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79"/>
  </p:notesMasterIdLst>
  <p:sldIdLst>
    <p:sldId id="256" r:id="rId2"/>
    <p:sldId id="346" r:id="rId3"/>
    <p:sldId id="264" r:id="rId4"/>
    <p:sldId id="261" r:id="rId5"/>
    <p:sldId id="266" r:id="rId6"/>
    <p:sldId id="265" r:id="rId7"/>
    <p:sldId id="267" r:id="rId8"/>
    <p:sldId id="270" r:id="rId9"/>
    <p:sldId id="269" r:id="rId10"/>
    <p:sldId id="257" r:id="rId11"/>
    <p:sldId id="258" r:id="rId12"/>
    <p:sldId id="259" r:id="rId13"/>
    <p:sldId id="262" r:id="rId14"/>
    <p:sldId id="260" r:id="rId15"/>
    <p:sldId id="339" r:id="rId16"/>
    <p:sldId id="268" r:id="rId17"/>
    <p:sldId id="340" r:id="rId18"/>
    <p:sldId id="271" r:id="rId19"/>
    <p:sldId id="282" r:id="rId20"/>
    <p:sldId id="272" r:id="rId21"/>
    <p:sldId id="273" r:id="rId22"/>
    <p:sldId id="348" r:id="rId23"/>
    <p:sldId id="275" r:id="rId24"/>
    <p:sldId id="274" r:id="rId25"/>
    <p:sldId id="318" r:id="rId26"/>
    <p:sldId id="319" r:id="rId27"/>
    <p:sldId id="320" r:id="rId28"/>
    <p:sldId id="276" r:id="rId29"/>
    <p:sldId id="277" r:id="rId30"/>
    <p:sldId id="278" r:id="rId31"/>
    <p:sldId id="286" r:id="rId32"/>
    <p:sldId id="287" r:id="rId33"/>
    <p:sldId id="288" r:id="rId34"/>
    <p:sldId id="289" r:id="rId35"/>
    <p:sldId id="290" r:id="rId36"/>
    <p:sldId id="294" r:id="rId37"/>
    <p:sldId id="291" r:id="rId38"/>
    <p:sldId id="292" r:id="rId39"/>
    <p:sldId id="347" r:id="rId40"/>
    <p:sldId id="341" r:id="rId41"/>
    <p:sldId id="285" r:id="rId42"/>
    <p:sldId id="295" r:id="rId43"/>
    <p:sldId id="296" r:id="rId44"/>
    <p:sldId id="297" r:id="rId45"/>
    <p:sldId id="298" r:id="rId46"/>
    <p:sldId id="299" r:id="rId47"/>
    <p:sldId id="300" r:id="rId48"/>
    <p:sldId id="301" r:id="rId49"/>
    <p:sldId id="302" r:id="rId50"/>
    <p:sldId id="303" r:id="rId51"/>
    <p:sldId id="305" r:id="rId52"/>
    <p:sldId id="306" r:id="rId53"/>
    <p:sldId id="307" r:id="rId54"/>
    <p:sldId id="308" r:id="rId55"/>
    <p:sldId id="309" r:id="rId56"/>
    <p:sldId id="342" r:id="rId57"/>
    <p:sldId id="310" r:id="rId58"/>
    <p:sldId id="311" r:id="rId59"/>
    <p:sldId id="312" r:id="rId60"/>
    <p:sldId id="313" r:id="rId61"/>
    <p:sldId id="343" r:id="rId62"/>
    <p:sldId id="321" r:id="rId63"/>
    <p:sldId id="322" r:id="rId64"/>
    <p:sldId id="323" r:id="rId65"/>
    <p:sldId id="324" r:id="rId66"/>
    <p:sldId id="325" r:id="rId67"/>
    <p:sldId id="336" r:id="rId68"/>
    <p:sldId id="326" r:id="rId69"/>
    <p:sldId id="327" r:id="rId70"/>
    <p:sldId id="328" r:id="rId71"/>
    <p:sldId id="329" r:id="rId72"/>
    <p:sldId id="330" r:id="rId73"/>
    <p:sldId id="331" r:id="rId74"/>
    <p:sldId id="332" r:id="rId75"/>
    <p:sldId id="333" r:id="rId76"/>
    <p:sldId id="334" r:id="rId77"/>
    <p:sldId id="335" r:id="rId7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2BE"/>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55" autoAdjust="0"/>
    <p:restoredTop sz="80847" autoAdjust="0"/>
  </p:normalViewPr>
  <p:slideViewPr>
    <p:cSldViewPr>
      <p:cViewPr varScale="1">
        <p:scale>
          <a:sx n="69" d="100"/>
          <a:sy n="69" d="100"/>
        </p:scale>
        <p:origin x="1185" y="24"/>
      </p:cViewPr>
      <p:guideLst>
        <p:guide orient="horz" pos="216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B8E77E6E-AE67-4F35-AA3A-9939FB2CC5A4}" type="datetimeFigureOut">
              <a:rPr lang="zh-CN" altLang="en-US"/>
              <a:pPr>
                <a:defRPr/>
              </a:pPr>
              <a:t>2020/9/15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662D0D7B-282E-4301-BC5C-559CFDDA770E}" type="slidenum">
              <a:rPr lang="zh-CN" altLang="en-US"/>
              <a:pPr>
                <a:defRPr/>
              </a:pPr>
              <a:t>‹#›</a:t>
            </a:fld>
            <a:endParaRPr lang="zh-CN" altLang="en-US"/>
          </a:p>
        </p:txBody>
      </p:sp>
    </p:spTree>
    <p:extLst>
      <p:ext uri="{BB962C8B-B14F-4D97-AF65-F5344CB8AC3E}">
        <p14:creationId xmlns:p14="http://schemas.microsoft.com/office/powerpoint/2010/main" val="22065360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5</a:t>
            </a:fld>
            <a:endParaRPr lang="zh-CN" altLang="en-US"/>
          </a:p>
        </p:txBody>
      </p:sp>
    </p:spTree>
    <p:extLst>
      <p:ext uri="{BB962C8B-B14F-4D97-AF65-F5344CB8AC3E}">
        <p14:creationId xmlns:p14="http://schemas.microsoft.com/office/powerpoint/2010/main" val="864086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楷体" pitchFamily="49" charset="-122"/>
                <a:ea typeface="楷体" pitchFamily="49" charset="-122"/>
              </a:rPr>
              <a:t>Matlab</a:t>
            </a:r>
            <a:r>
              <a:rPr lang="zh-CN" altLang="en-US" sz="12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楷体" pitchFamily="49" charset="-122"/>
                <a:ea typeface="楷体" pitchFamily="49" charset="-122"/>
              </a:rPr>
              <a:t>神经网络工具箱有两种形式：图形界面的（</a:t>
            </a:r>
            <a:r>
              <a:rPr lang="en-US" altLang="zh-CN" sz="12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楷体" pitchFamily="49" charset="-122"/>
                <a:ea typeface="楷体" pitchFamily="49" charset="-122"/>
              </a:rPr>
              <a:t>GUI</a:t>
            </a:r>
            <a:r>
              <a:rPr lang="zh-CN" altLang="en-US" sz="12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楷体" pitchFamily="49" charset="-122"/>
                <a:ea typeface="楷体" pitchFamily="49" charset="-122"/>
              </a:rPr>
              <a:t>）和命令行模式（</a:t>
            </a:r>
            <a:r>
              <a:rPr lang="en-US" altLang="zh-CN" sz="12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楷体" pitchFamily="49" charset="-122"/>
                <a:ea typeface="楷体" pitchFamily="49" charset="-122"/>
              </a:rPr>
              <a:t>command line</a:t>
            </a:r>
            <a:r>
              <a:rPr lang="zh-CN" altLang="en-US" sz="12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楷体" pitchFamily="49" charset="-122"/>
                <a:ea typeface="楷体" pitchFamily="49" charset="-122"/>
              </a:rPr>
              <a:t>）。</a:t>
            </a:r>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31</a:t>
            </a:fld>
            <a:endParaRPr lang="zh-CN" altLang="en-US"/>
          </a:p>
        </p:txBody>
      </p:sp>
    </p:spTree>
    <p:extLst>
      <p:ext uri="{BB962C8B-B14F-4D97-AF65-F5344CB8AC3E}">
        <p14:creationId xmlns:p14="http://schemas.microsoft.com/office/powerpoint/2010/main" val="1354622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1" dirty="0" smtClean="0">
                <a:solidFill>
                  <a:srgbClr val="FF3300"/>
                </a:solidFill>
                <a:effectLst>
                  <a:outerShdw blurRad="38100" dist="38100" dir="2700000" algn="tl">
                    <a:srgbClr val="000000"/>
                  </a:outerShdw>
                </a:effectLst>
                <a:latin typeface="微软雅黑" pitchFamily="34" charset="-122"/>
                <a:ea typeface="微软雅黑" pitchFamily="34" charset="-122"/>
              </a:rPr>
              <a:t>BP</a:t>
            </a:r>
            <a:r>
              <a:rPr kumimoji="1" lang="zh-CN" altLang="en-US" sz="1200" b="1" dirty="0" smtClean="0">
                <a:solidFill>
                  <a:srgbClr val="FF3300"/>
                </a:solidFill>
                <a:effectLst>
                  <a:outerShdw blurRad="38100" dist="38100" dir="2700000" algn="tl">
                    <a:srgbClr val="000000"/>
                  </a:outerShdw>
                </a:effectLst>
                <a:latin typeface="微软雅黑" pitchFamily="34" charset="-122"/>
                <a:ea typeface="微软雅黑" pitchFamily="34" charset="-122"/>
              </a:rPr>
              <a:t>网络是一种多层前馈网络，其结构与多层感知器网络类似。</a:t>
            </a:r>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41</a:t>
            </a:fld>
            <a:endParaRPr lang="zh-CN" altLang="en-US"/>
          </a:p>
        </p:txBody>
      </p:sp>
    </p:spTree>
    <p:extLst>
      <p:ext uri="{BB962C8B-B14F-4D97-AF65-F5344CB8AC3E}">
        <p14:creationId xmlns:p14="http://schemas.microsoft.com/office/powerpoint/2010/main" val="3409563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44</a:t>
            </a:fld>
            <a:endParaRPr lang="zh-CN" altLang="en-US"/>
          </a:p>
        </p:txBody>
      </p:sp>
    </p:spTree>
    <p:extLst>
      <p:ext uri="{BB962C8B-B14F-4D97-AF65-F5344CB8AC3E}">
        <p14:creationId xmlns:p14="http://schemas.microsoft.com/office/powerpoint/2010/main" val="4187793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45</a:t>
            </a:fld>
            <a:endParaRPr lang="zh-CN" altLang="en-US"/>
          </a:p>
        </p:txBody>
      </p:sp>
    </p:spTree>
    <p:extLst>
      <p:ext uri="{BB962C8B-B14F-4D97-AF65-F5344CB8AC3E}">
        <p14:creationId xmlns:p14="http://schemas.microsoft.com/office/powerpoint/2010/main" val="3222550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优化的方法很多，这里介绍一种比较常用的最速下降法，也叫梯度法。最速下降法是一种迭代搜索方法</a:t>
            </a:r>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46</a:t>
            </a:fld>
            <a:endParaRPr lang="zh-CN" altLang="en-US"/>
          </a:p>
        </p:txBody>
      </p:sp>
    </p:spTree>
    <p:extLst>
      <p:ext uri="{BB962C8B-B14F-4D97-AF65-F5344CB8AC3E}">
        <p14:creationId xmlns:p14="http://schemas.microsoft.com/office/powerpoint/2010/main" val="2434406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48</a:t>
            </a:fld>
            <a:endParaRPr lang="zh-CN" altLang="en-US"/>
          </a:p>
        </p:txBody>
      </p:sp>
    </p:spTree>
    <p:extLst>
      <p:ext uri="{BB962C8B-B14F-4D97-AF65-F5344CB8AC3E}">
        <p14:creationId xmlns:p14="http://schemas.microsoft.com/office/powerpoint/2010/main" val="2370817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67</a:t>
            </a:fld>
            <a:endParaRPr lang="zh-CN" altLang="en-US"/>
          </a:p>
        </p:txBody>
      </p:sp>
    </p:spTree>
    <p:extLst>
      <p:ext uri="{BB962C8B-B14F-4D97-AF65-F5344CB8AC3E}">
        <p14:creationId xmlns:p14="http://schemas.microsoft.com/office/powerpoint/2010/main" val="3378530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dirty="0" smtClean="0">
                <a:solidFill>
                  <a:srgbClr val="FFFF00"/>
                </a:solidFill>
              </a:rPr>
              <a:t>1943</a:t>
            </a:r>
            <a:r>
              <a:rPr lang="zh-CN" altLang="en-US" sz="1200" dirty="0" smtClean="0">
                <a:solidFill>
                  <a:srgbClr val="FFFF00"/>
                </a:solidFill>
              </a:rPr>
              <a:t>年，法国心理学家</a:t>
            </a:r>
            <a:r>
              <a:rPr lang="en-US" altLang="zh-CN" sz="1200" dirty="0" smtClean="0">
                <a:solidFill>
                  <a:srgbClr val="FFFF00"/>
                </a:solidFill>
              </a:rPr>
              <a:t>W</a:t>
            </a:r>
            <a:r>
              <a:rPr lang="zh-CN" altLang="en-US" sz="1200" dirty="0" smtClean="0">
                <a:solidFill>
                  <a:srgbClr val="FFFF00"/>
                </a:solidFill>
              </a:rPr>
              <a:t>．</a:t>
            </a:r>
            <a:r>
              <a:rPr lang="en-US" altLang="zh-CN" sz="1200" dirty="0" smtClean="0">
                <a:solidFill>
                  <a:srgbClr val="FFFF00"/>
                </a:solidFill>
              </a:rPr>
              <a:t>S</a:t>
            </a:r>
            <a:r>
              <a:rPr lang="zh-CN" altLang="en-US" sz="1200" dirty="0" smtClean="0">
                <a:solidFill>
                  <a:srgbClr val="FFFF00"/>
                </a:solidFill>
              </a:rPr>
              <a:t>．</a:t>
            </a:r>
            <a:r>
              <a:rPr lang="en-US" altLang="zh-CN" sz="1200" dirty="0" err="1" smtClean="0">
                <a:solidFill>
                  <a:srgbClr val="FFFF00"/>
                </a:solidFill>
              </a:rPr>
              <a:t>McCuloch</a:t>
            </a:r>
            <a:r>
              <a:rPr lang="zh-CN" altLang="en-US" sz="1200" dirty="0" smtClean="0">
                <a:solidFill>
                  <a:srgbClr val="FFFF00"/>
                </a:solidFill>
              </a:rPr>
              <a:t>和</a:t>
            </a:r>
            <a:r>
              <a:rPr lang="en-US" altLang="zh-CN" sz="1200" dirty="0" smtClean="0">
                <a:solidFill>
                  <a:srgbClr val="FFFF00"/>
                </a:solidFill>
              </a:rPr>
              <a:t>W</a:t>
            </a:r>
            <a:r>
              <a:rPr lang="zh-CN" altLang="en-US" sz="1200" dirty="0" smtClean="0">
                <a:solidFill>
                  <a:srgbClr val="FFFF00"/>
                </a:solidFill>
              </a:rPr>
              <a:t>．</a:t>
            </a:r>
            <a:r>
              <a:rPr lang="en-US" altLang="zh-CN" sz="1200" dirty="0" smtClean="0">
                <a:solidFill>
                  <a:srgbClr val="FFFF00"/>
                </a:solidFill>
              </a:rPr>
              <a:t>Pitts</a:t>
            </a:r>
            <a:r>
              <a:rPr lang="zh-CN" altLang="en-US" sz="1200" dirty="0" smtClean="0">
                <a:solidFill>
                  <a:srgbClr val="FFFF00"/>
                </a:solidFill>
              </a:rPr>
              <a:t>在分析、综合神经元基本特征的基础上，提出了第一个神经元数学模型</a:t>
            </a:r>
            <a:r>
              <a:rPr lang="en-US" altLang="zh-CN" sz="1200" dirty="0" smtClean="0">
                <a:solidFill>
                  <a:srgbClr val="FFFF00"/>
                </a:solidFill>
              </a:rPr>
              <a:t>(M-P</a:t>
            </a:r>
            <a:r>
              <a:rPr lang="zh-CN" altLang="en-US" sz="1200" dirty="0" smtClean="0">
                <a:solidFill>
                  <a:srgbClr val="FFFF00"/>
                </a:solidFill>
              </a:rPr>
              <a:t>模型</a:t>
            </a:r>
            <a:r>
              <a:rPr lang="en-US" altLang="zh-CN" sz="1200" dirty="0" smtClean="0">
                <a:solidFill>
                  <a:srgbClr val="FFFF00"/>
                </a:solidFill>
              </a:rPr>
              <a:t>)</a:t>
            </a:r>
            <a:r>
              <a:rPr lang="zh-CN" altLang="en-US" sz="1200" dirty="0" smtClean="0">
                <a:solidFill>
                  <a:srgbClr val="FFFF00"/>
                </a:solidFill>
              </a:rPr>
              <a:t>，开创了人类自然科学技术史上的一门新型学科</a:t>
            </a:r>
            <a:r>
              <a:rPr lang="en-US" altLang="zh-CN" sz="1200" dirty="0" smtClean="0">
                <a:solidFill>
                  <a:srgbClr val="FFFF00"/>
                </a:solidFill>
              </a:rPr>
              <a:t>—</a:t>
            </a:r>
            <a:r>
              <a:rPr lang="zh-CN" altLang="en-US" sz="1200" dirty="0" smtClean="0">
                <a:solidFill>
                  <a:srgbClr val="FFFF00"/>
                </a:solidFill>
              </a:rPr>
              <a:t>一</a:t>
            </a:r>
            <a:r>
              <a:rPr lang="en-US" altLang="zh-CN" sz="1200" dirty="0" smtClean="0">
                <a:solidFill>
                  <a:srgbClr val="FFFF00"/>
                </a:solidFill>
              </a:rPr>
              <a:t>ANN</a:t>
            </a:r>
            <a:r>
              <a:rPr lang="zh-CN" altLang="en-US" sz="1200" dirty="0" smtClean="0">
                <a:solidFill>
                  <a:srgbClr val="FFFF00"/>
                </a:solidFill>
              </a:rPr>
              <a:t>的研究。</a:t>
            </a:r>
            <a:endParaRPr lang="en-US" altLang="zh-CN" sz="1200" dirty="0" smtClean="0">
              <a:solidFill>
                <a:srgbClr val="FFFF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sz="1200" dirty="0" smtClean="0">
              <a:solidFill>
                <a:srgbClr val="FFFF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t>1948</a:t>
            </a:r>
            <a:r>
              <a:rPr lang="zh-CN" altLang="en-US" dirty="0" smtClean="0"/>
              <a:t>年，</a:t>
            </a:r>
            <a:r>
              <a:rPr lang="en-US" altLang="zh-CN" dirty="0" smtClean="0"/>
              <a:t>John Von </a:t>
            </a:r>
            <a:r>
              <a:rPr lang="en-US" altLang="zh-CN" dirty="0" err="1" smtClean="0"/>
              <a:t>Neumarm</a:t>
            </a:r>
            <a:r>
              <a:rPr lang="en-US" altLang="zh-CN" baseline="0" dirty="0" smtClean="0"/>
              <a:t> </a:t>
            </a:r>
            <a:r>
              <a:rPr lang="zh-CN" altLang="en-US" dirty="0" smtClean="0"/>
              <a:t>研究比较过人脑结构和指令存储式计算机的联系与区别，提出以简单神经元构成自再生自动机网络。</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t>1949</a:t>
            </a:r>
            <a:r>
              <a:rPr lang="zh-CN" altLang="en-US" dirty="0" smtClean="0"/>
              <a:t>年，心理学家</a:t>
            </a:r>
            <a:r>
              <a:rPr lang="en-US" altLang="zh-CN" dirty="0" smtClean="0"/>
              <a:t>D</a:t>
            </a:r>
            <a:r>
              <a:rPr lang="zh-CN" altLang="en-US" dirty="0" smtClean="0"/>
              <a:t>．</a:t>
            </a:r>
            <a:r>
              <a:rPr lang="en-US" altLang="zh-CN" dirty="0" smtClean="0"/>
              <a:t>O</a:t>
            </a:r>
            <a:r>
              <a:rPr lang="zh-CN" altLang="en-US" dirty="0" smtClean="0"/>
              <a:t>．</a:t>
            </a:r>
            <a:r>
              <a:rPr lang="en-US" altLang="zh-CN" dirty="0" err="1" smtClean="0"/>
              <a:t>Hebb</a:t>
            </a:r>
            <a:r>
              <a:rPr lang="zh-CN" altLang="en-US" dirty="0" smtClean="0"/>
              <a:t>提出神经元群、突触和返响回路的概念。他根据心理学中条件反射基理，研究</a:t>
            </a:r>
            <a:r>
              <a:rPr lang="en-US" altLang="zh-CN" dirty="0" smtClean="0"/>
              <a:t>ANN</a:t>
            </a:r>
            <a:r>
              <a:rPr lang="zh-CN" altLang="en-US" dirty="0" smtClean="0"/>
              <a:t>中合适的学习方式，探讨了神经细胞间连接强度的变化规律，概括成著名的</a:t>
            </a:r>
            <a:r>
              <a:rPr lang="en-US" altLang="zh-CN" dirty="0" err="1" smtClean="0"/>
              <a:t>Hebb</a:t>
            </a:r>
            <a:r>
              <a:rPr lang="zh-CN" altLang="en-US" dirty="0" smtClean="0"/>
              <a:t>学习法则：如果两个神经元都处于兴奋激活状态，那么彼此的突触连接权就会得到增强。</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solidFill>
                  <a:srgbClr val="FF0000"/>
                </a:solidFill>
              </a:rPr>
              <a:t>1957</a:t>
            </a:r>
            <a:r>
              <a:rPr lang="zh-CN" altLang="en-US" dirty="0" smtClean="0">
                <a:solidFill>
                  <a:srgbClr val="FF0000"/>
                </a:solidFill>
              </a:rPr>
              <a:t>（</a:t>
            </a:r>
            <a:r>
              <a:rPr lang="en-US" altLang="zh-CN" dirty="0" smtClean="0">
                <a:solidFill>
                  <a:srgbClr val="FF0000"/>
                </a:solidFill>
              </a:rPr>
              <a:t>1958</a:t>
            </a:r>
            <a:r>
              <a:rPr lang="zh-CN" altLang="en-US" dirty="0" smtClean="0">
                <a:solidFill>
                  <a:srgbClr val="FF0000"/>
                </a:solidFill>
              </a:rPr>
              <a:t>？）年</a:t>
            </a:r>
            <a:r>
              <a:rPr lang="zh-CN" altLang="en-US" dirty="0" smtClean="0"/>
              <a:t>，</a:t>
            </a:r>
            <a:r>
              <a:rPr lang="en-US" altLang="zh-CN" dirty="0" smtClean="0"/>
              <a:t>F</a:t>
            </a:r>
            <a:r>
              <a:rPr lang="zh-CN" altLang="en-US" dirty="0" smtClean="0"/>
              <a:t>．</a:t>
            </a:r>
            <a:r>
              <a:rPr lang="en-US" altLang="zh-CN" dirty="0" err="1" smtClean="0"/>
              <a:t>RoSenblatt</a:t>
            </a:r>
            <a:r>
              <a:rPr lang="zh-CN" altLang="en-US" dirty="0" smtClean="0"/>
              <a:t>提出具有学习能力的“感知机”模型，完成了从单个神经元到三层神经网络的过渡。首次把理论探讨付诸工程实践，引起人们广泛注意并广为效仿。世界上许多实验室都仿制感知机用于文字识别、声音识别、声纳信号识别及学习记忆。</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t>1962</a:t>
            </a:r>
            <a:r>
              <a:rPr lang="zh-CN" altLang="en-US" dirty="0" smtClean="0"/>
              <a:t>（</a:t>
            </a:r>
            <a:r>
              <a:rPr lang="en-US" altLang="zh-CN" dirty="0" smtClean="0"/>
              <a:t>1960</a:t>
            </a:r>
            <a:r>
              <a:rPr lang="zh-CN" altLang="en-US" dirty="0" smtClean="0"/>
              <a:t>？）年，</a:t>
            </a:r>
            <a:r>
              <a:rPr lang="en-US" altLang="zh-CN" dirty="0" err="1" smtClean="0"/>
              <a:t>Widrow</a:t>
            </a:r>
            <a:r>
              <a:rPr lang="zh-CN" altLang="en-US" dirty="0" smtClean="0"/>
              <a:t>和</a:t>
            </a:r>
            <a:r>
              <a:rPr lang="en-US" altLang="zh-CN" dirty="0" smtClean="0"/>
              <a:t>Hoff</a:t>
            </a:r>
            <a:r>
              <a:rPr lang="zh-CN" altLang="en-US" dirty="0" smtClean="0"/>
              <a:t>提出自适应线性元</a:t>
            </a:r>
            <a:r>
              <a:rPr lang="en-US" altLang="zh-CN" dirty="0" err="1" smtClean="0"/>
              <a:t>Adaline</a:t>
            </a:r>
            <a:r>
              <a:rPr lang="en-US" altLang="zh-CN" dirty="0" smtClean="0"/>
              <a:t>(adaptive linear element)</a:t>
            </a:r>
            <a:r>
              <a:rPr lang="zh-CN" altLang="en-US" dirty="0" smtClean="0"/>
              <a:t>网络，这是在当时研究大脑自适应学习系统的基础上提出的单层前馈感知机模型。</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err="1" smtClean="0"/>
              <a:t>Minsky</a:t>
            </a:r>
            <a:r>
              <a:rPr lang="zh-CN" altLang="en-US" dirty="0" smtClean="0"/>
              <a:t>和</a:t>
            </a:r>
            <a:r>
              <a:rPr lang="en-US" altLang="zh-CN" dirty="0" err="1" smtClean="0"/>
              <a:t>Papert</a:t>
            </a:r>
            <a:r>
              <a:rPr lang="zh-CN" altLang="en-US" dirty="0" smtClean="0"/>
              <a:t>于</a:t>
            </a:r>
            <a:r>
              <a:rPr lang="en-US" altLang="zh-CN" dirty="0" smtClean="0"/>
              <a:t>1969</a:t>
            </a:r>
            <a:r>
              <a:rPr lang="zh-CN" altLang="en-US" dirty="0" smtClean="0"/>
              <a:t>年出版了一本感知机专著，书中论证了简单的单层感知机功能有限，不能解决如“异或</a:t>
            </a:r>
            <a:r>
              <a:rPr lang="en-US" altLang="zh-CN" dirty="0" smtClean="0"/>
              <a:t>(XOR)”</a:t>
            </a:r>
            <a:r>
              <a:rPr lang="zh-CN" altLang="en-US" dirty="0" smtClean="0"/>
              <a:t>等基本问题，而且指出多层网络也不能找到有效的计算方法，这些论点使得对神经网络的研究陷入了低谷。</a:t>
            </a:r>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10</a:t>
            </a:fld>
            <a:endParaRPr lang="zh-CN" altLang="en-US"/>
          </a:p>
        </p:txBody>
      </p:sp>
    </p:spTree>
    <p:extLst>
      <p:ext uri="{BB962C8B-B14F-4D97-AF65-F5344CB8AC3E}">
        <p14:creationId xmlns:p14="http://schemas.microsoft.com/office/powerpoint/2010/main" val="1010541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70</a:t>
            </a:r>
            <a:r>
              <a:rPr lang="zh-CN" altLang="en-US" dirty="0" smtClean="0"/>
              <a:t>年代神经网络的研究陷入低谷，但是还是有一些科学家做出了一些贡献如自组织图，</a:t>
            </a:r>
            <a:r>
              <a:rPr lang="en-US" altLang="zh-CN" dirty="0" smtClean="0"/>
              <a:t>CMAC</a:t>
            </a:r>
            <a:r>
              <a:rPr lang="zh-CN" altLang="en-US" dirty="0" smtClean="0"/>
              <a:t>网络等。</a:t>
            </a:r>
            <a:endParaRPr lang="en-US" altLang="zh-CN" dirty="0" smtClean="0"/>
          </a:p>
          <a:p>
            <a:r>
              <a:rPr lang="en-US" altLang="zh-CN" dirty="0" smtClean="0"/>
              <a:t>80</a:t>
            </a:r>
            <a:r>
              <a:rPr lang="zh-CN" altLang="en-US" dirty="0" smtClean="0"/>
              <a:t>年代随着</a:t>
            </a:r>
            <a:r>
              <a:rPr lang="en-US" altLang="zh-CN" dirty="0" smtClean="0"/>
              <a:t>Hopfield</a:t>
            </a:r>
            <a:r>
              <a:rPr lang="zh-CN" altLang="en-US" baseline="0" dirty="0" smtClean="0"/>
              <a:t>的两篇经典文章的发表，神经网络的研究又迎来了另一个高潮，直至今日。</a:t>
            </a:r>
            <a:endParaRPr lang="en-US" altLang="zh-CN" baseline="0" dirty="0" smtClean="0"/>
          </a:p>
          <a:p>
            <a:r>
              <a:rPr lang="en-US" altLang="zh-CN" baseline="0" dirty="0" smtClean="0"/>
              <a:t>86</a:t>
            </a:r>
            <a:r>
              <a:rPr lang="zh-CN" altLang="en-US" baseline="0" dirty="0" smtClean="0"/>
              <a:t>年，经典的</a:t>
            </a:r>
            <a:r>
              <a:rPr lang="en-US" altLang="zh-CN" baseline="0" dirty="0" smtClean="0"/>
              <a:t>BP</a:t>
            </a:r>
            <a:r>
              <a:rPr lang="zh-CN" altLang="en-US" baseline="0" dirty="0" smtClean="0"/>
              <a:t>算法发表</a:t>
            </a:r>
            <a:endParaRPr lang="en-US" altLang="zh-CN" baseline="0" dirty="0" smtClean="0"/>
          </a:p>
          <a:p>
            <a:r>
              <a:rPr lang="en-US" altLang="zh-CN" baseline="0" dirty="0" smtClean="0"/>
              <a:t>88</a:t>
            </a:r>
            <a:r>
              <a:rPr lang="zh-CN" altLang="en-US" baseline="0" dirty="0" smtClean="0"/>
              <a:t>年，</a:t>
            </a:r>
            <a:r>
              <a:rPr lang="en-US" altLang="zh-CN" baseline="0" dirty="0" smtClean="0"/>
              <a:t>RBF</a:t>
            </a:r>
            <a:r>
              <a:rPr lang="zh-CN" altLang="en-US" baseline="0" dirty="0" smtClean="0"/>
              <a:t>网</a:t>
            </a:r>
            <a:endParaRPr lang="en-US" altLang="zh-CN" baseline="0" dirty="0" smtClean="0"/>
          </a:p>
          <a:p>
            <a:r>
              <a:rPr lang="en-US" altLang="zh-CN" baseline="0" dirty="0" smtClean="0"/>
              <a:t>90</a:t>
            </a:r>
            <a:r>
              <a:rPr lang="zh-CN" altLang="en-US" baseline="0" dirty="0" smtClean="0"/>
              <a:t>年，</a:t>
            </a:r>
            <a:r>
              <a:rPr lang="en-US" altLang="zh-CN" baseline="0" dirty="0" smtClean="0"/>
              <a:t>SVM</a:t>
            </a:r>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11</a:t>
            </a:fld>
            <a:endParaRPr lang="zh-CN" altLang="en-US"/>
          </a:p>
        </p:txBody>
      </p:sp>
    </p:spTree>
    <p:extLst>
      <p:ext uri="{BB962C8B-B14F-4D97-AF65-F5344CB8AC3E}">
        <p14:creationId xmlns:p14="http://schemas.microsoft.com/office/powerpoint/2010/main" val="3678553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12</a:t>
            </a:fld>
            <a:endParaRPr lang="zh-CN" altLang="en-US"/>
          </a:p>
        </p:txBody>
      </p:sp>
    </p:spTree>
    <p:extLst>
      <p:ext uri="{BB962C8B-B14F-4D97-AF65-F5344CB8AC3E}">
        <p14:creationId xmlns:p14="http://schemas.microsoft.com/office/powerpoint/2010/main" val="2069027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14</a:t>
            </a:fld>
            <a:endParaRPr lang="zh-CN" altLang="en-US"/>
          </a:p>
        </p:txBody>
      </p:sp>
    </p:spTree>
    <p:extLst>
      <p:ext uri="{BB962C8B-B14F-4D97-AF65-F5344CB8AC3E}">
        <p14:creationId xmlns:p14="http://schemas.microsoft.com/office/powerpoint/2010/main" val="1915092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20</a:t>
            </a:fld>
            <a:endParaRPr lang="zh-CN" altLang="en-US"/>
          </a:p>
        </p:txBody>
      </p:sp>
    </p:spTree>
    <p:extLst>
      <p:ext uri="{BB962C8B-B14F-4D97-AF65-F5344CB8AC3E}">
        <p14:creationId xmlns:p14="http://schemas.microsoft.com/office/powerpoint/2010/main" val="2131809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err="1" smtClean="0"/>
              <a:t>Minsky</a:t>
            </a:r>
            <a:r>
              <a:rPr lang="en-US" altLang="zh-CN" baseline="0" dirty="0" smtClean="0"/>
              <a:t> 70</a:t>
            </a:r>
            <a:r>
              <a:rPr lang="zh-CN" altLang="en-US" baseline="0" dirty="0" smtClean="0"/>
              <a:t>年代神经网络的研究低潮</a:t>
            </a:r>
            <a:endParaRPr lang="zh-CN" altLang="en-US" dirty="0" smtClean="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21</a:t>
            </a:fld>
            <a:endParaRPr lang="zh-CN" altLang="en-US"/>
          </a:p>
        </p:txBody>
      </p:sp>
    </p:spTree>
    <p:extLst>
      <p:ext uri="{BB962C8B-B14F-4D97-AF65-F5344CB8AC3E}">
        <p14:creationId xmlns:p14="http://schemas.microsoft.com/office/powerpoint/2010/main" val="4085053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23</a:t>
            </a:fld>
            <a:endParaRPr lang="zh-CN" altLang="en-US"/>
          </a:p>
        </p:txBody>
      </p:sp>
    </p:spTree>
    <p:extLst>
      <p:ext uri="{BB962C8B-B14F-4D97-AF65-F5344CB8AC3E}">
        <p14:creationId xmlns:p14="http://schemas.microsoft.com/office/powerpoint/2010/main" val="68074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24</a:t>
            </a:fld>
            <a:endParaRPr lang="zh-CN" altLang="en-US"/>
          </a:p>
        </p:txBody>
      </p:sp>
    </p:spTree>
    <p:extLst>
      <p:ext uri="{BB962C8B-B14F-4D97-AF65-F5344CB8AC3E}">
        <p14:creationId xmlns:p14="http://schemas.microsoft.com/office/powerpoint/2010/main" val="454061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a:defRPr/>
            </a:pPr>
            <a:endParaRPr lang="zh-CN" altLang="zh-CN"/>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pPr>
              <a:defRPr/>
            </a:pPr>
            <a:fld id="{8FACD103-A25F-4311-BCFA-4DBD51FB02B3}" type="slidenum">
              <a:rPr lang="zh-CN" altLang="zh-CN" smtClean="0"/>
              <a:pPr>
                <a:defRPr/>
              </a:pPr>
              <a:t>‹#›</a:t>
            </a:fld>
            <a:endParaRPr lang="zh-CN" altLang="zh-CN"/>
          </a:p>
        </p:txBody>
      </p:sp>
    </p:spTree>
    <p:extLst>
      <p:ext uri="{BB962C8B-B14F-4D97-AF65-F5344CB8AC3E}">
        <p14:creationId xmlns:p14="http://schemas.microsoft.com/office/powerpoint/2010/main" val="3703180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10061739-C960-4AF1-93A9-5139227F8F28}" type="slidenum">
              <a:rPr lang="zh-CN" altLang="zh-CN" smtClean="0"/>
              <a:pPr>
                <a:defRPr/>
              </a:pPr>
              <a:t>‹#›</a:t>
            </a:fld>
            <a:endParaRPr lang="zh-CN" altLang="zh-CN"/>
          </a:p>
        </p:txBody>
      </p:sp>
    </p:spTree>
    <p:extLst>
      <p:ext uri="{BB962C8B-B14F-4D97-AF65-F5344CB8AC3E}">
        <p14:creationId xmlns:p14="http://schemas.microsoft.com/office/powerpoint/2010/main" val="310236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FC15E160-631B-4373-8944-62C067173B8D}" type="slidenum">
              <a:rPr lang="zh-CN" altLang="zh-CN" smtClean="0"/>
              <a:pPr>
                <a:defRPr/>
              </a:pPr>
              <a:t>‹#›</a:t>
            </a:fld>
            <a:endParaRPr lang="zh-CN" altLang="zh-CN"/>
          </a:p>
        </p:txBody>
      </p:sp>
    </p:spTree>
    <p:extLst>
      <p:ext uri="{BB962C8B-B14F-4D97-AF65-F5344CB8AC3E}">
        <p14:creationId xmlns:p14="http://schemas.microsoft.com/office/powerpoint/2010/main" val="377360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9" name="矩形 8"/>
          <p:cNvSpPr/>
          <p:nvPr userDrawn="1"/>
        </p:nvSpPr>
        <p:spPr>
          <a:xfrm>
            <a:off x="0" y="0"/>
            <a:ext cx="9144000" cy="54868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lvl1pPr algn="ctr" defTabSz="914400" rtl="0" eaLnBrk="1" fontAlgn="base" latinLnBrk="0" hangingPunct="1">
              <a:spcBef>
                <a:spcPct val="0"/>
              </a:spcBef>
              <a:spcAft>
                <a:spcPct val="0"/>
              </a:spcAft>
              <a:buNone/>
              <a:defRPr lang="zh-CN" altLang="en-US" sz="3200" b="1" kern="1200" cap="none" spc="0"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ea typeface="+mj-ea"/>
                <a:cs typeface="+mj-cs"/>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Font typeface="Wingdings" pitchFamily="2" charset="2"/>
              <a:buChar char="Ø"/>
              <a:defRPr lang="zh-CN" altLang="en-US" sz="2400" b="1" kern="1200" dirty="0" smtClean="0">
                <a:solidFill>
                  <a:srgbClr val="0070C0"/>
                </a:solidFill>
                <a:effectLst>
                  <a:outerShdw dist="38100" dir="2700000" algn="tl">
                    <a:srgbClr val="3333CC"/>
                  </a:outerShdw>
                </a:effectLst>
                <a:latin typeface="微软雅黑" pitchFamily="34" charset="-122"/>
                <a:ea typeface="微软雅黑" pitchFamily="34" charset="-122"/>
                <a:cs typeface="+mn-cs"/>
              </a:defRPr>
            </a:lvl1pPr>
            <a:lvl2pPr>
              <a:defRPr lang="zh-CN" altLang="en-US" sz="2400" b="1" kern="1200" dirty="0" smtClean="0">
                <a:solidFill>
                  <a:srgbClr val="0070C0"/>
                </a:solidFill>
                <a:effectLst>
                  <a:outerShdw dist="38100" dir="2700000" algn="tl">
                    <a:srgbClr val="3333CC"/>
                  </a:outerShdw>
                </a:effectLst>
                <a:latin typeface="微软雅黑" pitchFamily="34" charset="-122"/>
                <a:ea typeface="微软雅黑" pitchFamily="34" charset="-122"/>
                <a:cs typeface="+mn-cs"/>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pPr>
              <a:defRPr/>
            </a:pPr>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863443BC-129B-4228-B9DA-F8BCFF91FC6E}" type="slidenum">
              <a:rPr lang="zh-CN" altLang="zh-CN" smtClean="0"/>
              <a:pPr>
                <a:defRPr/>
              </a:pPr>
              <a:t>‹#›</a:t>
            </a:fld>
            <a:endParaRPr lang="zh-CN" altLang="zh-CN"/>
          </a:p>
        </p:txBody>
      </p:sp>
      <p:sp>
        <p:nvSpPr>
          <p:cNvPr id="7" name="TextBox 6"/>
          <p:cNvSpPr txBox="1">
            <a:spLocks noChangeArrowheads="1"/>
          </p:cNvSpPr>
          <p:nvPr userDrawn="1"/>
        </p:nvSpPr>
        <p:spPr bwMode="auto">
          <a:xfrm>
            <a:off x="250825" y="84138"/>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rPr>
              <a:t>智能控制</a:t>
            </a:r>
          </a:p>
        </p:txBody>
      </p:sp>
      <p:sp>
        <p:nvSpPr>
          <p:cNvPr id="8" name="TextBox 7"/>
          <p:cNvSpPr txBox="1">
            <a:spLocks noChangeArrowheads="1"/>
          </p:cNvSpPr>
          <p:nvPr userDrawn="1"/>
        </p:nvSpPr>
        <p:spPr bwMode="auto">
          <a:xfrm>
            <a:off x="7524750" y="84138"/>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rPr>
              <a:t>神经网络</a:t>
            </a:r>
          </a:p>
        </p:txBody>
      </p:sp>
    </p:spTree>
    <p:extLst>
      <p:ext uri="{BB962C8B-B14F-4D97-AF65-F5344CB8AC3E}">
        <p14:creationId xmlns:p14="http://schemas.microsoft.com/office/powerpoint/2010/main" val="8378759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defRPr/>
            </a:pPr>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CCBEFA7A-F081-4EDD-B2B7-36A34F074599}" type="slidenum">
              <a:rPr lang="zh-CN" altLang="zh-CN" smtClean="0"/>
              <a:pPr>
                <a:defRPr/>
              </a:pPr>
              <a:t>‹#›</a:t>
            </a:fld>
            <a:endParaRPr lang="zh-CN" altLang="zh-CN"/>
          </a:p>
        </p:txBody>
      </p:sp>
    </p:spTree>
    <p:extLst>
      <p:ext uri="{BB962C8B-B14F-4D97-AF65-F5344CB8AC3E}">
        <p14:creationId xmlns:p14="http://schemas.microsoft.com/office/powerpoint/2010/main" val="2663647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defRPr/>
            </a:pPr>
            <a:endParaRPr lang="zh-CN" altLang="zh-CN"/>
          </a:p>
        </p:txBody>
      </p:sp>
      <p:sp>
        <p:nvSpPr>
          <p:cNvPr id="6" name="页脚占位符 5"/>
          <p:cNvSpPr>
            <a:spLocks noGrp="1"/>
          </p:cNvSpPr>
          <p:nvPr>
            <p:ph type="ftr" sz="quarter" idx="11"/>
          </p:nvPr>
        </p:nvSpPr>
        <p:spPr/>
        <p:txBody>
          <a:bodyPr/>
          <a:lstStyle/>
          <a:p>
            <a:pPr>
              <a:defRPr/>
            </a:pPr>
            <a:endParaRPr lang="zh-CN" altLang="zh-CN"/>
          </a:p>
        </p:txBody>
      </p:sp>
      <p:sp>
        <p:nvSpPr>
          <p:cNvPr id="7" name="灯片编号占位符 6"/>
          <p:cNvSpPr>
            <a:spLocks noGrp="1"/>
          </p:cNvSpPr>
          <p:nvPr>
            <p:ph type="sldNum" sz="quarter" idx="12"/>
          </p:nvPr>
        </p:nvSpPr>
        <p:spPr/>
        <p:txBody>
          <a:bodyPr/>
          <a:lstStyle/>
          <a:p>
            <a:pPr>
              <a:defRPr/>
            </a:pPr>
            <a:fld id="{A0CE5F85-6ABB-4BD2-A486-23149A911ABC}" type="slidenum">
              <a:rPr lang="zh-CN" altLang="zh-CN" smtClean="0"/>
              <a:pPr>
                <a:defRPr/>
              </a:pPr>
              <a:t>‹#›</a:t>
            </a:fld>
            <a:endParaRPr lang="zh-CN" altLang="zh-CN"/>
          </a:p>
        </p:txBody>
      </p:sp>
    </p:spTree>
    <p:extLst>
      <p:ext uri="{BB962C8B-B14F-4D97-AF65-F5344CB8AC3E}">
        <p14:creationId xmlns:p14="http://schemas.microsoft.com/office/powerpoint/2010/main" val="3979442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defRPr/>
            </a:pPr>
            <a:endParaRPr lang="zh-CN" altLang="zh-CN"/>
          </a:p>
        </p:txBody>
      </p:sp>
      <p:sp>
        <p:nvSpPr>
          <p:cNvPr id="8" name="页脚占位符 7"/>
          <p:cNvSpPr>
            <a:spLocks noGrp="1"/>
          </p:cNvSpPr>
          <p:nvPr>
            <p:ph type="ftr" sz="quarter" idx="11"/>
          </p:nvPr>
        </p:nvSpPr>
        <p:spPr/>
        <p:txBody>
          <a:bodyPr/>
          <a:lstStyle/>
          <a:p>
            <a:pPr>
              <a:defRPr/>
            </a:pPr>
            <a:endParaRPr lang="zh-CN" altLang="zh-CN"/>
          </a:p>
        </p:txBody>
      </p:sp>
      <p:sp>
        <p:nvSpPr>
          <p:cNvPr id="9" name="灯片编号占位符 8"/>
          <p:cNvSpPr>
            <a:spLocks noGrp="1"/>
          </p:cNvSpPr>
          <p:nvPr>
            <p:ph type="sldNum" sz="quarter" idx="12"/>
          </p:nvPr>
        </p:nvSpPr>
        <p:spPr/>
        <p:txBody>
          <a:bodyPr/>
          <a:lstStyle/>
          <a:p>
            <a:pPr>
              <a:defRPr/>
            </a:pPr>
            <a:fld id="{6F0E2F7E-39DF-46A7-BC6A-6838F2510C83}" type="slidenum">
              <a:rPr lang="zh-CN" altLang="zh-CN" smtClean="0"/>
              <a:pPr>
                <a:defRPr/>
              </a:pPr>
              <a:t>‹#›</a:t>
            </a:fld>
            <a:endParaRPr lang="zh-CN" altLang="zh-CN"/>
          </a:p>
        </p:txBody>
      </p:sp>
    </p:spTree>
    <p:extLst>
      <p:ext uri="{BB962C8B-B14F-4D97-AF65-F5344CB8AC3E}">
        <p14:creationId xmlns:p14="http://schemas.microsoft.com/office/powerpoint/2010/main" val="25377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38431E0-AC96-4195-84DD-C65DAEBEA8C9}" type="slidenum">
              <a:rPr lang="zh-CN" altLang="zh-CN" smtClean="0"/>
              <a:pPr>
                <a:defRPr/>
              </a:pPr>
              <a:t>‹#›</a:t>
            </a:fld>
            <a:endParaRPr lang="zh-CN" altLang="zh-CN"/>
          </a:p>
        </p:txBody>
      </p:sp>
    </p:spTree>
    <p:extLst>
      <p:ext uri="{BB962C8B-B14F-4D97-AF65-F5344CB8AC3E}">
        <p14:creationId xmlns:p14="http://schemas.microsoft.com/office/powerpoint/2010/main" val="4038113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B948445-0078-47CC-AB6A-6AA0FA54ECCD}" type="slidenum">
              <a:rPr lang="zh-CN" altLang="zh-CN" smtClean="0"/>
              <a:pPr>
                <a:defRPr/>
              </a:pPr>
              <a:t>‹#›</a:t>
            </a:fld>
            <a:endParaRPr lang="zh-CN" altLang="zh-CN"/>
          </a:p>
        </p:txBody>
      </p:sp>
    </p:spTree>
    <p:extLst>
      <p:ext uri="{BB962C8B-B14F-4D97-AF65-F5344CB8AC3E}">
        <p14:creationId xmlns:p14="http://schemas.microsoft.com/office/powerpoint/2010/main" val="2964027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defRPr/>
            </a:pPr>
            <a:endParaRPr lang="zh-CN" altLang="zh-CN"/>
          </a:p>
        </p:txBody>
      </p:sp>
      <p:sp>
        <p:nvSpPr>
          <p:cNvPr id="6" name="页脚占位符 5"/>
          <p:cNvSpPr>
            <a:spLocks noGrp="1"/>
          </p:cNvSpPr>
          <p:nvPr>
            <p:ph type="ftr" sz="quarter" idx="11"/>
          </p:nvPr>
        </p:nvSpPr>
        <p:spPr/>
        <p:txBody>
          <a:bodyPr/>
          <a:lstStyle/>
          <a:p>
            <a:pPr>
              <a:defRPr/>
            </a:pPr>
            <a:endParaRPr lang="zh-CN" altLang="zh-CN"/>
          </a:p>
        </p:txBody>
      </p:sp>
      <p:sp>
        <p:nvSpPr>
          <p:cNvPr id="7" name="灯片编号占位符 6"/>
          <p:cNvSpPr>
            <a:spLocks noGrp="1"/>
          </p:cNvSpPr>
          <p:nvPr>
            <p:ph type="sldNum" sz="quarter" idx="12"/>
          </p:nvPr>
        </p:nvSpPr>
        <p:spPr/>
        <p:txBody>
          <a:bodyPr/>
          <a:lstStyle/>
          <a:p>
            <a:pPr>
              <a:defRPr/>
            </a:pPr>
            <a:fld id="{427D0EB2-F60E-4999-A143-7AA9C9D2F0AE}" type="slidenum">
              <a:rPr lang="zh-CN" altLang="zh-CN" smtClean="0"/>
              <a:pPr>
                <a:defRPr/>
              </a:pPr>
              <a:t>‹#›</a:t>
            </a:fld>
            <a:endParaRPr lang="zh-CN" altLang="zh-CN"/>
          </a:p>
        </p:txBody>
      </p:sp>
    </p:spTree>
    <p:extLst>
      <p:ext uri="{BB962C8B-B14F-4D97-AF65-F5344CB8AC3E}">
        <p14:creationId xmlns:p14="http://schemas.microsoft.com/office/powerpoint/2010/main" val="484124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defRPr/>
            </a:pPr>
            <a:endParaRPr lang="zh-CN" altLang="zh-CN"/>
          </a:p>
        </p:txBody>
      </p:sp>
      <p:sp>
        <p:nvSpPr>
          <p:cNvPr id="6" name="页脚占位符 5"/>
          <p:cNvSpPr>
            <a:spLocks noGrp="1"/>
          </p:cNvSpPr>
          <p:nvPr>
            <p:ph type="ftr" sz="quarter" idx="11"/>
          </p:nvPr>
        </p:nvSpPr>
        <p:spPr/>
        <p:txBody>
          <a:bodyPr/>
          <a:lstStyle/>
          <a:p>
            <a:pPr>
              <a:defRPr/>
            </a:pPr>
            <a:endParaRPr lang="zh-CN" altLang="zh-CN"/>
          </a:p>
        </p:txBody>
      </p:sp>
      <p:sp>
        <p:nvSpPr>
          <p:cNvPr id="7" name="灯片编号占位符 6"/>
          <p:cNvSpPr>
            <a:spLocks noGrp="1"/>
          </p:cNvSpPr>
          <p:nvPr>
            <p:ph type="sldNum" sz="quarter" idx="12"/>
          </p:nvPr>
        </p:nvSpPr>
        <p:spPr/>
        <p:txBody>
          <a:bodyPr/>
          <a:lstStyle/>
          <a:p>
            <a:pPr>
              <a:defRPr/>
            </a:pPr>
            <a:fld id="{57FF7ACE-3172-42C6-93D3-DF2A3734B615}" type="slidenum">
              <a:rPr lang="zh-CN" altLang="zh-CN" smtClean="0"/>
              <a:pPr>
                <a:defRPr/>
              </a:pPr>
              <a:t>‹#›</a:t>
            </a:fld>
            <a:endParaRPr lang="zh-CN" altLang="zh-CN"/>
          </a:p>
        </p:txBody>
      </p:sp>
    </p:spTree>
    <p:extLst>
      <p:ext uri="{BB962C8B-B14F-4D97-AF65-F5344CB8AC3E}">
        <p14:creationId xmlns:p14="http://schemas.microsoft.com/office/powerpoint/2010/main" val="3345248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4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zh-CN"/>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863443BC-129B-4228-B9DA-F8BCFF91FC6E}" type="slidenum">
              <a:rPr lang="zh-CN" altLang="zh-CN" smtClean="0"/>
              <a:pPr>
                <a:defRPr/>
              </a:pPr>
              <a:t>‹#›</a:t>
            </a:fld>
            <a:endParaRPr lang="zh-CN" altLang="zh-CN"/>
          </a:p>
        </p:txBody>
      </p:sp>
    </p:spTree>
    <p:extLst>
      <p:ext uri="{BB962C8B-B14F-4D97-AF65-F5344CB8AC3E}">
        <p14:creationId xmlns:p14="http://schemas.microsoft.com/office/powerpoint/2010/main" val="102083947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long.cheng@ia.ac.cn"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8" Type="http://schemas.openxmlformats.org/officeDocument/2006/relationships/image" Target="../media/image36.png"/><Relationship Id="rId8" Type="http://schemas.openxmlformats.org/officeDocument/2006/relationships/image" Target="../media/image11.png"/><Relationship Id="rId21" Type="http://schemas.openxmlformats.org/officeDocument/2006/relationships/image" Target="../media/image16.png"/><Relationship Id="rId17" Type="http://schemas.openxmlformats.org/officeDocument/2006/relationships/image" Target="../media/image35.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310.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15" Type="http://schemas.openxmlformats.org/officeDocument/2006/relationships/image" Target="../media/image33.png"/><Relationship Id="rId5" Type="http://schemas.openxmlformats.org/officeDocument/2006/relationships/image" Target="../media/image8.png"/><Relationship Id="rId19" Type="http://schemas.openxmlformats.org/officeDocument/2006/relationships/image" Target="../media/image37.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22"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1.png"/><Relationship Id="rId7"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0" Type="http://schemas.openxmlformats.org/officeDocument/2006/relationships/image" Target="../media/image49.png"/><Relationship Id="rId4" Type="http://schemas.openxmlformats.org/officeDocument/2006/relationships/image" Target="../media/image400.png"/><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png"/><Relationship Id="rId2" Type="http://schemas.openxmlformats.org/officeDocument/2006/relationships/image" Target="../media/image52.png"/><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pn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s>
</file>

<file path=ppt/slides/_rels/slide23.xml.rels><?xml version="1.0" encoding="UTF-8" standalone="yes"?>
<Relationships xmlns="http://schemas.openxmlformats.org/package/2006/relationships"><Relationship Id="rId13" Type="http://schemas.openxmlformats.org/officeDocument/2006/relationships/image" Target="../media/image520.png"/><Relationship Id="rId3" Type="http://schemas.openxmlformats.org/officeDocument/2006/relationships/image" Target="../media/image49.png"/><Relationship Id="rId12" Type="http://schemas.openxmlformats.org/officeDocument/2006/relationships/image" Target="../media/image480.png"/><Relationship Id="rId2" Type="http://schemas.openxmlformats.org/officeDocument/2006/relationships/notesSlide" Target="../notesSlides/notesSlide8.xml"/><Relationship Id="rId1" Type="http://schemas.openxmlformats.org/officeDocument/2006/relationships/slideLayout" Target="../slideLayouts/slideLayout2.xml"/><Relationship Id="rId11" Type="http://schemas.openxmlformats.org/officeDocument/2006/relationships/image" Target="../media/image470.png"/></Relationships>
</file>

<file path=ppt/slides/_rels/slide24.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6.png"/><Relationship Id="rId7" Type="http://schemas.openxmlformats.org/officeDocument/2006/relationships/image" Target="../media/image5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50.pn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600.png"/><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8" Type="http://schemas.openxmlformats.org/officeDocument/2006/relationships/image" Target="../media/image87.jpg"/><Relationship Id="rId3" Type="http://schemas.openxmlformats.org/officeDocument/2006/relationships/image" Target="../media/image661.png"/><Relationship Id="rId7"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691.png"/><Relationship Id="rId4" Type="http://schemas.openxmlformats.org/officeDocument/2006/relationships/image" Target="../media/image671.png"/></Relationships>
</file>

<file path=ppt/slides/_rels/slide28.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701.png"/><Relationship Id="rId1" Type="http://schemas.openxmlformats.org/officeDocument/2006/relationships/slideLayout" Target="../slideLayouts/slideLayout2.xml"/><Relationship Id="rId4" Type="http://schemas.openxmlformats.org/officeDocument/2006/relationships/image" Target="../media/image88.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image" Target="../media/image94.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96.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9.tmp"/><Relationship Id="rId2" Type="http://schemas.openxmlformats.org/officeDocument/2006/relationships/image" Target="../media/image98.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image" Target="../media/image100.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3.tmp"/><Relationship Id="rId2" Type="http://schemas.openxmlformats.org/officeDocument/2006/relationships/image" Target="../media/image102.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t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700.png"/><Relationship Id="rId3" Type="http://schemas.openxmlformats.org/officeDocument/2006/relationships/image" Target="../media/image650.png"/><Relationship Id="rId7" Type="http://schemas.openxmlformats.org/officeDocument/2006/relationships/image" Target="../media/image69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090.png"/></Relationships>
</file>

<file path=ppt/slides/_rels/slide48.xml.rels><?xml version="1.0" encoding="UTF-8" standalone="yes"?>
<Relationships xmlns="http://schemas.openxmlformats.org/package/2006/relationships"><Relationship Id="rId8" Type="http://schemas.openxmlformats.org/officeDocument/2006/relationships/image" Target="../media/image1170.png"/><Relationship Id="rId3" Type="http://schemas.openxmlformats.org/officeDocument/2006/relationships/image" Target="../media/image115.png"/><Relationship Id="rId7" Type="http://schemas.openxmlformats.org/officeDocument/2006/relationships/image" Target="../media/image116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0.png"/><Relationship Id="rId5" Type="http://schemas.openxmlformats.org/officeDocument/2006/relationships/image" Target="../media/image1140.png"/><Relationship Id="rId10" Type="http://schemas.openxmlformats.org/officeDocument/2006/relationships/image" Target="../media/image119.png"/><Relationship Id="rId4" Type="http://schemas.openxmlformats.org/officeDocument/2006/relationships/image" Target="../media/image116.png"/><Relationship Id="rId9" Type="http://schemas.openxmlformats.org/officeDocument/2006/relationships/image" Target="../media/image118.pn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8.tmp"/><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9.tm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54.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58.xml.rels><?xml version="1.0" encoding="UTF-8" standalone="yes"?>
<Relationships xmlns="http://schemas.openxmlformats.org/package/2006/relationships"><Relationship Id="rId18" Type="http://schemas.openxmlformats.org/officeDocument/2006/relationships/image" Target="../media/image7.png"/><Relationship Id="rId3" Type="http://schemas.openxmlformats.org/officeDocument/2006/relationships/image" Target="../media/image145.png"/><Relationship Id="rId21" Type="http://schemas.openxmlformats.org/officeDocument/2006/relationships/image" Target="../media/image151.png"/><Relationship Id="rId17" Type="http://schemas.openxmlformats.org/officeDocument/2006/relationships/image" Target="../media/image150.png"/><Relationship Id="rId25" Type="http://schemas.openxmlformats.org/officeDocument/2006/relationships/image" Target="../media/image154.png"/><Relationship Id="rId2" Type="http://schemas.openxmlformats.org/officeDocument/2006/relationships/image" Target="../media/image144.png"/><Relationship Id="rId20"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9.png"/><Relationship Id="rId24" Type="http://schemas.openxmlformats.org/officeDocument/2006/relationships/image" Target="../media/image153.png"/><Relationship Id="rId5" Type="http://schemas.openxmlformats.org/officeDocument/2006/relationships/image" Target="../media/image147.png"/><Relationship Id="rId23" Type="http://schemas.openxmlformats.org/officeDocument/2006/relationships/image" Target="../media/image144.jpeg"/><Relationship Id="rId19" Type="http://schemas.openxmlformats.org/officeDocument/2006/relationships/image" Target="../media/image148.png"/><Relationship Id="rId4" Type="http://schemas.openxmlformats.org/officeDocument/2006/relationships/image" Target="../media/image146.png"/><Relationship Id="rId22" Type="http://schemas.openxmlformats.org/officeDocument/2006/relationships/image" Target="../media/image143.png"/></Relationships>
</file>

<file path=ppt/slides/_rels/slide5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1600.png"/><Relationship Id="rId2" Type="http://schemas.openxmlformats.org/officeDocument/2006/relationships/image" Target="../media/image1590.png"/><Relationship Id="rId1" Type="http://schemas.openxmlformats.org/officeDocument/2006/relationships/slideLayout" Target="../slideLayouts/slideLayout2.xml"/><Relationship Id="rId5" Type="http://schemas.openxmlformats.org/officeDocument/2006/relationships/image" Target="../media/image145.jpg"/><Relationship Id="rId4" Type="http://schemas.openxmlformats.org/officeDocument/2006/relationships/image" Target="../media/image1610.png"/></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6.tmp"/><Relationship Id="rId2" Type="http://schemas.openxmlformats.org/officeDocument/2006/relationships/image" Target="../media/image95.tmp"/><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52.png"/></Relationships>
</file>

<file path=ppt/slides/_rels/slide6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95.tmp"/><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tmp"/><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70.tmp"/><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71.tmp"/><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72.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73.tmp"/><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74.tmp"/><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5.tmp"/><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76.tmp"/><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8.tmp"/><Relationship Id="rId2" Type="http://schemas.openxmlformats.org/officeDocument/2006/relationships/image" Target="../media/image177.tmp"/><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79.tmp"/><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80.tmp"/><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3568" y="2924944"/>
            <a:ext cx="8062664" cy="1107554"/>
          </a:xfrm>
        </p:spPr>
        <p:txBody>
          <a:bodyPr>
            <a:normAutofit/>
          </a:bodyPr>
          <a:lstStyle/>
          <a:p>
            <a:pPr eaLnBrk="1" hangingPunct="1"/>
            <a:r>
              <a:rPr lang="zh-CN" altLang="en-US" sz="4800" b="1" dirty="0">
                <a:ln w="18000">
                  <a:solidFill>
                    <a:srgbClr val="0070C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华文楷体" pitchFamily="2" charset="-122"/>
                <a:ea typeface="华文楷体" pitchFamily="2" charset="-122"/>
              </a:rPr>
              <a:t>神经网络（</a:t>
            </a:r>
            <a:r>
              <a:rPr lang="en-US" altLang="zh-CN" sz="4800" b="1" dirty="0">
                <a:ln w="18000">
                  <a:solidFill>
                    <a:srgbClr val="0070C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华文楷体" pitchFamily="2" charset="-122"/>
                <a:ea typeface="华文楷体" pitchFamily="2" charset="-122"/>
              </a:rPr>
              <a:t>Neural </a:t>
            </a:r>
            <a:r>
              <a:rPr lang="en-US" altLang="zh-CN" sz="4800" b="1" dirty="0" smtClean="0">
                <a:ln w="18000">
                  <a:solidFill>
                    <a:srgbClr val="0070C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华文楷体" pitchFamily="2" charset="-122"/>
                <a:ea typeface="华文楷体" pitchFamily="2" charset="-122"/>
              </a:rPr>
              <a:t>Networks</a:t>
            </a:r>
            <a:r>
              <a:rPr lang="zh-CN" altLang="en-US" sz="4800" b="1" dirty="0" smtClean="0">
                <a:ln w="18000">
                  <a:solidFill>
                    <a:srgbClr val="0070C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华文楷体" pitchFamily="2" charset="-122"/>
                <a:ea typeface="华文楷体" pitchFamily="2" charset="-122"/>
              </a:rPr>
              <a:t>）</a:t>
            </a:r>
            <a:endParaRPr lang="zh-CN" altLang="zh-CN" sz="4800" b="1" dirty="0">
              <a:ln w="18000">
                <a:solidFill>
                  <a:srgbClr val="0070C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华文楷体" pitchFamily="2" charset="-122"/>
              <a:ea typeface="华文楷体" pitchFamily="2" charset="-122"/>
            </a:endParaRPr>
          </a:p>
        </p:txBody>
      </p:sp>
      <p:sp>
        <p:nvSpPr>
          <p:cNvPr id="3075" name="Rectangle 3"/>
          <p:cNvSpPr>
            <a:spLocks noGrp="1" noChangeArrowheads="1"/>
          </p:cNvSpPr>
          <p:nvPr>
            <p:ph type="subTitle" idx="1"/>
          </p:nvPr>
        </p:nvSpPr>
        <p:spPr>
          <a:xfrm>
            <a:off x="3995936" y="4581128"/>
            <a:ext cx="6400800" cy="982960"/>
          </a:xfrm>
        </p:spPr>
        <p:txBody>
          <a:bodyPr>
            <a:normAutofit fontScale="62500" lnSpcReduction="20000"/>
          </a:bodyPr>
          <a:lstStyle/>
          <a:p>
            <a:pPr eaLnBrk="1" hangingPunct="1"/>
            <a:r>
              <a:rPr lang="zh-CN" altLang="en-US" b="1" dirty="0" smtClean="0">
                <a:solidFill>
                  <a:schemeClr val="tx1">
                    <a:lumMod val="65000"/>
                    <a:lumOff val="35000"/>
                  </a:schemeClr>
                </a:solidFill>
              </a:rPr>
              <a:t>中科院 自动化所</a:t>
            </a:r>
            <a:endParaRPr lang="en-US" altLang="zh-CN" b="1" dirty="0" smtClean="0">
              <a:solidFill>
                <a:schemeClr val="tx1">
                  <a:lumMod val="65000"/>
                  <a:lumOff val="35000"/>
                </a:schemeClr>
              </a:solidFill>
            </a:endParaRPr>
          </a:p>
          <a:p>
            <a:pPr eaLnBrk="1" hangingPunct="1"/>
            <a:r>
              <a:rPr lang="zh-CN" altLang="en-US" b="1" dirty="0" smtClean="0">
                <a:solidFill>
                  <a:schemeClr val="tx1">
                    <a:lumMod val="65000"/>
                    <a:lumOff val="35000"/>
                  </a:schemeClr>
                </a:solidFill>
              </a:rPr>
              <a:t>程龙</a:t>
            </a:r>
            <a:endParaRPr lang="en-US" altLang="zh-CN" b="1" dirty="0" smtClean="0">
              <a:solidFill>
                <a:schemeClr val="tx1">
                  <a:lumMod val="65000"/>
                  <a:lumOff val="35000"/>
                </a:schemeClr>
              </a:solidFill>
            </a:endParaRPr>
          </a:p>
          <a:p>
            <a:pPr eaLnBrk="1" hangingPunct="1"/>
            <a:r>
              <a:rPr lang="en-US" altLang="zh-CN" b="1" dirty="0" smtClean="0">
                <a:solidFill>
                  <a:schemeClr val="tx1">
                    <a:lumMod val="65000"/>
                    <a:lumOff val="35000"/>
                  </a:schemeClr>
                </a:solidFill>
                <a:hlinkClick r:id="rId2"/>
              </a:rPr>
              <a:t>long.cheng@ia.ac.cn</a:t>
            </a:r>
            <a:endParaRPr lang="en-US" altLang="zh-CN" b="1" dirty="0" smtClean="0">
              <a:solidFill>
                <a:schemeClr val="tx1">
                  <a:lumMod val="65000"/>
                  <a:lumOff val="35000"/>
                </a:schemeClr>
              </a:solidFill>
            </a:endParaRPr>
          </a:p>
          <a:p>
            <a:pPr eaLnBrk="1" hangingPunct="1"/>
            <a:endParaRPr lang="en-US" altLang="zh-CN" b="1" dirty="0">
              <a:solidFill>
                <a:schemeClr val="tx1">
                  <a:lumMod val="65000"/>
                  <a:lumOff val="35000"/>
                </a:schemeClr>
              </a:solidFill>
            </a:endParaRPr>
          </a:p>
          <a:p>
            <a:pPr eaLnBrk="1" hangingPunct="1"/>
            <a:endParaRPr lang="en-US" altLang="zh-CN" b="1" dirty="0" smtClean="0">
              <a:solidFill>
                <a:schemeClr val="tx1">
                  <a:lumMod val="65000"/>
                  <a:lumOff val="35000"/>
                </a:schemeClr>
              </a:solidFill>
            </a:endParaRPr>
          </a:p>
        </p:txBody>
      </p:sp>
      <p:sp>
        <p:nvSpPr>
          <p:cNvPr id="3076" name="灯片编号占位符 1"/>
          <p:cNvSpPr>
            <a:spLocks noGrp="1"/>
          </p:cNvSpPr>
          <p:nvPr>
            <p:ph type="sldNum" sz="quarter" idx="12"/>
          </p:nvPr>
        </p:nvSpPr>
        <p:spPr>
          <a:noFill/>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D4F11CF-B4FC-4AA9-BC9D-D7BEA034B5ED}" type="slidenum">
              <a:rPr lang="zh-CN" altLang="zh-CN"/>
              <a:pPr eaLnBrk="1" hangingPunct="1"/>
              <a:t>1</a:t>
            </a:fld>
            <a:endParaRPr lang="zh-CN" altLang="zh-CN"/>
          </a:p>
        </p:txBody>
      </p:sp>
      <p:sp>
        <p:nvSpPr>
          <p:cNvPr id="2" name="矩形 1"/>
          <p:cNvSpPr/>
          <p:nvPr/>
        </p:nvSpPr>
        <p:spPr>
          <a:xfrm>
            <a:off x="395536" y="511681"/>
            <a:ext cx="2242922" cy="707886"/>
          </a:xfrm>
          <a:prstGeom prst="rect">
            <a:avLst/>
          </a:prstGeom>
        </p:spPr>
        <p:txBody>
          <a:bodyPr wrap="none">
            <a:spAutoFit/>
          </a:bodyPr>
          <a:lstStyle/>
          <a:p>
            <a:r>
              <a:rPr lang="zh-CN" alt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隶书" pitchFamily="49" charset="-122"/>
                <a:ea typeface="隶书" pitchFamily="49" charset="-122"/>
              </a:rPr>
              <a:t>计算智能</a:t>
            </a:r>
            <a:endParaRPr lang="zh-CN" altLang="en-US"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隶书" pitchFamily="49" charset="-122"/>
              <a:ea typeface="隶书" pitchFamily="49" charset="-122"/>
            </a:endParaRPr>
          </a:p>
        </p:txBody>
      </p:sp>
      <p:pic>
        <p:nvPicPr>
          <p:cNvPr id="3077" name="Picture 5" descr="E:\学习\智能控制-信息学院春季\Neural Network\自动化标志.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2360" y="10787"/>
            <a:ext cx="1231383" cy="12270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sa\Desktop\MASC2012会议通知\image\ist2_7647263-network-concept_副本.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4797152"/>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a:xfrm>
            <a:off x="457200" y="116632"/>
            <a:ext cx="8229600" cy="1143000"/>
          </a:xfrm>
        </p:spPr>
        <p:txBody>
          <a:bodyPr>
            <a:normAutofit/>
          </a:bodyPr>
          <a:lstStyle/>
          <a:p>
            <a:pPr>
              <a:lnSpc>
                <a:spcPts val="5800"/>
              </a:lnSpc>
            </a:pPr>
            <a:r>
              <a:rPr lang="zh-CN" altLang="en-US" dirty="0"/>
              <a:t>历史背景介绍</a:t>
            </a:r>
          </a:p>
        </p:txBody>
      </p:sp>
      <p:graphicFrame>
        <p:nvGraphicFramePr>
          <p:cNvPr id="2" name="内容占位符 1"/>
          <p:cNvGraphicFramePr>
            <a:graphicFrameLocks noGrp="1"/>
          </p:cNvGraphicFramePr>
          <p:nvPr>
            <p:ph idx="1"/>
            <p:extLst>
              <p:ext uri="{D42A27DB-BD31-4B8C-83A1-F6EECF244321}">
                <p14:modId xmlns:p14="http://schemas.microsoft.com/office/powerpoint/2010/main" val="1433167760"/>
              </p:ext>
            </p:extLst>
          </p:nvPr>
        </p:nvGraphicFramePr>
        <p:xfrm>
          <a:off x="467544" y="1628800"/>
          <a:ext cx="8246448" cy="3657600"/>
        </p:xfrm>
        <a:graphic>
          <a:graphicData uri="http://schemas.openxmlformats.org/drawingml/2006/table">
            <a:tbl>
              <a:tblPr firstRow="1" bandRow="1">
                <a:tableStyleId>{125E5076-3810-47DD-B79F-674D7AD40C01}</a:tableStyleId>
              </a:tblPr>
              <a:tblGrid>
                <a:gridCol w="946468"/>
                <a:gridCol w="4131628"/>
                <a:gridCol w="3168352"/>
              </a:tblGrid>
              <a:tr h="370840">
                <a:tc>
                  <a:txBody>
                    <a:bodyPr/>
                    <a:lstStyle/>
                    <a:p>
                      <a:pPr algn="ctr"/>
                      <a:r>
                        <a:rPr lang="zh-CN" altLang="en-US" sz="2400" dirty="0" smtClean="0">
                          <a:solidFill>
                            <a:srgbClr val="FFC000"/>
                          </a:solidFill>
                        </a:rPr>
                        <a:t>年份</a:t>
                      </a:r>
                      <a:endParaRPr lang="zh-CN" altLang="en-US" sz="2400" dirty="0">
                        <a:solidFill>
                          <a:srgbClr val="FFC000"/>
                        </a:solidFill>
                      </a:endParaRPr>
                    </a:p>
                  </a:txBody>
                  <a:tcPr anchor="ctr">
                    <a:lnR w="1270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zh-CN" altLang="en-US" sz="2400" dirty="0" smtClean="0">
                          <a:solidFill>
                            <a:srgbClr val="FFC000"/>
                          </a:solidFill>
                        </a:rPr>
                        <a:t>人物</a:t>
                      </a:r>
                      <a:endParaRPr lang="zh-CN" altLang="en-US" sz="2400" dirty="0">
                        <a:solidFill>
                          <a:srgbClr val="FFC0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zh-CN" altLang="en-US" sz="2400" dirty="0" smtClean="0">
                          <a:solidFill>
                            <a:srgbClr val="FFC000"/>
                          </a:solidFill>
                        </a:rPr>
                        <a:t>事件</a:t>
                      </a:r>
                      <a:endParaRPr lang="zh-CN" altLang="en-US" sz="2400" dirty="0">
                        <a:solidFill>
                          <a:srgbClr val="FFC000"/>
                        </a:solidFill>
                      </a:endParaRPr>
                    </a:p>
                  </a:txBody>
                  <a:tcPr anchor="ctr">
                    <a:lnL w="12700" cap="flat" cmpd="sng" algn="ctr">
                      <a:solidFill>
                        <a:schemeClr val="bg1"/>
                      </a:solidFill>
                      <a:prstDash val="solid"/>
                      <a:round/>
                      <a:headEnd type="none" w="med" len="med"/>
                      <a:tailEnd type="none" w="med" len="med"/>
                    </a:lnL>
                    <a:lnB w="12700" cap="flat" cmpd="sng" algn="ctr">
                      <a:noFill/>
                      <a:prstDash val="solid"/>
                      <a:round/>
                      <a:headEnd type="none" w="med" len="med"/>
                      <a:tailEnd type="none" w="med" len="med"/>
                    </a:lnB>
                  </a:tcPr>
                </a:tc>
              </a:tr>
              <a:tr h="370840">
                <a:tc>
                  <a:txBody>
                    <a:bodyPr/>
                    <a:lstStyle/>
                    <a:p>
                      <a:pPr algn="ctr"/>
                      <a:r>
                        <a:rPr lang="en-US" altLang="zh-CN" sz="2400" dirty="0" smtClean="0">
                          <a:solidFill>
                            <a:srgbClr val="FFFF00"/>
                          </a:solidFill>
                        </a:rPr>
                        <a:t>1943</a:t>
                      </a:r>
                    </a:p>
                  </a:txBody>
                  <a:tcPr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2400" dirty="0" smtClean="0">
                          <a:solidFill>
                            <a:srgbClr val="FFFF00"/>
                          </a:solidFill>
                        </a:rPr>
                        <a:t>McCulloch</a:t>
                      </a:r>
                      <a:r>
                        <a:rPr lang="en-US" altLang="zh-CN" sz="2400" baseline="0" dirty="0" smtClean="0">
                          <a:solidFill>
                            <a:srgbClr val="FFFF00"/>
                          </a:solidFill>
                        </a:rPr>
                        <a:t> &amp; Pitts</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zh-CN" altLang="en-US" sz="2400" dirty="0" smtClean="0">
                          <a:solidFill>
                            <a:srgbClr val="FFFF00"/>
                          </a:solidFill>
                        </a:rPr>
                        <a:t>神经元“</a:t>
                      </a:r>
                      <a:r>
                        <a:rPr lang="en-US" altLang="zh-CN" sz="2400" dirty="0" smtClean="0">
                          <a:solidFill>
                            <a:srgbClr val="FFFF00"/>
                          </a:solidFill>
                        </a:rPr>
                        <a:t>MP</a:t>
                      </a:r>
                      <a:r>
                        <a:rPr lang="zh-CN" altLang="en-US" sz="2400" dirty="0" smtClean="0">
                          <a:solidFill>
                            <a:srgbClr val="FFFF00"/>
                          </a:solidFill>
                        </a:rPr>
                        <a:t>模型”</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0840">
                <a:tc>
                  <a:txBody>
                    <a:bodyPr/>
                    <a:lstStyle/>
                    <a:p>
                      <a:pPr algn="ctr"/>
                      <a:r>
                        <a:rPr lang="en-US" altLang="zh-CN" sz="2400" dirty="0" smtClean="0">
                          <a:solidFill>
                            <a:srgbClr val="FFFF00"/>
                          </a:solidFill>
                        </a:rPr>
                        <a:t>1948</a:t>
                      </a:r>
                      <a:endParaRPr lang="zh-CN" altLang="en-US" sz="2400" dirty="0">
                        <a:solidFill>
                          <a:srgbClr val="FFFF00"/>
                        </a:solidFill>
                      </a:endParaRPr>
                    </a:p>
                  </a:txBody>
                  <a:tcPr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0" lang="en-US" altLang="zh-CN" sz="2400" dirty="0" smtClean="0">
                          <a:solidFill>
                            <a:srgbClr val="FFFF00"/>
                          </a:solidFill>
                        </a:rPr>
                        <a:t>Von Neuman</a:t>
                      </a:r>
                      <a:r>
                        <a:rPr kumimoji="0" lang="en-US" altLang="zh-CN" sz="2400" kern="1200" dirty="0" smtClean="0">
                          <a:solidFill>
                            <a:srgbClr val="FFFF00"/>
                          </a:solidFill>
                        </a:rPr>
                        <a:t>n</a:t>
                      </a:r>
                      <a:endParaRPr kumimoji="0" lang="zh-CN" altLang="en-US" sz="2400" kern="1200" dirty="0">
                        <a:solidFill>
                          <a:srgbClr val="FFFF00"/>
                        </a:solidFill>
                        <a:latin typeface="Arial" pitchFamily="34" charset="0"/>
                        <a:ea typeface="宋体" pitchFamily="2"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zh-CN" altLang="en-US" sz="2400" dirty="0" smtClean="0">
                          <a:solidFill>
                            <a:srgbClr val="FFFF00"/>
                          </a:solidFill>
                        </a:rPr>
                        <a:t>自再生自动机网络</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0840">
                <a:tc>
                  <a:txBody>
                    <a:bodyPr/>
                    <a:lstStyle/>
                    <a:p>
                      <a:pPr algn="ctr"/>
                      <a:r>
                        <a:rPr lang="en-US" altLang="zh-CN" sz="2400" dirty="0" smtClean="0">
                          <a:solidFill>
                            <a:srgbClr val="FFFF00"/>
                          </a:solidFill>
                        </a:rPr>
                        <a:t>1949</a:t>
                      </a:r>
                      <a:endParaRPr lang="zh-CN" altLang="en-US" sz="2400" dirty="0">
                        <a:solidFill>
                          <a:srgbClr val="FFFF00"/>
                        </a:solidFill>
                      </a:endParaRPr>
                    </a:p>
                  </a:txBody>
                  <a:tcPr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0" lang="en-GB" altLang="zh-CN" sz="2400" dirty="0" err="1" smtClean="0">
                          <a:solidFill>
                            <a:srgbClr val="FFFF00"/>
                          </a:solidFill>
                        </a:rPr>
                        <a:t>Hebb</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2400" dirty="0" err="1" smtClean="0">
                          <a:solidFill>
                            <a:srgbClr val="FFFF00"/>
                          </a:solidFill>
                        </a:rPr>
                        <a:t>Hebb</a:t>
                      </a:r>
                      <a:r>
                        <a:rPr lang="en-US" altLang="zh-CN" sz="2400" dirty="0" smtClean="0">
                          <a:solidFill>
                            <a:srgbClr val="FFFF00"/>
                          </a:solidFill>
                        </a:rPr>
                        <a:t> rule</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0840">
                <a:tc>
                  <a:txBody>
                    <a:bodyPr/>
                    <a:lstStyle/>
                    <a:p>
                      <a:pPr algn="ctr"/>
                      <a:r>
                        <a:rPr lang="en-US" altLang="zh-CN" sz="2400" dirty="0" smtClean="0">
                          <a:solidFill>
                            <a:srgbClr val="FFFF00"/>
                          </a:solidFill>
                        </a:rPr>
                        <a:t>1954</a:t>
                      </a:r>
                      <a:endParaRPr lang="zh-CN" altLang="en-US" sz="2400" dirty="0">
                        <a:solidFill>
                          <a:srgbClr val="FFFF00"/>
                        </a:solidFill>
                      </a:endParaRPr>
                    </a:p>
                  </a:txBody>
                  <a:tcPr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0" lang="en-GB" altLang="zh-CN" sz="2400" kern="1200" dirty="0" err="1" smtClean="0">
                          <a:solidFill>
                            <a:srgbClr val="FFFF00"/>
                          </a:solidFill>
                          <a:latin typeface="+mn-lt"/>
                          <a:ea typeface="+mn-ea"/>
                          <a:cs typeface="+mn-cs"/>
                        </a:rPr>
                        <a:t>Minsky</a:t>
                      </a:r>
                      <a:r>
                        <a:rPr kumimoji="0" lang="en-GB" altLang="zh-CN" sz="2400" kern="1200" dirty="0" smtClean="0">
                          <a:solidFill>
                            <a:srgbClr val="FFFF00"/>
                          </a:solidFill>
                          <a:latin typeface="+mn-lt"/>
                          <a:ea typeface="+mn-ea"/>
                          <a:cs typeface="+mn-cs"/>
                        </a:rPr>
                        <a:t> (MIT AI)</a:t>
                      </a:r>
                      <a:endParaRPr kumimoji="0" lang="zh-CN" altLang="en-US" sz="2400" kern="1200" dirty="0">
                        <a:solidFill>
                          <a:srgbClr val="FFFF00"/>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0" lang="en-GB" altLang="zh-CN" sz="2400" dirty="0" smtClean="0">
                          <a:solidFill>
                            <a:srgbClr val="FFFF00"/>
                          </a:solidFill>
                        </a:rPr>
                        <a:t>Neural Networks </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0840">
                <a:tc>
                  <a:txBody>
                    <a:bodyPr/>
                    <a:lstStyle/>
                    <a:p>
                      <a:pPr algn="ctr"/>
                      <a:r>
                        <a:rPr lang="en-US" altLang="zh-CN" sz="2400" dirty="0" smtClean="0">
                          <a:solidFill>
                            <a:srgbClr val="FFFF00"/>
                          </a:solidFill>
                        </a:rPr>
                        <a:t>1958</a:t>
                      </a:r>
                      <a:endParaRPr lang="zh-CN" altLang="en-US" sz="2400" dirty="0">
                        <a:solidFill>
                          <a:srgbClr val="FFFF00"/>
                        </a:solidFill>
                      </a:endParaRPr>
                    </a:p>
                  </a:txBody>
                  <a:tcPr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0" lang="en-GB" altLang="zh-CN" sz="2400" dirty="0" smtClean="0">
                          <a:solidFill>
                            <a:srgbClr val="FFFF00"/>
                          </a:solidFill>
                        </a:rPr>
                        <a:t>Rosenblatt</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altLang="zh-CN" sz="2400" dirty="0" smtClean="0">
                          <a:solidFill>
                            <a:srgbClr val="FFFF00"/>
                          </a:solidFill>
                        </a:rPr>
                        <a:t>Perceptron</a:t>
                      </a:r>
                      <a:endParaRPr kumimoji="0" lang="en-GB" altLang="zh-CN" sz="2400" dirty="0" smtClean="0">
                        <a:solidFill>
                          <a:srgbClr val="FFFF00"/>
                        </a:solidFill>
                        <a:latin typeface="Arial" pitchFamily="34" charset="0"/>
                        <a:ea typeface="宋体" pitchFamily="2" charset="-122"/>
                      </a:endParaRPr>
                    </a:p>
                  </a:txBody>
                  <a:tcPr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0840">
                <a:tc>
                  <a:txBody>
                    <a:bodyPr/>
                    <a:lstStyle/>
                    <a:p>
                      <a:pPr algn="ctr"/>
                      <a:r>
                        <a:rPr lang="en-US" altLang="zh-CN" sz="2400" dirty="0" smtClean="0">
                          <a:solidFill>
                            <a:srgbClr val="FFFF00"/>
                          </a:solidFill>
                        </a:rPr>
                        <a:t>1962</a:t>
                      </a:r>
                      <a:endParaRPr lang="zh-CN" altLang="en-US" sz="2400" dirty="0">
                        <a:solidFill>
                          <a:srgbClr val="FFFF00"/>
                        </a:solidFill>
                      </a:endParaRPr>
                    </a:p>
                  </a:txBody>
                  <a:tcPr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0" lang="en-GB" altLang="zh-CN" sz="2400" dirty="0" err="1" smtClean="0">
                          <a:solidFill>
                            <a:srgbClr val="FFFF00"/>
                          </a:solidFill>
                        </a:rPr>
                        <a:t>Widrow</a:t>
                      </a:r>
                      <a:r>
                        <a:rPr kumimoji="0" lang="en-GB" altLang="zh-CN" sz="2400" dirty="0" smtClean="0">
                          <a:solidFill>
                            <a:srgbClr val="FFFF00"/>
                          </a:solidFill>
                        </a:rPr>
                        <a:t> </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altLang="zh-CN" sz="2400" dirty="0" err="1" smtClean="0">
                          <a:solidFill>
                            <a:srgbClr val="FFFF00"/>
                          </a:solidFill>
                          <a:sym typeface="Wingdings" pitchFamily="2" charset="2"/>
                        </a:rPr>
                        <a:t>Adaline</a:t>
                      </a:r>
                      <a:endParaRPr kumimoji="0" lang="en-GB" altLang="zh-CN" sz="2400" dirty="0" smtClean="0">
                        <a:solidFill>
                          <a:srgbClr val="FFFF00"/>
                        </a:solidFill>
                        <a:latin typeface="Arial" pitchFamily="34" charset="0"/>
                        <a:ea typeface="宋体" pitchFamily="2" charset="-122"/>
                      </a:endParaRPr>
                    </a:p>
                  </a:txBody>
                  <a:tcPr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0840">
                <a:tc>
                  <a:txBody>
                    <a:bodyPr/>
                    <a:lstStyle/>
                    <a:p>
                      <a:pPr algn="ctr"/>
                      <a:r>
                        <a:rPr lang="en-US" altLang="zh-CN" sz="2400" dirty="0" smtClean="0">
                          <a:solidFill>
                            <a:srgbClr val="FFFF00"/>
                          </a:solidFill>
                        </a:rPr>
                        <a:t>1969</a:t>
                      </a:r>
                      <a:endParaRPr lang="zh-CN" altLang="en-US" sz="2400" dirty="0">
                        <a:solidFill>
                          <a:srgbClr val="FFFF00"/>
                        </a:solidFill>
                      </a:endParaRPr>
                    </a:p>
                  </a:txBody>
                  <a:tcPr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kumimoji="0" lang="en-GB" altLang="zh-CN" sz="2400" dirty="0" err="1" smtClean="0">
                          <a:solidFill>
                            <a:srgbClr val="FFFF00"/>
                          </a:solidFill>
                        </a:rPr>
                        <a:t>Minsky</a:t>
                      </a:r>
                      <a:r>
                        <a:rPr kumimoji="0" lang="en-GB" altLang="zh-CN" sz="2400" dirty="0" smtClean="0">
                          <a:solidFill>
                            <a:srgbClr val="FFFF00"/>
                          </a:solidFill>
                        </a:rPr>
                        <a:t> &amp; </a:t>
                      </a:r>
                      <a:r>
                        <a:rPr kumimoji="0" lang="en-GB" altLang="zh-CN" sz="2400" dirty="0" err="1" smtClean="0">
                          <a:solidFill>
                            <a:srgbClr val="FFFF00"/>
                          </a:solidFill>
                        </a:rPr>
                        <a:t>Papert</a:t>
                      </a:r>
                      <a:r>
                        <a:rPr kumimoji="0" lang="en-GB" altLang="zh-CN" sz="2400" dirty="0" smtClean="0">
                          <a:solidFill>
                            <a:srgbClr val="FFFF00"/>
                          </a:solidFill>
                        </a:rPr>
                        <a:t> </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altLang="zh-CN" sz="2400" dirty="0" err="1" smtClean="0">
                          <a:solidFill>
                            <a:srgbClr val="FFFF00"/>
                          </a:solidFill>
                        </a:rPr>
                        <a:t>Perceptrons</a:t>
                      </a:r>
                      <a:endParaRPr kumimoji="0" lang="en-GB" altLang="zh-CN" sz="2400" i="0" dirty="0" smtClean="0">
                        <a:solidFill>
                          <a:srgbClr val="FFFF00"/>
                        </a:solidFill>
                        <a:latin typeface="Arial" pitchFamily="34" charset="0"/>
                        <a:ea typeface="宋体" pitchFamily="2" charset="-122"/>
                      </a:endParaRPr>
                    </a:p>
                  </a:txBody>
                  <a:tcPr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tcPr>
                </a:tc>
              </a:tr>
            </a:tbl>
          </a:graphicData>
        </a:graphic>
      </p:graphicFrame>
      <p:sp>
        <p:nvSpPr>
          <p:cNvPr id="4100" name="灯片编号占位符 3"/>
          <p:cNvSpPr>
            <a:spLocks noGrp="1"/>
          </p:cNvSpPr>
          <p:nvPr>
            <p:ph type="sldNum" sz="quarter" idx="12"/>
          </p:nvPr>
        </p:nvSpPr>
        <p:spPr>
          <a:noFill/>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DE581A0E-E42E-4693-8B54-454AA6BE3EBE}" type="slidenum">
              <a:rPr lang="zh-CN" altLang="zh-CN"/>
              <a:pPr eaLnBrk="1" hangingPunct="1"/>
              <a:t>10</a:t>
            </a:fld>
            <a:endParaRPr lang="zh-CN" altLang="zh-C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457200" y="116632"/>
            <a:ext cx="8229600" cy="1143000"/>
          </a:xfrm>
        </p:spPr>
        <p:txBody>
          <a:bodyPr/>
          <a:lstStyle/>
          <a:p>
            <a:pPr eaLnBrk="1" hangingPunct="1"/>
            <a:r>
              <a:rPr lang="zh-CN" altLang="en-US" sz="32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楷体" pitchFamily="49" charset="-122"/>
                <a:ea typeface="楷体" pitchFamily="49" charset="-122"/>
              </a:rPr>
              <a:t>历史背景介绍</a:t>
            </a:r>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11</a:t>
            </a:fld>
            <a:endParaRPr lang="zh-CN" altLang="zh-CN"/>
          </a:p>
        </p:txBody>
      </p:sp>
      <p:graphicFrame>
        <p:nvGraphicFramePr>
          <p:cNvPr id="5" name="内容占位符 1"/>
          <p:cNvGraphicFramePr>
            <a:graphicFrameLocks/>
          </p:cNvGraphicFramePr>
          <p:nvPr>
            <p:extLst>
              <p:ext uri="{D42A27DB-BD31-4B8C-83A1-F6EECF244321}">
                <p14:modId xmlns:p14="http://schemas.microsoft.com/office/powerpoint/2010/main" val="1836464246"/>
              </p:ext>
            </p:extLst>
          </p:nvPr>
        </p:nvGraphicFramePr>
        <p:xfrm>
          <a:off x="179512" y="1412776"/>
          <a:ext cx="8808402" cy="4937760"/>
        </p:xfrm>
        <a:graphic>
          <a:graphicData uri="http://schemas.openxmlformats.org/drawingml/2006/table">
            <a:tbl>
              <a:tblPr firstRow="1" bandRow="1">
                <a:tableStyleId>{125E5076-3810-47DD-B79F-674D7AD40C01}</a:tableStyleId>
              </a:tblPr>
              <a:tblGrid>
                <a:gridCol w="946468"/>
                <a:gridCol w="3642042"/>
                <a:gridCol w="4219892"/>
              </a:tblGrid>
              <a:tr h="370840">
                <a:tc>
                  <a:txBody>
                    <a:bodyPr/>
                    <a:lstStyle/>
                    <a:p>
                      <a:pPr algn="ctr"/>
                      <a:r>
                        <a:rPr lang="zh-CN" altLang="en-US" sz="2400" dirty="0" smtClean="0">
                          <a:solidFill>
                            <a:srgbClr val="FFC000"/>
                          </a:solidFill>
                        </a:rPr>
                        <a:t>年份</a:t>
                      </a:r>
                      <a:endParaRPr lang="zh-CN" altLang="en-US" sz="2400" dirty="0">
                        <a:solidFill>
                          <a:srgbClr val="FFC000"/>
                        </a:solidFill>
                      </a:endParaRPr>
                    </a:p>
                  </a:txBody>
                  <a:tcPr anchor="ctr">
                    <a:lnL>
                      <a:noFill/>
                    </a:lnL>
                    <a:lnR w="12700" cap="flat" cmpd="sng" algn="ctr">
                      <a:solidFill>
                        <a:schemeClr val="bg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a:txBody>
                    <a:bodyPr/>
                    <a:lstStyle/>
                    <a:p>
                      <a:pPr algn="ctr"/>
                      <a:r>
                        <a:rPr lang="zh-CN" altLang="en-US" sz="2400" dirty="0" smtClean="0">
                          <a:solidFill>
                            <a:srgbClr val="FFC000"/>
                          </a:solidFill>
                        </a:rPr>
                        <a:t>人物</a:t>
                      </a:r>
                      <a:endParaRPr lang="zh-CN" altLang="en-US" sz="2400" dirty="0">
                        <a:solidFill>
                          <a:srgbClr val="FFC0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a:txBody>
                    <a:bodyPr/>
                    <a:lstStyle/>
                    <a:p>
                      <a:pPr algn="ctr"/>
                      <a:r>
                        <a:rPr lang="zh-CN" altLang="en-US" sz="2400" dirty="0" smtClean="0">
                          <a:solidFill>
                            <a:srgbClr val="FFC000"/>
                          </a:solidFill>
                        </a:rPr>
                        <a:t>事件</a:t>
                      </a:r>
                      <a:endParaRPr lang="zh-CN" altLang="en-US" sz="2400" dirty="0">
                        <a:solidFill>
                          <a:srgbClr val="FFC000"/>
                        </a:solidFill>
                      </a:endParaRPr>
                    </a:p>
                  </a:txBody>
                  <a:tcPr anchor="ctr">
                    <a:lnL w="12700" cap="flat" cmpd="sng" algn="ctr">
                      <a:solidFill>
                        <a:schemeClr val="bg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tcPr>
                </a:tc>
              </a:tr>
              <a:tr h="370840">
                <a:tc>
                  <a:txBody>
                    <a:bodyPr/>
                    <a:lstStyle/>
                    <a:p>
                      <a:pPr algn="ctr"/>
                      <a:r>
                        <a:rPr lang="en-US" altLang="zh-CN" sz="2400" dirty="0" smtClean="0">
                          <a:solidFill>
                            <a:srgbClr val="FFFF00"/>
                          </a:solidFill>
                        </a:rPr>
                        <a:t>1972</a:t>
                      </a:r>
                    </a:p>
                  </a:txBody>
                  <a:tcPr anchor="ctr">
                    <a:lnL>
                      <a:noFill/>
                    </a:lnL>
                    <a:lnR w="12700" cap="flat" cmpd="sng" algn="ctr">
                      <a:solidFill>
                        <a:schemeClr val="bg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pPr algn="ctr"/>
                      <a:r>
                        <a:rPr lang="en-US" altLang="zh-CN" sz="2400" dirty="0" err="1" smtClean="0">
                          <a:solidFill>
                            <a:srgbClr val="FFFF00"/>
                          </a:solidFill>
                        </a:rPr>
                        <a:t>Kohonen</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pPr algn="ctr"/>
                      <a:r>
                        <a:rPr lang="en-US" altLang="zh-CN" sz="2400" dirty="0" smtClean="0">
                          <a:solidFill>
                            <a:srgbClr val="FFFF00"/>
                          </a:solidFill>
                        </a:rPr>
                        <a:t>Self-organizing</a:t>
                      </a:r>
                      <a:r>
                        <a:rPr lang="en-US" altLang="zh-CN" sz="2400" baseline="0" dirty="0" smtClean="0">
                          <a:solidFill>
                            <a:srgbClr val="FFFF00"/>
                          </a:solidFill>
                        </a:rPr>
                        <a:t> map</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tr>
              <a:tr h="370840">
                <a:tc>
                  <a:txBody>
                    <a:bodyPr/>
                    <a:lstStyle/>
                    <a:p>
                      <a:pPr algn="ctr"/>
                      <a:r>
                        <a:rPr lang="en-US" altLang="zh-CN" sz="2400" dirty="0" smtClean="0">
                          <a:solidFill>
                            <a:srgbClr val="FFFF00"/>
                          </a:solidFill>
                        </a:rPr>
                        <a:t>1975</a:t>
                      </a:r>
                      <a:endParaRPr lang="zh-CN" altLang="en-US" sz="2400"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kumimoji="0" lang="en-US" altLang="zh-CN" sz="2400" kern="1200" dirty="0" err="1" smtClean="0">
                          <a:solidFill>
                            <a:srgbClr val="FFFF00"/>
                          </a:solidFill>
                        </a:rPr>
                        <a:t>Albus</a:t>
                      </a:r>
                      <a:endParaRPr kumimoji="0" lang="zh-CN" altLang="en-US" sz="2400" kern="1200" dirty="0">
                        <a:solidFill>
                          <a:srgbClr val="FFFF00"/>
                        </a:solidFill>
                        <a:latin typeface="Arial" pitchFamily="34" charset="0"/>
                        <a:ea typeface="宋体" pitchFamily="2"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altLang="zh-CN" sz="2400" dirty="0" smtClean="0">
                          <a:solidFill>
                            <a:srgbClr val="FFFF00"/>
                          </a:solidFill>
                        </a:rPr>
                        <a:t>CMAC</a:t>
                      </a:r>
                      <a:r>
                        <a:rPr lang="zh-CN" altLang="en-US" sz="2400" dirty="0" smtClean="0">
                          <a:solidFill>
                            <a:srgbClr val="FFFF00"/>
                          </a:solidFill>
                        </a:rPr>
                        <a:t>网络</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370840">
                <a:tc>
                  <a:txBody>
                    <a:bodyPr/>
                    <a:lstStyle/>
                    <a:p>
                      <a:pPr algn="ctr"/>
                      <a:r>
                        <a:rPr lang="en-US" altLang="zh-CN" sz="2400" dirty="0" smtClean="0">
                          <a:solidFill>
                            <a:srgbClr val="FFFF00"/>
                          </a:solidFill>
                        </a:rPr>
                        <a:t>1976</a:t>
                      </a:r>
                      <a:endParaRPr lang="zh-CN" altLang="en-US" sz="2400"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kumimoji="0" lang="en-GB" altLang="zh-CN" sz="2400" dirty="0" smtClean="0">
                          <a:solidFill>
                            <a:srgbClr val="FFFF00"/>
                          </a:solidFill>
                        </a:rPr>
                        <a:t>G</a:t>
                      </a:r>
                      <a:r>
                        <a:rPr kumimoji="0" lang="en-US" altLang="zh-CN" sz="2400" dirty="0" smtClean="0">
                          <a:solidFill>
                            <a:srgbClr val="FFFF00"/>
                          </a:solidFill>
                        </a:rPr>
                        <a:t>r</a:t>
                      </a:r>
                      <a:r>
                        <a:rPr kumimoji="0" lang="en-GB" altLang="zh-CN" sz="2400" dirty="0" err="1" smtClean="0">
                          <a:solidFill>
                            <a:srgbClr val="FFFF00"/>
                          </a:solidFill>
                        </a:rPr>
                        <a:t>ossberg</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nSpc>
                          <a:spcPct val="60000"/>
                        </a:lnSpc>
                        <a:spcBef>
                          <a:spcPct val="150000"/>
                        </a:spcBef>
                      </a:pPr>
                      <a:r>
                        <a:rPr kumimoji="0" lang="en-US" altLang="zh-CN" sz="2400" dirty="0" smtClean="0">
                          <a:solidFill>
                            <a:srgbClr val="FFFF00"/>
                          </a:solidFill>
                        </a:rPr>
                        <a:t>Adaptive Resonance Theory</a:t>
                      </a:r>
                      <a:endParaRPr kumimoji="0" lang="en-US" altLang="zh-CN" sz="2400" dirty="0">
                        <a:solidFill>
                          <a:srgbClr val="FFFF00"/>
                        </a:solidFill>
                        <a:latin typeface="Arial" charset="0"/>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370840">
                <a:tc>
                  <a:txBody>
                    <a:bodyPr/>
                    <a:lstStyle/>
                    <a:p>
                      <a:pPr algn="ctr"/>
                      <a:r>
                        <a:rPr lang="en-US" altLang="zh-CN" sz="2400" dirty="0" smtClean="0">
                          <a:solidFill>
                            <a:srgbClr val="FFFF00"/>
                          </a:solidFill>
                        </a:rPr>
                        <a:t>1982</a:t>
                      </a:r>
                    </a:p>
                    <a:p>
                      <a:pPr algn="ctr"/>
                      <a:r>
                        <a:rPr lang="en-US" altLang="zh-CN" sz="2400" dirty="0" smtClean="0">
                          <a:solidFill>
                            <a:srgbClr val="FFFF00"/>
                          </a:solidFill>
                        </a:rPr>
                        <a:t>1984</a:t>
                      </a:r>
                      <a:endParaRPr lang="zh-CN" altLang="en-US" sz="2400"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kumimoji="0" lang="en-GB" altLang="zh-CN" sz="2400" dirty="0" smtClean="0">
                          <a:solidFill>
                            <a:srgbClr val="FFFF00"/>
                          </a:solidFill>
                        </a:rPr>
                        <a:t>Hopfield </a:t>
                      </a:r>
                      <a:r>
                        <a:rPr kumimoji="0" lang="en-GB" altLang="zh-CN" sz="2400" dirty="0" smtClean="0">
                          <a:solidFill>
                            <a:srgbClr val="FFFF00"/>
                          </a:solidFill>
                          <a:latin typeface="Arial" pitchFamily="34" charset="0"/>
                        </a:rPr>
                        <a:t>(Princeton)</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kumimoji="0" lang="en-GB" altLang="zh-CN" sz="2400" dirty="0" smtClean="0">
                          <a:solidFill>
                            <a:srgbClr val="FFFF00"/>
                          </a:solidFill>
                        </a:rPr>
                        <a:t>Hopfield NN</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370840">
                <a:tc>
                  <a:txBody>
                    <a:bodyPr/>
                    <a:lstStyle/>
                    <a:p>
                      <a:pPr algn="ctr"/>
                      <a:r>
                        <a:rPr lang="en-US" altLang="zh-CN" sz="2400" dirty="0" smtClean="0">
                          <a:solidFill>
                            <a:srgbClr val="FFFF00"/>
                          </a:solidFill>
                        </a:rPr>
                        <a:t>1986</a:t>
                      </a:r>
                      <a:endParaRPr lang="zh-CN" altLang="en-US" sz="2400"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kumimoji="0" lang="en-GB" altLang="zh-CN" sz="2400" dirty="0" err="1" smtClean="0">
                          <a:solidFill>
                            <a:srgbClr val="FFFF00"/>
                          </a:solidFill>
                        </a:rPr>
                        <a:t>Rumelhart</a:t>
                      </a:r>
                      <a:r>
                        <a:rPr kumimoji="0" lang="en-GB" altLang="zh-CN" sz="2400" dirty="0" smtClean="0">
                          <a:solidFill>
                            <a:srgbClr val="FFFF00"/>
                          </a:solidFill>
                        </a:rPr>
                        <a:t> &amp; McClelland </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altLang="zh-CN" sz="2400" dirty="0" smtClean="0">
                          <a:solidFill>
                            <a:srgbClr val="FFFF00"/>
                          </a:solidFill>
                        </a:rPr>
                        <a:t>Back-propagation</a:t>
                      </a:r>
                      <a:r>
                        <a:rPr kumimoji="0" lang="zh-CN" altLang="en-US" sz="2400" baseline="0" dirty="0" smtClean="0">
                          <a:solidFill>
                            <a:srgbClr val="FFFF00"/>
                          </a:solidFill>
                        </a:rPr>
                        <a:t>（</a:t>
                      </a:r>
                      <a:r>
                        <a:rPr kumimoji="0" lang="en-US" altLang="zh-CN" sz="2400" baseline="0" dirty="0" smtClean="0">
                          <a:solidFill>
                            <a:srgbClr val="FFFF00"/>
                          </a:solidFill>
                        </a:rPr>
                        <a:t>BP</a:t>
                      </a:r>
                      <a:r>
                        <a:rPr kumimoji="0" lang="zh-CN" altLang="en-US" sz="2400" baseline="0" dirty="0" smtClean="0">
                          <a:solidFill>
                            <a:srgbClr val="FFFF00"/>
                          </a:solidFill>
                        </a:rPr>
                        <a:t>）</a:t>
                      </a:r>
                      <a:endParaRPr kumimoji="0" lang="en-GB" altLang="zh-CN" sz="2400" dirty="0" smtClean="0">
                        <a:solidFill>
                          <a:srgbClr val="FFFF00"/>
                        </a:solidFill>
                        <a:latin typeface="Arial" pitchFamily="34" charset="0"/>
                        <a:ea typeface="宋体" pitchFamily="2" charset="-122"/>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370840">
                <a:tc>
                  <a:txBody>
                    <a:bodyPr/>
                    <a:lstStyle/>
                    <a:p>
                      <a:pPr algn="ctr"/>
                      <a:r>
                        <a:rPr lang="en-US" altLang="zh-CN" sz="2400" dirty="0" smtClean="0">
                          <a:solidFill>
                            <a:srgbClr val="FFFF00"/>
                          </a:solidFill>
                        </a:rPr>
                        <a:t>1988</a:t>
                      </a:r>
                      <a:endParaRPr lang="zh-CN" altLang="en-US" sz="2400"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kumimoji="0" lang="en-GB" altLang="zh-CN" sz="2400" dirty="0" err="1" smtClean="0">
                          <a:solidFill>
                            <a:srgbClr val="FFFF00"/>
                          </a:solidFill>
                        </a:rPr>
                        <a:t>Broomhead</a:t>
                      </a:r>
                      <a:r>
                        <a:rPr kumimoji="0" lang="en-GB" altLang="zh-CN" sz="2400" dirty="0" smtClean="0">
                          <a:solidFill>
                            <a:srgbClr val="FFFF00"/>
                          </a:solidFill>
                        </a:rPr>
                        <a:t> &amp; Lowe </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zh-CN" sz="2400" dirty="0" smtClean="0">
                          <a:solidFill>
                            <a:srgbClr val="FFFF00"/>
                          </a:solidFill>
                        </a:rPr>
                        <a:t>RBF</a:t>
                      </a:r>
                      <a:r>
                        <a:rPr kumimoji="0" lang="en-US" altLang="zh-CN" sz="2400" baseline="0" dirty="0" smtClean="0">
                          <a:solidFill>
                            <a:srgbClr val="FFFF00"/>
                          </a:solidFill>
                        </a:rPr>
                        <a:t> NN</a:t>
                      </a:r>
                      <a:endParaRPr kumimoji="0" lang="en-GB" altLang="zh-CN" sz="2400" dirty="0" smtClean="0">
                        <a:solidFill>
                          <a:srgbClr val="FFFF00"/>
                        </a:solidFill>
                        <a:latin typeface="Arial" pitchFamily="34" charset="0"/>
                        <a:ea typeface="宋体" pitchFamily="2" charset="-122"/>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370840">
                <a:tc>
                  <a:txBody>
                    <a:bodyPr/>
                    <a:lstStyle/>
                    <a:p>
                      <a:pPr algn="ctr"/>
                      <a:r>
                        <a:rPr lang="en-US" altLang="zh-CN" sz="2400" dirty="0" smtClean="0">
                          <a:solidFill>
                            <a:srgbClr val="FFFF00"/>
                          </a:solidFill>
                        </a:rPr>
                        <a:t>1988</a:t>
                      </a:r>
                      <a:endParaRPr lang="zh-CN" altLang="en-US" sz="2400"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kumimoji="0" lang="en-GB" altLang="zh-CN" sz="2400" kern="1200" dirty="0" smtClean="0">
                          <a:solidFill>
                            <a:srgbClr val="FFFF00"/>
                          </a:solidFill>
                          <a:latin typeface="+mn-lt"/>
                          <a:ea typeface="+mn-ea"/>
                          <a:cs typeface="+mn-cs"/>
                        </a:rPr>
                        <a:t>Chua(UC Berkeley) </a:t>
                      </a:r>
                      <a:endParaRPr kumimoji="0" lang="zh-CN" altLang="en-US" sz="2400" kern="1200" dirty="0">
                        <a:solidFill>
                          <a:srgbClr val="FFFF00"/>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altLang="zh-CN" sz="2400" dirty="0" err="1" smtClean="0">
                          <a:solidFill>
                            <a:srgbClr val="FFFF00"/>
                          </a:solidFill>
                        </a:rPr>
                        <a:t>Cellu</a:t>
                      </a:r>
                      <a:r>
                        <a:rPr kumimoji="0" lang="en-US" altLang="zh-CN" sz="2400" dirty="0" smtClean="0">
                          <a:solidFill>
                            <a:srgbClr val="FFFF00"/>
                          </a:solidFill>
                        </a:rPr>
                        <a:t>l</a:t>
                      </a:r>
                      <a:r>
                        <a:rPr kumimoji="0" lang="en-GB" altLang="zh-CN" sz="2400" dirty="0" err="1" smtClean="0">
                          <a:solidFill>
                            <a:srgbClr val="FFFF00"/>
                          </a:solidFill>
                        </a:rPr>
                        <a:t>ar</a:t>
                      </a:r>
                      <a:r>
                        <a:rPr kumimoji="0" lang="en-GB" altLang="zh-CN" sz="2400" baseline="0" dirty="0" smtClean="0">
                          <a:solidFill>
                            <a:srgbClr val="FFFF00"/>
                          </a:solidFill>
                        </a:rPr>
                        <a:t> NN</a:t>
                      </a:r>
                      <a:endParaRPr kumimoji="0" lang="en-GB" altLang="zh-CN" sz="2400" i="0" dirty="0" smtClean="0">
                        <a:solidFill>
                          <a:srgbClr val="FFFF00"/>
                        </a:solidFill>
                        <a:latin typeface="Arial" pitchFamily="34" charset="0"/>
                        <a:ea typeface="宋体" pitchFamily="2" charset="-122"/>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370840">
                <a:tc>
                  <a:txBody>
                    <a:bodyPr/>
                    <a:lstStyle/>
                    <a:p>
                      <a:pPr algn="ctr"/>
                      <a:r>
                        <a:rPr lang="en-US" altLang="zh-CN" sz="2400" dirty="0" smtClean="0">
                          <a:solidFill>
                            <a:srgbClr val="FFFF00"/>
                          </a:solidFill>
                        </a:rPr>
                        <a:t>1990</a:t>
                      </a:r>
                      <a:endParaRPr lang="zh-CN" altLang="en-US" sz="2400"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kumimoji="0" lang="en-GB" altLang="zh-CN" sz="2400" dirty="0" err="1" smtClean="0">
                          <a:solidFill>
                            <a:srgbClr val="FFFF00"/>
                          </a:solidFill>
                        </a:rPr>
                        <a:t>Vapnik</a:t>
                      </a:r>
                      <a:r>
                        <a:rPr kumimoji="0" lang="en-GB" altLang="zh-CN" sz="2400" dirty="0" smtClean="0">
                          <a:solidFill>
                            <a:srgbClr val="FFFF00"/>
                          </a:solidFill>
                        </a:rPr>
                        <a:t> </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altLang="zh-CN" sz="2400" dirty="0" smtClean="0">
                          <a:solidFill>
                            <a:srgbClr val="FFFF00"/>
                          </a:solidFill>
                        </a:rPr>
                        <a:t>Support vector machine</a:t>
                      </a:r>
                      <a:endParaRPr kumimoji="0" lang="en-GB" altLang="zh-CN" sz="2400" i="0" dirty="0" smtClean="0">
                        <a:solidFill>
                          <a:srgbClr val="FFFF00"/>
                        </a:solidFill>
                        <a:latin typeface="Arial" pitchFamily="34" charset="0"/>
                        <a:ea typeface="宋体" pitchFamily="2" charset="-122"/>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370840">
                <a:tc>
                  <a:txBody>
                    <a:bodyPr/>
                    <a:lstStyle/>
                    <a:p>
                      <a:pPr algn="ctr"/>
                      <a:r>
                        <a:rPr lang="en-US" altLang="zh-CN" sz="2400" dirty="0" smtClean="0">
                          <a:solidFill>
                            <a:srgbClr val="FFFF00"/>
                          </a:solidFill>
                        </a:rPr>
                        <a:t>1995</a:t>
                      </a:r>
                      <a:endParaRPr lang="zh-CN" altLang="en-US" sz="2400"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kumimoji="0" lang="en-GB" altLang="zh-CN" sz="2400" dirty="0" err="1" smtClean="0">
                          <a:solidFill>
                            <a:srgbClr val="FFFF00"/>
                          </a:solidFill>
                        </a:rPr>
                        <a:t>Bertsekas</a:t>
                      </a:r>
                      <a:r>
                        <a:rPr kumimoji="0" lang="en-GB" altLang="zh-CN" sz="2400" dirty="0" smtClean="0">
                          <a:solidFill>
                            <a:srgbClr val="FFFF00"/>
                          </a:solidFill>
                        </a:rPr>
                        <a:t> et.al., </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altLang="zh-CN" sz="2400" dirty="0" err="1" smtClean="0">
                          <a:solidFill>
                            <a:srgbClr val="FFFF00"/>
                          </a:solidFill>
                        </a:rPr>
                        <a:t>Neuro</a:t>
                      </a:r>
                      <a:r>
                        <a:rPr kumimoji="0" lang="en-GB" altLang="zh-CN" sz="2400" dirty="0" smtClean="0">
                          <a:solidFill>
                            <a:srgbClr val="FFFF00"/>
                          </a:solidFill>
                        </a:rPr>
                        <a:t>-dynamic</a:t>
                      </a:r>
                      <a:r>
                        <a:rPr kumimoji="0" lang="en-GB" altLang="zh-CN" sz="2400" baseline="0" dirty="0" smtClean="0">
                          <a:solidFill>
                            <a:srgbClr val="FFFF00"/>
                          </a:solidFill>
                        </a:rPr>
                        <a:t> programming</a:t>
                      </a:r>
                      <a:endParaRPr kumimoji="0" lang="en-GB" altLang="zh-CN" sz="2400" i="0" dirty="0" smtClean="0">
                        <a:solidFill>
                          <a:srgbClr val="FFFF00"/>
                        </a:solidFill>
                        <a:latin typeface="Arial" pitchFamily="34" charset="0"/>
                        <a:ea typeface="宋体" pitchFamily="2" charset="-122"/>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grpSp>
        <p:nvGrpSpPr>
          <p:cNvPr id="6" name="Group 3"/>
          <p:cNvGrpSpPr>
            <a:grpSpLocks/>
          </p:cNvGrpSpPr>
          <p:nvPr/>
        </p:nvGrpSpPr>
        <p:grpSpPr bwMode="auto">
          <a:xfrm>
            <a:off x="2987824" y="1920809"/>
            <a:ext cx="3601130" cy="2156263"/>
            <a:chOff x="1200" y="1728"/>
            <a:chExt cx="2496" cy="1593"/>
          </a:xfrm>
        </p:grpSpPr>
        <p:pic>
          <p:nvPicPr>
            <p:cNvPr id="7" name="Picture 4" descr="co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 y="1728"/>
              <a:ext cx="1152" cy="15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over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4" y="1728"/>
              <a:ext cx="1152" cy="15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8262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12</a:t>
            </a:fld>
            <a:endParaRPr lang="zh-CN" altLang="zh-CN" dirty="0"/>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相关重要组织</a:t>
            </a:r>
          </a:p>
        </p:txBody>
      </p:sp>
      <p:pic>
        <p:nvPicPr>
          <p:cNvPr id="6" name="Picture 5" descr="logo2-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2432" y="2208974"/>
            <a:ext cx="1752600" cy="17240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p:cNvSpPr>
            <a:spLocks noChangeArrowheads="1"/>
          </p:cNvSpPr>
          <p:nvPr/>
        </p:nvSpPr>
        <p:spPr bwMode="auto">
          <a:xfrm>
            <a:off x="152400" y="4429561"/>
            <a:ext cx="4724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en-US" altLang="zh-CN" b="1" dirty="0">
                <a:solidFill>
                  <a:srgbClr val="0070C0"/>
                </a:solidFill>
                <a:effectLst>
                  <a:outerShdw dist="38100" dir="2700000" algn="tl">
                    <a:srgbClr val="3333CC"/>
                  </a:outerShdw>
                </a:effectLst>
                <a:latin typeface="微软雅黑" pitchFamily="34" charset="-122"/>
                <a:ea typeface="微软雅黑" pitchFamily="34" charset="-122"/>
              </a:rPr>
              <a:t>International Neural Network Society</a:t>
            </a:r>
          </a:p>
          <a:p>
            <a:pPr algn="ctr"/>
            <a:r>
              <a:rPr lang="en-US" altLang="zh-CN" b="1" dirty="0">
                <a:solidFill>
                  <a:srgbClr val="0070C0"/>
                </a:solidFill>
                <a:effectLst>
                  <a:outerShdw dist="38100" dir="2700000" algn="tl">
                    <a:srgbClr val="3333CC"/>
                  </a:outerShdw>
                </a:effectLst>
                <a:latin typeface="微软雅黑" pitchFamily="34" charset="-122"/>
                <a:ea typeface="微软雅黑" pitchFamily="34" charset="-122"/>
              </a:rPr>
              <a:t>http://www.inns.org/</a:t>
            </a:r>
          </a:p>
          <a:p>
            <a:pPr algn="ctr">
              <a:spcBef>
                <a:spcPct val="0"/>
              </a:spcBef>
            </a:pPr>
            <a:endParaRPr lang="en-US" altLang="zh-CN" b="1" dirty="0">
              <a:solidFill>
                <a:schemeClr val="accent2"/>
              </a:solidFill>
              <a:effectLst>
                <a:outerShdw blurRad="38100" dist="38100" dir="2700000" algn="tl">
                  <a:srgbClr val="000000"/>
                </a:outerShdw>
              </a:effectLst>
              <a:latin typeface="Arial" charset="0"/>
              <a:ea typeface="宋体" charset="-122"/>
            </a:endParaRPr>
          </a:p>
        </p:txBody>
      </p:sp>
      <p:sp>
        <p:nvSpPr>
          <p:cNvPr id="9" name="Rectangle 9"/>
          <p:cNvSpPr>
            <a:spLocks noChangeArrowheads="1"/>
          </p:cNvSpPr>
          <p:nvPr/>
        </p:nvSpPr>
        <p:spPr bwMode="auto">
          <a:xfrm>
            <a:off x="5029200" y="4429561"/>
            <a:ext cx="411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1" dirty="0">
                <a:solidFill>
                  <a:srgbClr val="0070C0"/>
                </a:solidFill>
                <a:effectLst>
                  <a:outerShdw dist="38100" dir="2700000" algn="tl">
                    <a:srgbClr val="3333CC"/>
                  </a:outerShdw>
                </a:effectLst>
                <a:latin typeface="微软雅黑" pitchFamily="34" charset="-122"/>
                <a:ea typeface="微软雅黑" pitchFamily="34" charset="-122"/>
              </a:rPr>
              <a:t>IEEE Computational Intelligence Society </a:t>
            </a:r>
          </a:p>
          <a:p>
            <a:pPr algn="ctr"/>
            <a:r>
              <a:rPr lang="en-US" altLang="zh-CN" b="1" dirty="0">
                <a:solidFill>
                  <a:srgbClr val="0070C0"/>
                </a:solidFill>
                <a:effectLst>
                  <a:outerShdw dist="38100" dir="2700000" algn="tl">
                    <a:srgbClr val="3333CC"/>
                  </a:outerShdw>
                </a:effectLst>
                <a:latin typeface="微软雅黑" pitchFamily="34" charset="-122"/>
                <a:ea typeface="微软雅黑" pitchFamily="34" charset="-122"/>
              </a:rPr>
              <a:t>http://cis.ieee.org/</a:t>
            </a:r>
          </a:p>
        </p:txBody>
      </p:sp>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r="80611"/>
          <a:stretch/>
        </p:blipFill>
        <p:spPr>
          <a:xfrm>
            <a:off x="6399441" y="2502024"/>
            <a:ext cx="1772959" cy="1143000"/>
          </a:xfrm>
          <a:prstGeom prst="rect">
            <a:avLst/>
          </a:prstGeom>
        </p:spPr>
      </p:pic>
    </p:spTree>
    <p:extLst>
      <p:ext uri="{BB962C8B-B14F-4D97-AF65-F5344CB8AC3E}">
        <p14:creationId xmlns:p14="http://schemas.microsoft.com/office/powerpoint/2010/main" val="34066312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latin typeface="Times New Roman" pitchFamily="18" charset="0"/>
                <a:cs typeface="Times New Roman" pitchFamily="18" charset="0"/>
              </a:rPr>
              <a:t>IEEE Transactions on Neural Networks and Learning Systems</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IF: 2.952</a:t>
            </a:r>
            <a:r>
              <a:rPr lang="zh-CN" altLang="en-US" dirty="0">
                <a:latin typeface="Times New Roman" pitchFamily="18" charset="0"/>
                <a:cs typeface="Times New Roman" pitchFamily="18" charset="0"/>
              </a:rPr>
              <a:t>）</a:t>
            </a:r>
            <a:endParaRPr lang="en-US" altLang="zh-CN" dirty="0">
              <a:latin typeface="Times New Roman" pitchFamily="18" charset="0"/>
              <a:cs typeface="Times New Roman" pitchFamily="18" charset="0"/>
            </a:endParaRPr>
          </a:p>
          <a:p>
            <a:r>
              <a:rPr lang="en-US" altLang="zh-CN" dirty="0">
                <a:latin typeface="Times New Roman" pitchFamily="18" charset="0"/>
                <a:cs typeface="Times New Roman" pitchFamily="18" charset="0"/>
              </a:rPr>
              <a:t> Neural Computation</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IF:</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1.884 </a:t>
            </a:r>
            <a:r>
              <a:rPr lang="zh-CN" altLang="en-US" dirty="0">
                <a:latin typeface="Times New Roman" pitchFamily="18" charset="0"/>
                <a:cs typeface="Times New Roman" pitchFamily="18" charset="0"/>
              </a:rPr>
              <a:t>）</a:t>
            </a:r>
            <a:endParaRPr lang="en-US" altLang="zh-CN" dirty="0">
              <a:latin typeface="Times New Roman" pitchFamily="18" charset="0"/>
              <a:cs typeface="Times New Roman" pitchFamily="18" charset="0"/>
            </a:endParaRPr>
          </a:p>
          <a:p>
            <a:r>
              <a:rPr lang="en-US" altLang="zh-CN" dirty="0">
                <a:latin typeface="Times New Roman" pitchFamily="18" charset="0"/>
                <a:cs typeface="Times New Roman" pitchFamily="18" charset="0"/>
              </a:rPr>
              <a:t>Neural Networks : the official journal of the International Neural Network Society(IF:</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2.182)</a:t>
            </a:r>
          </a:p>
          <a:p>
            <a:r>
              <a:rPr lang="en-US" altLang="zh-CN" dirty="0" err="1">
                <a:latin typeface="Times New Roman" pitchFamily="18" charset="0"/>
                <a:cs typeface="Times New Roman" pitchFamily="18" charset="0"/>
              </a:rPr>
              <a:t>Neurocomputing</a:t>
            </a:r>
            <a:r>
              <a:rPr lang="en-US" altLang="zh-CN" dirty="0">
                <a:latin typeface="Times New Roman" pitchFamily="18" charset="0"/>
                <a:cs typeface="Times New Roman" pitchFamily="18" charset="0"/>
              </a:rPr>
              <a:t>(IF: 1.580</a:t>
            </a:r>
            <a:r>
              <a:rPr lang="en-US" altLang="zh-CN" dirty="0" smtClean="0">
                <a:latin typeface="Times New Roman" pitchFamily="18" charset="0"/>
                <a:cs typeface="Times New Roman" pitchFamily="18" charset="0"/>
              </a:rPr>
              <a:t>)</a:t>
            </a:r>
            <a:endParaRPr lang="en-US" altLang="zh-CN"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13</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相关重要杂志</a:t>
            </a:r>
          </a:p>
        </p:txBody>
      </p:sp>
    </p:spTree>
    <p:extLst>
      <p:ext uri="{BB962C8B-B14F-4D97-AF65-F5344CB8AC3E}">
        <p14:creationId xmlns:p14="http://schemas.microsoft.com/office/powerpoint/2010/main" val="1179809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14</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相关重要会议</a:t>
            </a:r>
          </a:p>
        </p:txBody>
      </p:sp>
      <p:sp>
        <p:nvSpPr>
          <p:cNvPr id="6" name="Text Box 5"/>
          <p:cNvSpPr txBox="1">
            <a:spLocks noChangeArrowheads="1"/>
          </p:cNvSpPr>
          <p:nvPr/>
        </p:nvSpPr>
        <p:spPr bwMode="auto">
          <a:xfrm>
            <a:off x="395536" y="1295071"/>
            <a:ext cx="9324975" cy="445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0"/>
              </a:spcBef>
              <a:defRPr kumimoji="1" sz="2400">
                <a:solidFill>
                  <a:schemeClr val="tx1"/>
                </a:solidFill>
                <a:latin typeface="Times New Roman" pitchFamily="18" charset="0"/>
                <a:ea typeface="宋体" charset="-122"/>
              </a:defRPr>
            </a:lvl1pPr>
            <a:lvl2pPr marL="914400" indent="-457200">
              <a:spcBef>
                <a:spcPct val="0"/>
              </a:spcBef>
              <a:defRPr kumimoji="1" sz="2400">
                <a:solidFill>
                  <a:schemeClr val="tx1"/>
                </a:solidFill>
                <a:latin typeface="Times New Roman" pitchFamily="18" charset="0"/>
                <a:ea typeface="宋体" charset="-122"/>
              </a:defRPr>
            </a:lvl2pPr>
            <a:lvl3pPr marL="1371600" indent="-457200">
              <a:spcBef>
                <a:spcPct val="0"/>
              </a:spcBef>
              <a:defRPr kumimoji="1" sz="2400">
                <a:solidFill>
                  <a:schemeClr val="tx1"/>
                </a:solidFill>
                <a:latin typeface="Times New Roman" pitchFamily="18" charset="0"/>
                <a:ea typeface="宋体" charset="-122"/>
              </a:defRPr>
            </a:lvl3pPr>
            <a:lvl4pPr marL="1828800" indent="-457200">
              <a:spcBef>
                <a:spcPct val="0"/>
              </a:spcBef>
              <a:defRPr kumimoji="1" sz="2400">
                <a:solidFill>
                  <a:schemeClr val="tx1"/>
                </a:solidFill>
                <a:latin typeface="Times New Roman" pitchFamily="18" charset="0"/>
                <a:ea typeface="宋体" charset="-122"/>
              </a:defRPr>
            </a:lvl4pPr>
            <a:lvl5pPr marL="2286000" indent="-457200">
              <a:spcBef>
                <a:spcPct val="0"/>
              </a:spcBef>
              <a:defRPr kumimoji="1" sz="2400">
                <a:solidFill>
                  <a:schemeClr val="tx1"/>
                </a:solidFill>
                <a:latin typeface="Times New Roman" pitchFamily="18" charset="0"/>
                <a:ea typeface="宋体" charset="-122"/>
              </a:defRPr>
            </a:lvl5pPr>
            <a:lvl6pPr marL="2743200" indent="-457200" fontAlgn="base">
              <a:spcBef>
                <a:spcPct val="0"/>
              </a:spcBef>
              <a:spcAft>
                <a:spcPct val="0"/>
              </a:spcAft>
              <a:defRPr kumimoji="1" sz="2400">
                <a:solidFill>
                  <a:schemeClr val="tx1"/>
                </a:solidFill>
                <a:latin typeface="Times New Roman" pitchFamily="18" charset="0"/>
                <a:ea typeface="宋体" charset="-122"/>
              </a:defRPr>
            </a:lvl6pPr>
            <a:lvl7pPr marL="3200400" indent="-457200" fontAlgn="base">
              <a:spcBef>
                <a:spcPct val="0"/>
              </a:spcBef>
              <a:spcAft>
                <a:spcPct val="0"/>
              </a:spcAft>
              <a:defRPr kumimoji="1" sz="2400">
                <a:solidFill>
                  <a:schemeClr val="tx1"/>
                </a:solidFill>
                <a:latin typeface="Times New Roman" pitchFamily="18" charset="0"/>
                <a:ea typeface="宋体" charset="-122"/>
              </a:defRPr>
            </a:lvl7pPr>
            <a:lvl8pPr marL="3657600" indent="-457200" fontAlgn="base">
              <a:spcBef>
                <a:spcPct val="0"/>
              </a:spcBef>
              <a:spcAft>
                <a:spcPct val="0"/>
              </a:spcAft>
              <a:defRPr kumimoji="1" sz="2400">
                <a:solidFill>
                  <a:schemeClr val="tx1"/>
                </a:solidFill>
                <a:latin typeface="Times New Roman" pitchFamily="18" charset="0"/>
                <a:ea typeface="宋体" charset="-122"/>
              </a:defRPr>
            </a:lvl8pPr>
            <a:lvl9pPr marL="4114800" indent="-457200" fontAlgn="base">
              <a:spcBef>
                <a:spcPct val="0"/>
              </a:spcBef>
              <a:spcAft>
                <a:spcPct val="0"/>
              </a:spcAft>
              <a:defRPr kumimoji="1" sz="2400">
                <a:solidFill>
                  <a:schemeClr val="tx1"/>
                </a:solidFill>
                <a:latin typeface="Times New Roman" pitchFamily="18" charset="0"/>
                <a:ea typeface="宋体" charset="-122"/>
              </a:defRPr>
            </a:lvl9pPr>
          </a:lstStyle>
          <a:p>
            <a:pPr>
              <a:lnSpc>
                <a:spcPct val="140000"/>
              </a:lnSpc>
              <a:spcBef>
                <a:spcPct val="50000"/>
              </a:spcBef>
              <a:buFont typeface="Wingdings" pitchFamily="2" charset="2"/>
              <a:buChar char="Ø"/>
            </a:pPr>
            <a:r>
              <a:rPr lang="en-US" altLang="zh-CN" b="1" dirty="0">
                <a:solidFill>
                  <a:srgbClr val="FF0000"/>
                </a:solidFill>
                <a:effectLst>
                  <a:outerShdw dist="38100" dir="2700000" algn="tl">
                    <a:srgbClr val="3333CC"/>
                  </a:outerShdw>
                </a:effectLst>
                <a:ea typeface="微软雅黑" pitchFamily="34" charset="-122"/>
                <a:cs typeface="Times New Roman" pitchFamily="18" charset="0"/>
              </a:rPr>
              <a:t>WCCI:</a:t>
            </a:r>
            <a:r>
              <a:rPr lang="en-US" altLang="zh-CN" b="1" dirty="0">
                <a:solidFill>
                  <a:srgbClr val="0070C0"/>
                </a:solidFill>
                <a:effectLst>
                  <a:outerShdw dist="38100" dir="2700000" algn="tl">
                    <a:srgbClr val="3333CC"/>
                  </a:outerShdw>
                </a:effectLst>
                <a:ea typeface="微软雅黑" pitchFamily="34" charset="-122"/>
                <a:cs typeface="Times New Roman" pitchFamily="18" charset="0"/>
              </a:rPr>
              <a:t> World Congress on Computational Intelligence </a:t>
            </a:r>
          </a:p>
          <a:p>
            <a:pPr>
              <a:lnSpc>
                <a:spcPct val="140000"/>
              </a:lnSpc>
              <a:spcBef>
                <a:spcPct val="50000"/>
              </a:spcBef>
              <a:buFont typeface="Wingdings" pitchFamily="2" charset="2"/>
              <a:buChar char="Ø"/>
            </a:pPr>
            <a:r>
              <a:rPr lang="en-US" altLang="zh-CN" b="1" dirty="0">
                <a:solidFill>
                  <a:srgbClr val="FF0000"/>
                </a:solidFill>
                <a:effectLst>
                  <a:outerShdw dist="38100" dir="2700000" algn="tl">
                    <a:srgbClr val="3333CC"/>
                  </a:outerShdw>
                </a:effectLst>
                <a:ea typeface="微软雅黑" pitchFamily="34" charset="-122"/>
                <a:cs typeface="Times New Roman" pitchFamily="18" charset="0"/>
              </a:rPr>
              <a:t>IJCNN: </a:t>
            </a:r>
            <a:r>
              <a:rPr lang="en-US" altLang="zh-CN" b="1" dirty="0">
                <a:solidFill>
                  <a:srgbClr val="0070C0"/>
                </a:solidFill>
                <a:effectLst>
                  <a:outerShdw dist="38100" dir="2700000" algn="tl">
                    <a:srgbClr val="3333CC"/>
                  </a:outerShdw>
                </a:effectLst>
                <a:ea typeface="微软雅黑" pitchFamily="34" charset="-122"/>
                <a:cs typeface="Times New Roman" pitchFamily="18" charset="0"/>
              </a:rPr>
              <a:t>International Joint Conference on Neural Networks</a:t>
            </a:r>
          </a:p>
          <a:p>
            <a:pPr>
              <a:lnSpc>
                <a:spcPct val="140000"/>
              </a:lnSpc>
              <a:spcBef>
                <a:spcPct val="50000"/>
              </a:spcBef>
              <a:buFont typeface="Wingdings" pitchFamily="2" charset="2"/>
              <a:buChar char="Ø"/>
            </a:pPr>
            <a:r>
              <a:rPr lang="en-US" altLang="zh-CN" b="1" dirty="0">
                <a:solidFill>
                  <a:srgbClr val="FF0000"/>
                </a:solidFill>
                <a:effectLst>
                  <a:outerShdw dist="38100" dir="2700000" algn="tl">
                    <a:srgbClr val="3333CC"/>
                  </a:outerShdw>
                </a:effectLst>
                <a:ea typeface="微软雅黑" pitchFamily="34" charset="-122"/>
                <a:cs typeface="Times New Roman" pitchFamily="18" charset="0"/>
              </a:rPr>
              <a:t>ICANN: </a:t>
            </a:r>
            <a:r>
              <a:rPr lang="en-US" altLang="zh-CN" b="1" dirty="0">
                <a:solidFill>
                  <a:srgbClr val="0070C0"/>
                </a:solidFill>
                <a:effectLst>
                  <a:outerShdw dist="38100" dir="2700000" algn="tl">
                    <a:srgbClr val="3333CC"/>
                  </a:outerShdw>
                </a:effectLst>
                <a:ea typeface="微软雅黑" pitchFamily="34" charset="-122"/>
                <a:cs typeface="Times New Roman" pitchFamily="18" charset="0"/>
              </a:rPr>
              <a:t>The International Conference on Artificial Neural Networks</a:t>
            </a:r>
          </a:p>
          <a:p>
            <a:pPr>
              <a:lnSpc>
                <a:spcPct val="140000"/>
              </a:lnSpc>
              <a:spcBef>
                <a:spcPct val="50000"/>
              </a:spcBef>
              <a:buFont typeface="Wingdings" pitchFamily="2" charset="2"/>
              <a:buChar char="Ø"/>
            </a:pPr>
            <a:r>
              <a:rPr lang="en-US" altLang="zh-CN" b="1" dirty="0">
                <a:solidFill>
                  <a:srgbClr val="FF0000"/>
                </a:solidFill>
                <a:effectLst>
                  <a:outerShdw dist="38100" dir="2700000" algn="tl">
                    <a:srgbClr val="3333CC"/>
                  </a:outerShdw>
                </a:effectLst>
                <a:ea typeface="微软雅黑" pitchFamily="34" charset="-122"/>
                <a:cs typeface="Times New Roman" pitchFamily="18" charset="0"/>
              </a:rPr>
              <a:t>ICONIP</a:t>
            </a:r>
            <a:r>
              <a:rPr lang="en-US" altLang="zh-CN" b="1" dirty="0">
                <a:solidFill>
                  <a:srgbClr val="0070C0"/>
                </a:solidFill>
                <a:effectLst>
                  <a:outerShdw dist="38100" dir="2700000" algn="tl">
                    <a:srgbClr val="3333CC"/>
                  </a:outerShdw>
                </a:effectLst>
                <a:ea typeface="微软雅黑" pitchFamily="34" charset="-122"/>
                <a:cs typeface="Times New Roman" pitchFamily="18" charset="0"/>
              </a:rPr>
              <a:t>: International Conference on Neural Information Processing </a:t>
            </a:r>
          </a:p>
          <a:p>
            <a:pPr>
              <a:lnSpc>
                <a:spcPct val="140000"/>
              </a:lnSpc>
              <a:spcBef>
                <a:spcPct val="50000"/>
              </a:spcBef>
              <a:buFont typeface="Wingdings" pitchFamily="2" charset="2"/>
              <a:buChar char="Ø"/>
            </a:pPr>
            <a:r>
              <a:rPr lang="en-US" altLang="zh-CN" b="1" dirty="0">
                <a:solidFill>
                  <a:srgbClr val="FF0000"/>
                </a:solidFill>
                <a:effectLst>
                  <a:outerShdw dist="38100" dir="2700000" algn="tl">
                    <a:srgbClr val="3333CC"/>
                  </a:outerShdw>
                </a:effectLst>
                <a:ea typeface="微软雅黑" pitchFamily="34" charset="-122"/>
                <a:cs typeface="Times New Roman" pitchFamily="18" charset="0"/>
              </a:rPr>
              <a:t>ISNN: </a:t>
            </a:r>
            <a:r>
              <a:rPr lang="en-US" altLang="zh-CN" b="1" dirty="0">
                <a:solidFill>
                  <a:srgbClr val="0070C0"/>
                </a:solidFill>
                <a:effectLst>
                  <a:outerShdw dist="38100" dir="2700000" algn="tl">
                    <a:srgbClr val="3333CC"/>
                  </a:outerShdw>
                </a:effectLst>
                <a:ea typeface="微软雅黑" pitchFamily="34" charset="-122"/>
                <a:cs typeface="Times New Roman" pitchFamily="18" charset="0"/>
              </a:rPr>
              <a:t>International Symposium on Neural Networks</a:t>
            </a:r>
          </a:p>
        </p:txBody>
      </p:sp>
    </p:spTree>
    <p:extLst>
      <p:ext uri="{BB962C8B-B14F-4D97-AF65-F5344CB8AC3E}">
        <p14:creationId xmlns:p14="http://schemas.microsoft.com/office/powerpoint/2010/main" val="24036848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Adobe 黑体 Std R" pitchFamily="34" charset="-122"/>
                <a:ea typeface="Adobe 黑体 Std R" pitchFamily="34" charset="-122"/>
              </a:rPr>
              <a:t>提纲</a:t>
            </a:r>
          </a:p>
        </p:txBody>
      </p:sp>
      <p:sp>
        <p:nvSpPr>
          <p:cNvPr id="3" name="内容占位符 2"/>
          <p:cNvSpPr>
            <a:spLocks noGrp="1"/>
          </p:cNvSpPr>
          <p:nvPr>
            <p:ph idx="1"/>
          </p:nvPr>
        </p:nvSpPr>
        <p:spPr/>
        <p:txBody>
          <a:bodyPr>
            <a:noAutofit/>
          </a:bodyPr>
          <a:lstStyle/>
          <a:p>
            <a:r>
              <a:rPr lang="zh-CN" altLang="en-US" sz="2800" dirty="0"/>
              <a:t>概述</a:t>
            </a:r>
            <a:endParaRPr lang="en-US" altLang="zh-CN" sz="2800" dirty="0"/>
          </a:p>
          <a:p>
            <a:pPr lvl="1">
              <a:buFont typeface="Wingdings" pitchFamily="2" charset="2"/>
              <a:buChar char="Ø"/>
            </a:pPr>
            <a:r>
              <a:rPr lang="zh-CN" altLang="en-US" dirty="0"/>
              <a:t>神经元模型</a:t>
            </a:r>
            <a:endParaRPr lang="en-US" altLang="zh-CN" dirty="0"/>
          </a:p>
          <a:p>
            <a:pPr lvl="1">
              <a:buFont typeface="Wingdings" pitchFamily="2" charset="2"/>
              <a:buChar char="Ø"/>
            </a:pPr>
            <a:r>
              <a:rPr lang="zh-CN" altLang="en-US" dirty="0"/>
              <a:t>神经网络发展历史</a:t>
            </a:r>
            <a:endParaRPr lang="en-US" altLang="zh-CN" dirty="0"/>
          </a:p>
          <a:p>
            <a:pPr lvl="1">
              <a:buFont typeface="Wingdings" pitchFamily="2" charset="2"/>
              <a:buChar char="Ø"/>
            </a:pPr>
            <a:r>
              <a:rPr lang="zh-CN" altLang="en-US" dirty="0"/>
              <a:t>神经网络分类</a:t>
            </a:r>
            <a:endParaRPr lang="en-US" altLang="zh-CN" dirty="0"/>
          </a:p>
          <a:p>
            <a:pPr lvl="1">
              <a:buFont typeface="Wingdings" pitchFamily="2" charset="2"/>
              <a:buChar char="Ø"/>
            </a:pPr>
            <a:r>
              <a:rPr lang="zh-CN" altLang="en-US" dirty="0"/>
              <a:t>重要组织、期刊和会议</a:t>
            </a:r>
            <a:endParaRPr lang="en-US" altLang="zh-CN" dirty="0"/>
          </a:p>
          <a:p>
            <a:r>
              <a:rPr lang="zh-CN" altLang="en-US" sz="2800" dirty="0"/>
              <a:t>前馈神经网络</a:t>
            </a:r>
            <a:endParaRPr lang="en-US" altLang="zh-CN" sz="2800" dirty="0"/>
          </a:p>
          <a:p>
            <a:pPr lvl="1">
              <a:buFont typeface="Wingdings" pitchFamily="2" charset="2"/>
              <a:buChar char="Ø"/>
            </a:pPr>
            <a:r>
              <a:rPr lang="zh-CN" altLang="en-US" dirty="0"/>
              <a:t>感知器网络</a:t>
            </a:r>
            <a:endParaRPr lang="en-US" altLang="zh-CN" dirty="0"/>
          </a:p>
          <a:p>
            <a:pPr lvl="1">
              <a:buFont typeface="Wingdings" pitchFamily="2" charset="2"/>
              <a:buChar char="Ø"/>
            </a:pPr>
            <a:r>
              <a:rPr lang="en-US" altLang="zh-CN" dirty="0"/>
              <a:t>BP</a:t>
            </a:r>
            <a:r>
              <a:rPr lang="zh-CN" altLang="en-US" dirty="0"/>
              <a:t>网络</a:t>
            </a:r>
            <a:endParaRPr lang="en-US" altLang="zh-CN" dirty="0"/>
          </a:p>
          <a:p>
            <a:pPr lvl="1">
              <a:buFont typeface="Wingdings" pitchFamily="2" charset="2"/>
              <a:buChar char="Ø"/>
            </a:pPr>
            <a:r>
              <a:rPr lang="en-US" altLang="zh-CN" dirty="0"/>
              <a:t>RBF</a:t>
            </a:r>
            <a:r>
              <a:rPr lang="zh-CN" altLang="en-US" smtClean="0"/>
              <a:t>网络</a:t>
            </a:r>
            <a:endParaRPr lang="en-US" altLang="zh-CN" dirty="0"/>
          </a:p>
          <a:p>
            <a:pPr lvl="1">
              <a:buFont typeface="Wingdings" pitchFamily="2" charset="2"/>
              <a:buChar char="Ø"/>
            </a:pPr>
            <a:r>
              <a:rPr lang="en-US" altLang="zh-CN" dirty="0" err="1"/>
              <a:t>Matlab</a:t>
            </a:r>
            <a:r>
              <a:rPr lang="zh-CN" altLang="en-US" dirty="0"/>
              <a:t>神经网络工具箱</a:t>
            </a:r>
            <a:endParaRPr lang="en-US" altLang="zh-CN" dirty="0"/>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15</a:t>
            </a:fld>
            <a:endParaRPr lang="zh-CN" altLang="zh-CN"/>
          </a:p>
        </p:txBody>
      </p:sp>
      <p:pic>
        <p:nvPicPr>
          <p:cNvPr id="5"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741937"/>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5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iterate type="lt">
                                    <p:tmPct val="0"/>
                                  </p:iterate>
                                  <p:childTnLst>
                                    <p:animEffect transition="out" filter="fade">
                                      <p:cBhvr>
                                        <p:cTn id="6" dur="500" tmFilter="0, 0; .2, .5; .8, .5; 1, 0"/>
                                        <p:tgtEl>
                                          <p:spTgt spid="3">
                                            <p:txEl>
                                              <p:pRg st="5" end="5"/>
                                            </p:txEl>
                                          </p:spTgt>
                                        </p:tgtEl>
                                      </p:cBhvr>
                                    </p:animEffect>
                                    <p:animScale>
                                      <p:cBhvr>
                                        <p:cTn id="7" dur="250" autoRev="1" fill="hold"/>
                                        <p:tgtEl>
                                          <p:spTgt spid="3">
                                            <p:txEl>
                                              <p:pRg st="5" end="5"/>
                                            </p:txEl>
                                          </p:spTgt>
                                        </p:tgtEl>
                                      </p:cBhvr>
                                      <p:by x="105000" y="105000"/>
                                    </p:animScale>
                                  </p:childTnLst>
                                </p:cTn>
                              </p:par>
                              <p:par>
                                <p:cTn id="8" presetID="16" presetClass="emph" presetSubtype="0" fill="hold" nodeType="withEffect">
                                  <p:stCondLst>
                                    <p:cond delay="0"/>
                                  </p:stCondLst>
                                  <p:iterate type="lt">
                                    <p:tmPct val="4000"/>
                                  </p:iterate>
                                  <p:childTnLst>
                                    <p:set>
                                      <p:cBhvr override="childStyle">
                                        <p:cTn id="9" dur="500" fill="hold"/>
                                        <p:tgtEl>
                                          <p:spTgt spid="3">
                                            <p:txEl>
                                              <p:pRg st="5" end="5"/>
                                            </p:txEl>
                                          </p:spTgt>
                                        </p:tgtEl>
                                        <p:attrNameLst>
                                          <p:attrName>style.color</p:attrName>
                                        </p:attrNameLst>
                                      </p:cBhvr>
                                      <p:to>
                                        <p:clrVal>
                                          <a:srgbClr val="FF0000"/>
                                        </p:clrVal>
                                      </p:to>
                                    </p:set>
                                    <p:set>
                                      <p:cBhvr>
                                        <p:cTn id="10" dur="500" fill="hold"/>
                                        <p:tgtEl>
                                          <p:spTgt spid="3">
                                            <p:txEl>
                                              <p:pRg st="5" end="5"/>
                                            </p:txEl>
                                          </p:spTgt>
                                        </p:tgtEl>
                                        <p:attrNameLst>
                                          <p:attrName>fillcolor</p:attrName>
                                        </p:attrNameLst>
                                      </p:cBhvr>
                                      <p:to>
                                        <p:clrVal>
                                          <a:srgbClr val="FF0000"/>
                                        </p:clrVal>
                                      </p:to>
                                    </p:set>
                                    <p:set>
                                      <p:cBhvr>
                                        <p:cTn id="11" dur="500" fill="hold"/>
                                        <p:tgtEl>
                                          <p:spTgt spid="3">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Adobe 黑体 Std R" pitchFamily="34" charset="-122"/>
                <a:ea typeface="Adobe 黑体 Std R" pitchFamily="34" charset="-122"/>
              </a:rPr>
              <a:t>前馈神经网络</a:t>
            </a:r>
            <a:endParaRPr lang="zh-CN" altLang="en-US" dirty="0"/>
          </a:p>
        </p:txBody>
      </p:sp>
      <p:sp>
        <p:nvSpPr>
          <p:cNvPr id="3" name="内容占位符 2"/>
          <p:cNvSpPr>
            <a:spLocks noGrp="1"/>
          </p:cNvSpPr>
          <p:nvPr>
            <p:ph idx="1"/>
          </p:nvPr>
        </p:nvSpPr>
        <p:spPr>
          <a:xfrm>
            <a:off x="457200" y="1600201"/>
            <a:ext cx="8229600" cy="998510"/>
          </a:xfrm>
        </p:spPr>
        <p:txBody>
          <a:bodyPr>
            <a:noAutofit/>
          </a:bodyPr>
          <a:lstStyle/>
          <a:p>
            <a:r>
              <a:rPr lang="zh-CN" altLang="en-US" dirty="0"/>
              <a:t>网络中各个神经元接收前一级的输入，并输出到下一级，网络中没有反馈，可以用一个有向无环图表示。</a:t>
            </a:r>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16</a:t>
            </a:fld>
            <a:endParaRPr lang="zh-CN" altLang="zh-CN"/>
          </a:p>
        </p:txBody>
      </p:sp>
      <p:grpSp>
        <p:nvGrpSpPr>
          <p:cNvPr id="31" name="组合 30"/>
          <p:cNvGrpSpPr/>
          <p:nvPr/>
        </p:nvGrpSpPr>
        <p:grpSpPr>
          <a:xfrm>
            <a:off x="1977123" y="2764429"/>
            <a:ext cx="5189755" cy="2649399"/>
            <a:chOff x="1977123" y="2764429"/>
            <a:chExt cx="5189755" cy="2649399"/>
          </a:xfrm>
        </p:grpSpPr>
        <p:grpSp>
          <p:nvGrpSpPr>
            <p:cNvPr id="5" name="组合 4"/>
            <p:cNvGrpSpPr/>
            <p:nvPr/>
          </p:nvGrpSpPr>
          <p:grpSpPr>
            <a:xfrm>
              <a:off x="1977123" y="2764429"/>
              <a:ext cx="5189755" cy="2022016"/>
              <a:chOff x="755576" y="2096852"/>
              <a:chExt cx="6937114" cy="2952328"/>
            </a:xfrm>
          </p:grpSpPr>
          <p:sp>
            <p:nvSpPr>
              <p:cNvPr id="6" name="椭圆 5"/>
              <p:cNvSpPr/>
              <p:nvPr/>
            </p:nvSpPr>
            <p:spPr>
              <a:xfrm>
                <a:off x="3915172" y="209685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椭圆 6"/>
              <p:cNvSpPr/>
              <p:nvPr/>
            </p:nvSpPr>
            <p:spPr>
              <a:xfrm>
                <a:off x="3915172" y="3284984"/>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椭圆 7"/>
              <p:cNvSpPr/>
              <p:nvPr/>
            </p:nvSpPr>
            <p:spPr>
              <a:xfrm>
                <a:off x="1644018" y="263691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椭圆 8"/>
              <p:cNvSpPr/>
              <p:nvPr/>
            </p:nvSpPr>
            <p:spPr>
              <a:xfrm>
                <a:off x="1644018" y="3861048"/>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椭圆 9"/>
              <p:cNvSpPr/>
              <p:nvPr/>
            </p:nvSpPr>
            <p:spPr>
              <a:xfrm>
                <a:off x="3915172" y="4473116"/>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椭圆 10"/>
              <p:cNvSpPr/>
              <p:nvPr/>
            </p:nvSpPr>
            <p:spPr>
              <a:xfrm>
                <a:off x="6228184" y="263691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椭圆 11"/>
              <p:cNvSpPr/>
              <p:nvPr/>
            </p:nvSpPr>
            <p:spPr>
              <a:xfrm>
                <a:off x="6228184" y="3861048"/>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3" name="直接箭头连接符 12"/>
              <p:cNvCxnSpPr>
                <a:endCxn id="8" idx="2"/>
              </p:cNvCxnSpPr>
              <p:nvPr/>
            </p:nvCxnSpPr>
            <p:spPr>
              <a:xfrm>
                <a:off x="755576" y="2924944"/>
                <a:ext cx="888442"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4" name="直接箭头连接符 13"/>
              <p:cNvCxnSpPr/>
              <p:nvPr/>
            </p:nvCxnSpPr>
            <p:spPr>
              <a:xfrm>
                <a:off x="755576" y="4140324"/>
                <a:ext cx="888442"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5" name="直接箭头连接符 14"/>
              <p:cNvCxnSpPr>
                <a:endCxn id="6" idx="2"/>
              </p:cNvCxnSpPr>
              <p:nvPr/>
            </p:nvCxnSpPr>
            <p:spPr>
              <a:xfrm flipV="1">
                <a:off x="2220082" y="2384884"/>
                <a:ext cx="1695090" cy="52649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endCxn id="6" idx="2"/>
              </p:cNvCxnSpPr>
              <p:nvPr/>
            </p:nvCxnSpPr>
            <p:spPr>
              <a:xfrm flipV="1">
                <a:off x="2220082" y="2384884"/>
                <a:ext cx="1695090" cy="173398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7" name="直接箭头连接符 16"/>
              <p:cNvCxnSpPr>
                <a:stCxn id="8" idx="6"/>
                <a:endCxn id="7" idx="2"/>
              </p:cNvCxnSpPr>
              <p:nvPr/>
            </p:nvCxnSpPr>
            <p:spPr>
              <a:xfrm>
                <a:off x="2220082" y="2924944"/>
                <a:ext cx="1695090" cy="64807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8" name="直接箭头连接符 17"/>
              <p:cNvCxnSpPr>
                <a:stCxn id="8" idx="6"/>
                <a:endCxn id="10" idx="2"/>
              </p:cNvCxnSpPr>
              <p:nvPr/>
            </p:nvCxnSpPr>
            <p:spPr>
              <a:xfrm>
                <a:off x="2220082" y="2924944"/>
                <a:ext cx="1695090" cy="183620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9" name="直接箭头连接符 18"/>
              <p:cNvCxnSpPr>
                <a:stCxn id="9" idx="6"/>
                <a:endCxn id="10" idx="2"/>
              </p:cNvCxnSpPr>
              <p:nvPr/>
            </p:nvCxnSpPr>
            <p:spPr>
              <a:xfrm>
                <a:off x="2220082" y="4149080"/>
                <a:ext cx="1695090" cy="61206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0" name="直接箭头连接符 19"/>
              <p:cNvCxnSpPr>
                <a:stCxn id="9" idx="6"/>
                <a:endCxn id="7" idx="2"/>
              </p:cNvCxnSpPr>
              <p:nvPr/>
            </p:nvCxnSpPr>
            <p:spPr>
              <a:xfrm flipV="1">
                <a:off x="2220082" y="3573016"/>
                <a:ext cx="1695090" cy="57606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1" name="直接箭头连接符 20"/>
              <p:cNvCxnSpPr>
                <a:endCxn id="11" idx="2"/>
              </p:cNvCxnSpPr>
              <p:nvPr/>
            </p:nvCxnSpPr>
            <p:spPr>
              <a:xfrm>
                <a:off x="4491236" y="2398322"/>
                <a:ext cx="1736948" cy="52662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2" name="直接箭头连接符 21"/>
              <p:cNvCxnSpPr>
                <a:stCxn id="10" idx="6"/>
                <a:endCxn id="11" idx="2"/>
              </p:cNvCxnSpPr>
              <p:nvPr/>
            </p:nvCxnSpPr>
            <p:spPr>
              <a:xfrm flipV="1">
                <a:off x="4491236" y="2924944"/>
                <a:ext cx="1736948" cy="183620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3" name="直接箭头连接符 22"/>
              <p:cNvCxnSpPr>
                <a:stCxn id="7" idx="6"/>
                <a:endCxn id="11" idx="2"/>
              </p:cNvCxnSpPr>
              <p:nvPr/>
            </p:nvCxnSpPr>
            <p:spPr>
              <a:xfrm flipV="1">
                <a:off x="4491236" y="2924944"/>
                <a:ext cx="1736948" cy="64807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4" name="直接箭头连接符 23"/>
              <p:cNvCxnSpPr>
                <a:endCxn id="12" idx="2"/>
              </p:cNvCxnSpPr>
              <p:nvPr/>
            </p:nvCxnSpPr>
            <p:spPr>
              <a:xfrm>
                <a:off x="4491236" y="2398322"/>
                <a:ext cx="1736948" cy="175075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5" name="直接箭头连接符 24"/>
              <p:cNvCxnSpPr>
                <a:stCxn id="7" idx="6"/>
                <a:endCxn id="12" idx="2"/>
              </p:cNvCxnSpPr>
              <p:nvPr/>
            </p:nvCxnSpPr>
            <p:spPr>
              <a:xfrm>
                <a:off x="4491236" y="3573016"/>
                <a:ext cx="1736948" cy="57606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6" name="直接箭头连接符 25"/>
              <p:cNvCxnSpPr>
                <a:endCxn id="12" idx="2"/>
              </p:cNvCxnSpPr>
              <p:nvPr/>
            </p:nvCxnSpPr>
            <p:spPr>
              <a:xfrm flipV="1">
                <a:off x="4471226" y="4149080"/>
                <a:ext cx="1756958" cy="61206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7" name="直接箭头连接符 26"/>
              <p:cNvCxnSpPr/>
              <p:nvPr/>
            </p:nvCxnSpPr>
            <p:spPr>
              <a:xfrm>
                <a:off x="6804248" y="2933700"/>
                <a:ext cx="888442"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8" name="直接箭头连接符 27"/>
              <p:cNvCxnSpPr/>
              <p:nvPr/>
            </p:nvCxnSpPr>
            <p:spPr>
              <a:xfrm>
                <a:off x="6804248" y="4149080"/>
                <a:ext cx="888442"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sp>
          <p:nvSpPr>
            <p:cNvPr id="29" name="TextBox 28"/>
            <p:cNvSpPr txBox="1"/>
            <p:nvPr/>
          </p:nvSpPr>
          <p:spPr>
            <a:xfrm>
              <a:off x="2633008" y="4952163"/>
              <a:ext cx="3877985" cy="461665"/>
            </a:xfrm>
            <a:prstGeom prst="rect">
              <a:avLst/>
            </a:prstGeom>
            <a:noFill/>
          </p:spPr>
          <p:txBody>
            <a:bodyPr wrap="none" rtlCol="0">
              <a:spAutoFit/>
            </a:bodyPr>
            <a:lstStyle/>
            <a:p>
              <a:r>
                <a:rPr lang="zh-CN" altLang="en-US" sz="2400" b="1" dirty="0">
                  <a:solidFill>
                    <a:srgbClr val="3333CC"/>
                  </a:solidFill>
                  <a:effectLst>
                    <a:outerShdw dist="38100" dir="2700000" algn="tl">
                      <a:srgbClr val="0070C0">
                        <a:alpha val="43000"/>
                      </a:srgbClr>
                    </a:outerShdw>
                  </a:effectLst>
                  <a:latin typeface="微软雅黑" pitchFamily="34" charset="-122"/>
                  <a:ea typeface="微软雅黑" pitchFamily="34" charset="-122"/>
                </a:rPr>
                <a:t>一个典型前馈三层神经网络</a:t>
              </a:r>
            </a:p>
          </p:txBody>
        </p:sp>
      </p:grpSp>
      <p:sp>
        <p:nvSpPr>
          <p:cNvPr id="30" name="TextBox 29"/>
          <p:cNvSpPr txBox="1"/>
          <p:nvPr/>
        </p:nvSpPr>
        <p:spPr>
          <a:xfrm>
            <a:off x="539552" y="5579546"/>
            <a:ext cx="8064895" cy="830997"/>
          </a:xfrm>
          <a:prstGeom prst="rect">
            <a:avLst/>
          </a:prstGeom>
          <a:noFill/>
        </p:spPr>
        <p:txBody>
          <a:bodyPr wrap="square" rtlCol="0">
            <a:spAutoFit/>
          </a:bodyPr>
          <a:lstStyle/>
          <a:p>
            <a:pPr marL="342900" indent="-342900">
              <a:spcBef>
                <a:spcPct val="20000"/>
              </a:spcBef>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前馈神经网络包括：感知器网络、</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BP</a:t>
            </a:r>
            <a:r>
              <a:rPr lang="zh-CN" altLang="en-US" sz="2400" b="1" dirty="0" smtClean="0">
                <a:solidFill>
                  <a:srgbClr val="0070C0"/>
                </a:solidFill>
                <a:effectLst>
                  <a:outerShdw dist="38100" dir="2700000" algn="tl">
                    <a:srgbClr val="3333CC"/>
                  </a:outerShdw>
                </a:effectLst>
                <a:latin typeface="微软雅黑" pitchFamily="34" charset="-122"/>
                <a:ea typeface="微软雅黑" pitchFamily="34" charset="-122"/>
              </a:rPr>
              <a:t>网络、径向</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基网络等等</a:t>
            </a:r>
          </a:p>
        </p:txBody>
      </p:sp>
    </p:spTree>
    <p:extLst>
      <p:ext uri="{BB962C8B-B14F-4D97-AF65-F5344CB8AC3E}">
        <p14:creationId xmlns:p14="http://schemas.microsoft.com/office/powerpoint/2010/main" val="82808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anim calcmode="lin" valueType="num">
                                      <p:cBhvr>
                                        <p:cTn id="15" dur="500" fill="hold"/>
                                        <p:tgtEl>
                                          <p:spTgt spid="30"/>
                                        </p:tgtEl>
                                        <p:attrNameLst>
                                          <p:attrName>ppt_x</p:attrName>
                                        </p:attrNameLst>
                                      </p:cBhvr>
                                      <p:tavLst>
                                        <p:tav tm="0">
                                          <p:val>
                                            <p:strVal val="#ppt_x"/>
                                          </p:val>
                                        </p:tav>
                                        <p:tav tm="100000">
                                          <p:val>
                                            <p:strVal val="#ppt_x"/>
                                          </p:val>
                                        </p:tav>
                                      </p:tavLst>
                                    </p:anim>
                                    <p:anim calcmode="lin" valueType="num">
                                      <p:cBhvr>
                                        <p:cTn id="16"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Adobe 黑体 Std R" pitchFamily="34" charset="-122"/>
                <a:ea typeface="Adobe 黑体 Std R" pitchFamily="34" charset="-122"/>
              </a:rPr>
              <a:t>提纲</a:t>
            </a:r>
          </a:p>
        </p:txBody>
      </p:sp>
      <p:sp>
        <p:nvSpPr>
          <p:cNvPr id="3" name="内容占位符 2"/>
          <p:cNvSpPr>
            <a:spLocks noGrp="1"/>
          </p:cNvSpPr>
          <p:nvPr>
            <p:ph idx="1"/>
          </p:nvPr>
        </p:nvSpPr>
        <p:spPr/>
        <p:txBody>
          <a:bodyPr>
            <a:noAutofit/>
          </a:bodyPr>
          <a:lstStyle/>
          <a:p>
            <a:r>
              <a:rPr lang="zh-CN" altLang="en-US" sz="2800" dirty="0"/>
              <a:t>概述</a:t>
            </a:r>
            <a:endParaRPr lang="en-US" altLang="zh-CN" sz="2800" dirty="0"/>
          </a:p>
          <a:p>
            <a:pPr lvl="1">
              <a:buFont typeface="Wingdings" pitchFamily="2" charset="2"/>
              <a:buChar char="Ø"/>
            </a:pPr>
            <a:r>
              <a:rPr lang="zh-CN" altLang="en-US" dirty="0"/>
              <a:t>神经元模型</a:t>
            </a:r>
            <a:endParaRPr lang="en-US" altLang="zh-CN" dirty="0"/>
          </a:p>
          <a:p>
            <a:pPr lvl="1">
              <a:buFont typeface="Wingdings" pitchFamily="2" charset="2"/>
              <a:buChar char="Ø"/>
            </a:pPr>
            <a:r>
              <a:rPr lang="zh-CN" altLang="en-US" dirty="0"/>
              <a:t>神经网络发展历史</a:t>
            </a:r>
            <a:endParaRPr lang="en-US" altLang="zh-CN" dirty="0"/>
          </a:p>
          <a:p>
            <a:pPr lvl="1">
              <a:buFont typeface="Wingdings" pitchFamily="2" charset="2"/>
              <a:buChar char="Ø"/>
            </a:pPr>
            <a:r>
              <a:rPr lang="zh-CN" altLang="en-US" dirty="0"/>
              <a:t>神经网络分类</a:t>
            </a:r>
            <a:endParaRPr lang="en-US" altLang="zh-CN" dirty="0"/>
          </a:p>
          <a:p>
            <a:pPr lvl="1">
              <a:buFont typeface="Wingdings" pitchFamily="2" charset="2"/>
              <a:buChar char="Ø"/>
            </a:pPr>
            <a:r>
              <a:rPr lang="zh-CN" altLang="en-US" dirty="0"/>
              <a:t>重要组织、期刊和会议</a:t>
            </a:r>
            <a:endParaRPr lang="en-US" altLang="zh-CN" dirty="0"/>
          </a:p>
          <a:p>
            <a:r>
              <a:rPr lang="zh-CN" altLang="en-US" sz="2800" dirty="0"/>
              <a:t>前馈神经网络</a:t>
            </a:r>
            <a:endParaRPr lang="en-US" altLang="zh-CN" sz="2800" dirty="0"/>
          </a:p>
          <a:p>
            <a:pPr lvl="1">
              <a:buFont typeface="Wingdings" pitchFamily="2" charset="2"/>
              <a:buChar char="Ø"/>
            </a:pPr>
            <a:r>
              <a:rPr lang="zh-CN" altLang="en-US" dirty="0"/>
              <a:t>感知器网络</a:t>
            </a:r>
            <a:endParaRPr lang="en-US" altLang="zh-CN" dirty="0"/>
          </a:p>
          <a:p>
            <a:pPr lvl="1">
              <a:buFont typeface="Wingdings" pitchFamily="2" charset="2"/>
              <a:buChar char="Ø"/>
            </a:pPr>
            <a:r>
              <a:rPr lang="en-US" altLang="zh-CN" dirty="0"/>
              <a:t>BP</a:t>
            </a:r>
            <a:r>
              <a:rPr lang="zh-CN" altLang="en-US" dirty="0"/>
              <a:t>网络</a:t>
            </a:r>
            <a:endParaRPr lang="en-US" altLang="zh-CN" dirty="0"/>
          </a:p>
          <a:p>
            <a:pPr lvl="1">
              <a:buFont typeface="Wingdings" pitchFamily="2" charset="2"/>
              <a:buChar char="Ø"/>
            </a:pPr>
            <a:r>
              <a:rPr lang="en-US" altLang="zh-CN" dirty="0"/>
              <a:t>RBF</a:t>
            </a:r>
            <a:r>
              <a:rPr lang="zh-CN" altLang="en-US" dirty="0" smtClean="0"/>
              <a:t>网络</a:t>
            </a:r>
            <a:endParaRPr lang="en-US" altLang="zh-CN" dirty="0"/>
          </a:p>
          <a:p>
            <a:pPr lvl="1">
              <a:buFont typeface="Wingdings" pitchFamily="2" charset="2"/>
              <a:buChar char="Ø"/>
            </a:pPr>
            <a:r>
              <a:rPr lang="en-US" altLang="zh-CN" dirty="0" err="1"/>
              <a:t>Matlab</a:t>
            </a:r>
            <a:r>
              <a:rPr lang="zh-CN" altLang="en-US" dirty="0"/>
              <a:t>神经网络工具箱</a:t>
            </a:r>
            <a:endParaRPr lang="en-US" altLang="zh-CN" dirty="0"/>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17</a:t>
            </a:fld>
            <a:endParaRPr lang="zh-CN" altLang="zh-CN"/>
          </a:p>
        </p:txBody>
      </p:sp>
      <p:pic>
        <p:nvPicPr>
          <p:cNvPr id="5"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741937"/>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5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iterate type="lt">
                                    <p:tmPct val="0"/>
                                  </p:iterate>
                                  <p:childTnLst>
                                    <p:animEffect transition="out" filter="fade">
                                      <p:cBhvr>
                                        <p:cTn id="6" dur="500" tmFilter="0, 0; .2, .5; .8, .5; 1, 0"/>
                                        <p:tgtEl>
                                          <p:spTgt spid="3">
                                            <p:txEl>
                                              <p:pRg st="6" end="6"/>
                                            </p:txEl>
                                          </p:spTgt>
                                        </p:tgtEl>
                                      </p:cBhvr>
                                    </p:animEffect>
                                    <p:animScale>
                                      <p:cBhvr>
                                        <p:cTn id="7" dur="250" autoRev="1" fill="hold"/>
                                        <p:tgtEl>
                                          <p:spTgt spid="3">
                                            <p:txEl>
                                              <p:pRg st="6" end="6"/>
                                            </p:txEl>
                                          </p:spTgt>
                                        </p:tgtEl>
                                      </p:cBhvr>
                                      <p:by x="105000" y="105000"/>
                                    </p:animScale>
                                  </p:childTnLst>
                                </p:cTn>
                              </p:par>
                              <p:par>
                                <p:cTn id="8" presetID="16" presetClass="emph" presetSubtype="0" fill="hold" nodeType="withEffect">
                                  <p:stCondLst>
                                    <p:cond delay="0"/>
                                  </p:stCondLst>
                                  <p:iterate type="lt">
                                    <p:tmPct val="4000"/>
                                  </p:iterate>
                                  <p:childTnLst>
                                    <p:set>
                                      <p:cBhvr override="childStyle">
                                        <p:cTn id="9" dur="500" fill="hold"/>
                                        <p:tgtEl>
                                          <p:spTgt spid="3">
                                            <p:txEl>
                                              <p:pRg st="6" end="6"/>
                                            </p:txEl>
                                          </p:spTgt>
                                        </p:tgtEl>
                                        <p:attrNameLst>
                                          <p:attrName>style.color</p:attrName>
                                        </p:attrNameLst>
                                      </p:cBhvr>
                                      <p:to>
                                        <p:clrVal>
                                          <a:srgbClr val="FF0000"/>
                                        </p:clrVal>
                                      </p:to>
                                    </p:set>
                                    <p:set>
                                      <p:cBhvr>
                                        <p:cTn id="10" dur="500" fill="hold"/>
                                        <p:tgtEl>
                                          <p:spTgt spid="3">
                                            <p:txEl>
                                              <p:pRg st="6" end="6"/>
                                            </p:txEl>
                                          </p:spTgt>
                                        </p:tgtEl>
                                        <p:attrNameLst>
                                          <p:attrName>fillcolor</p:attrName>
                                        </p:attrNameLst>
                                      </p:cBhvr>
                                      <p:to>
                                        <p:clrVal>
                                          <a:srgbClr val="FF0000"/>
                                        </p:clrVal>
                                      </p:to>
                                    </p:set>
                                    <p:set>
                                      <p:cBhvr>
                                        <p:cTn id="11" dur="500" fill="hold"/>
                                        <p:tgtEl>
                                          <p:spTgt spid="3">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604663"/>
          </a:xfrm>
        </p:spPr>
        <p:txBody>
          <a:bodyPr>
            <a:normAutofit/>
          </a:bodyPr>
          <a:lstStyle/>
          <a:p>
            <a:pPr marL="0" indent="0">
              <a:buNone/>
            </a:pPr>
            <a:r>
              <a:rPr lang="en-US" altLang="zh-CN" sz="2000" dirty="0" smtClean="0"/>
              <a:t>1958</a:t>
            </a:r>
            <a:r>
              <a:rPr lang="zh-CN" altLang="en-US" sz="2000" dirty="0" smtClean="0"/>
              <a:t>年</a:t>
            </a:r>
            <a:r>
              <a:rPr lang="zh-CN" altLang="en-US" sz="2000" dirty="0"/>
              <a:t>，由美国心理学家</a:t>
            </a:r>
            <a:r>
              <a:rPr lang="en-US" altLang="zh-CN" sz="2000" dirty="0"/>
              <a:t>Frank Rosenblatt</a:t>
            </a:r>
            <a:r>
              <a:rPr lang="zh-CN" altLang="en-US" sz="2000" dirty="0"/>
              <a:t>提出。</a:t>
            </a:r>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18</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感知器网络（</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Perceptron</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a:t>
            </a:r>
          </a:p>
        </p:txBody>
      </p:sp>
      <p:sp>
        <p:nvSpPr>
          <p:cNvPr id="6" name="TextBox 5"/>
          <p:cNvSpPr txBox="1"/>
          <p:nvPr/>
        </p:nvSpPr>
        <p:spPr>
          <a:xfrm>
            <a:off x="460925" y="2143649"/>
            <a:ext cx="3775393" cy="400110"/>
          </a:xfrm>
          <a:prstGeom prst="rect">
            <a:avLst/>
          </a:prstGeom>
          <a:noFill/>
        </p:spPr>
        <p:txBody>
          <a:bodyPr wrap="none" rtlCol="0">
            <a:spAutoFit/>
          </a:bodyPr>
          <a:lstStyle/>
          <a:p>
            <a:pPr>
              <a:spcBef>
                <a:spcPct val="20000"/>
              </a:spcBef>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感知器网络由感知器神经元组成</a:t>
            </a:r>
          </a:p>
        </p:txBody>
      </p:sp>
      <mc:AlternateContent xmlns:mc="http://schemas.openxmlformats.org/markup-compatibility/2006" xmlns:a14="http://schemas.microsoft.com/office/drawing/2010/main">
        <mc:Choice Requires="a14">
          <p:sp>
            <p:nvSpPr>
              <p:cNvPr id="32" name="TextBox 31"/>
              <p:cNvSpPr txBox="1"/>
              <p:nvPr/>
            </p:nvSpPr>
            <p:spPr>
              <a:xfrm>
                <a:off x="457200" y="4671287"/>
                <a:ext cx="7640301" cy="818429"/>
              </a:xfrm>
              <a:prstGeom prst="rect">
                <a:avLst/>
              </a:prstGeom>
              <a:noFill/>
            </p:spPr>
            <p:txBody>
              <a:bodyPr wrap="square" rtlCol="0">
                <a:spAutoFit/>
              </a:bodyPr>
              <a:lstStyle/>
              <a:p>
                <a:pPr>
                  <a:spcBef>
                    <a:spcPct val="20000"/>
                  </a:spcBef>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一个感知器神经元将输入特征向量</a:t>
                </a:r>
                <a14:m>
                  <m:oMath xmlns:m="http://schemas.openxmlformats.org/officeDocument/2006/math">
                    <m:r>
                      <a:rPr lang="en-US" altLang="zh-CN" sz="2000" b="1">
                        <a:solidFill>
                          <a:srgbClr val="0070C0"/>
                        </a:solidFill>
                        <a:effectLst>
                          <a:outerShdw dist="38100" dir="2700000" algn="tl">
                            <a:srgbClr val="3333CC"/>
                          </a:outerShdw>
                        </a:effectLst>
                        <a:latin typeface="Cambria Math"/>
                        <a:ea typeface="微软雅黑" pitchFamily="34" charset="-122"/>
                      </a:rPr>
                      <m:t>𝒙</m:t>
                    </m:r>
                    <m:r>
                      <a:rPr lang="en-US" altLang="zh-CN" sz="2000" b="1">
                        <a:solidFill>
                          <a:srgbClr val="0070C0"/>
                        </a:solidFill>
                        <a:effectLst>
                          <a:outerShdw dist="38100" dir="2700000" algn="tl">
                            <a:srgbClr val="3333CC"/>
                          </a:outerShdw>
                        </a:effectLst>
                        <a:latin typeface="Cambria Math"/>
                        <a:ea typeface="微软雅黑" pitchFamily="34" charset="-122"/>
                      </a:rPr>
                      <m:t>=</m:t>
                    </m:r>
                    <m:sSup>
                      <m:sSup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en-US" altLang="zh-CN" sz="2000" b="1">
                            <a:solidFill>
                              <a:srgbClr val="0070C0"/>
                            </a:solidFill>
                            <a:effectLst>
                              <a:outerShdw dist="38100" dir="2700000" algn="tl">
                                <a:srgbClr val="3333CC"/>
                              </a:outerShdw>
                            </a:effectLst>
                            <a:latin typeface="Cambria Math"/>
                            <a:ea typeface="微软雅黑" pitchFamily="34" charset="-122"/>
                          </a:rPr>
                          <m:t>(</m:t>
                        </m:r>
                        <m:sSubSup>
                          <m:sSubSup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SupPr>
                          <m:e>
                            <m:r>
                              <a:rPr lang="en-US" altLang="zh-CN" sz="2000" b="1">
                                <a:solidFill>
                                  <a:srgbClr val="0070C0"/>
                                </a:solidFill>
                                <a:effectLst>
                                  <a:outerShdw dist="38100" dir="2700000" algn="tl">
                                    <a:srgbClr val="3333CC"/>
                                  </a:outerShdw>
                                </a:effectLst>
                                <a:latin typeface="Cambria Math"/>
                                <a:ea typeface="微软雅黑" pitchFamily="34" charset="-122"/>
                              </a:rPr>
                              <m:t>𝑥</m:t>
                            </m:r>
                          </m:e>
                          <m:sub>
                            <m:r>
                              <a:rPr lang="en-US" altLang="zh-CN" sz="2000" b="1">
                                <a:solidFill>
                                  <a:srgbClr val="0070C0"/>
                                </a:solidFill>
                                <a:effectLst>
                                  <a:outerShdw dist="38100" dir="2700000" algn="tl">
                                    <a:srgbClr val="3333CC"/>
                                  </a:outerShdw>
                                </a:effectLst>
                                <a:latin typeface="Cambria Math"/>
                                <a:ea typeface="微软雅黑" pitchFamily="34" charset="-122"/>
                              </a:rPr>
                              <m:t>1</m:t>
                            </m:r>
                          </m:sub>
                          <m:sup/>
                        </m:sSubSup>
                        <m:r>
                          <a:rPr lang="en-US" altLang="zh-CN" sz="2000" b="1">
                            <a:solidFill>
                              <a:srgbClr val="0070C0"/>
                            </a:solidFill>
                            <a:effectLst>
                              <a:outerShdw dist="38100" dir="2700000" algn="tl">
                                <a:srgbClr val="3333CC"/>
                              </a:outerShdw>
                            </a:effectLst>
                            <a:latin typeface="Cambria Math"/>
                            <a:ea typeface="微软雅黑" pitchFamily="34" charset="-122"/>
                          </a:rPr>
                          <m:t>,</m:t>
                        </m:r>
                        <m:sSubSup>
                          <m:sSubSup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SupPr>
                          <m:e>
                            <m:r>
                              <a:rPr lang="en-US" altLang="zh-CN" sz="2000" b="1">
                                <a:solidFill>
                                  <a:srgbClr val="0070C0"/>
                                </a:solidFill>
                                <a:effectLst>
                                  <a:outerShdw dist="38100" dir="2700000" algn="tl">
                                    <a:srgbClr val="3333CC"/>
                                  </a:outerShdw>
                                </a:effectLst>
                                <a:latin typeface="Cambria Math"/>
                                <a:ea typeface="微软雅黑" pitchFamily="34" charset="-122"/>
                              </a:rPr>
                              <m:t>𝑥</m:t>
                            </m:r>
                          </m:e>
                          <m:sub>
                            <m:r>
                              <a:rPr lang="en-US" altLang="zh-CN" sz="2000" b="1">
                                <a:solidFill>
                                  <a:srgbClr val="0070C0"/>
                                </a:solidFill>
                                <a:effectLst>
                                  <a:outerShdw dist="38100" dir="2700000" algn="tl">
                                    <a:srgbClr val="3333CC"/>
                                  </a:outerShdw>
                                </a:effectLst>
                                <a:latin typeface="Cambria Math"/>
                                <a:ea typeface="微软雅黑" pitchFamily="34" charset="-122"/>
                              </a:rPr>
                              <m:t>2</m:t>
                            </m:r>
                          </m:sub>
                          <m:sup/>
                        </m:sSubSup>
                        <m:r>
                          <a:rPr lang="en-US" altLang="zh-CN" sz="2000" b="1">
                            <a:solidFill>
                              <a:srgbClr val="0070C0"/>
                            </a:solidFill>
                            <a:effectLst>
                              <a:outerShdw dist="38100" dir="2700000" algn="tl">
                                <a:srgbClr val="3333CC"/>
                              </a:outerShdw>
                            </a:effectLst>
                            <a:latin typeface="Cambria Math"/>
                            <a:ea typeface="微软雅黑" pitchFamily="34" charset="-122"/>
                          </a:rPr>
                          <m:t>,⋯,</m:t>
                        </m:r>
                        <m:sSubSup>
                          <m:sSubSup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SupPr>
                          <m:e>
                            <m:r>
                              <a:rPr lang="en-US" altLang="zh-CN" sz="2000" b="1">
                                <a:solidFill>
                                  <a:srgbClr val="0070C0"/>
                                </a:solidFill>
                                <a:effectLst>
                                  <a:outerShdw dist="38100" dir="2700000" algn="tl">
                                    <a:srgbClr val="3333CC"/>
                                  </a:outerShdw>
                                </a:effectLst>
                                <a:latin typeface="Cambria Math"/>
                                <a:ea typeface="微软雅黑" pitchFamily="34" charset="-122"/>
                              </a:rPr>
                              <m:t>𝑥</m:t>
                            </m:r>
                          </m:e>
                          <m:sub>
                            <m:r>
                              <a:rPr lang="en-US" altLang="zh-CN" sz="2000" b="1">
                                <a:solidFill>
                                  <a:srgbClr val="0070C0"/>
                                </a:solidFill>
                                <a:effectLst>
                                  <a:outerShdw dist="38100" dir="2700000" algn="tl">
                                    <a:srgbClr val="3333CC"/>
                                  </a:outerShdw>
                                </a:effectLst>
                                <a:latin typeface="Cambria Math"/>
                                <a:ea typeface="微软雅黑" pitchFamily="34" charset="-122"/>
                              </a:rPr>
                              <m:t>𝑛</m:t>
                            </m:r>
                          </m:sub>
                          <m:sup/>
                        </m:sSubSup>
                        <m:r>
                          <a:rPr lang="en-US" altLang="zh-CN" sz="2000" b="1">
                            <a:solidFill>
                              <a:srgbClr val="0070C0"/>
                            </a:solidFill>
                            <a:effectLst>
                              <a:outerShdw dist="38100" dir="2700000" algn="tl">
                                <a:srgbClr val="3333CC"/>
                              </a:outerShdw>
                            </a:effectLst>
                            <a:latin typeface="Cambria Math"/>
                            <a:ea typeface="微软雅黑" pitchFamily="34" charset="-122"/>
                          </a:rPr>
                          <m:t>)</m:t>
                        </m:r>
                      </m:e>
                      <m:sup>
                        <m:r>
                          <a:rPr lang="en-US" altLang="zh-CN" sz="2000" b="1">
                            <a:solidFill>
                              <a:srgbClr val="0070C0"/>
                            </a:solidFill>
                            <a:effectLst>
                              <a:outerShdw dist="38100" dir="2700000" algn="tl">
                                <a:srgbClr val="3333CC"/>
                              </a:outerShdw>
                            </a:effectLst>
                            <a:latin typeface="Cambria Math"/>
                            <a:ea typeface="微软雅黑" pitchFamily="34" charset="-122"/>
                          </a:rPr>
                          <m:t>𝑻</m:t>
                        </m:r>
                      </m:sup>
                    </m:sSup>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，线性的分为两种模式</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14:m>
                  <m:oMath xmlns:m="http://schemas.openxmlformats.org/officeDocument/2006/math">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𝑦</m:t>
                        </m:r>
                      </m:e>
                      <m:sub>
                        <m:r>
                          <a:rPr lang="en-US" altLang="zh-CN" sz="2000" b="1">
                            <a:solidFill>
                              <a:srgbClr val="0070C0"/>
                            </a:solidFill>
                            <a:effectLst>
                              <a:outerShdw dist="38100" dir="2700000" algn="tl">
                                <a:srgbClr val="3333CC"/>
                              </a:outerShdw>
                            </a:effectLst>
                            <a:latin typeface="Cambria Math"/>
                            <a:ea typeface="微软雅黑" pitchFamily="34" charset="-122"/>
                          </a:rPr>
                          <m:t>𝑗</m:t>
                        </m:r>
                      </m:sub>
                    </m:sSub>
                    <m:r>
                      <a:rPr lang="en-US" altLang="zh-CN" sz="2000" b="1">
                        <a:solidFill>
                          <a:srgbClr val="0070C0"/>
                        </a:solidFill>
                        <a:effectLst>
                          <a:outerShdw dist="38100" dir="2700000" algn="tl">
                            <a:srgbClr val="3333CC"/>
                          </a:outerShdw>
                        </a:effectLst>
                        <a:latin typeface="Cambria Math"/>
                        <a:ea typeface="微软雅黑" pitchFamily="34" charset="-122"/>
                      </a:rPr>
                      <m:t>=1</m:t>
                    </m:r>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或者</a:t>
                </a:r>
                <a14:m>
                  <m:oMath xmlns:m="http://schemas.openxmlformats.org/officeDocument/2006/math">
                    <m:r>
                      <a:rPr lang="en-US" altLang="zh-CN" sz="2000" b="1">
                        <a:solidFill>
                          <a:srgbClr val="0070C0"/>
                        </a:solidFill>
                        <a:effectLst>
                          <a:outerShdw dist="38100" dir="2700000" algn="tl">
                            <a:srgbClr val="3333CC"/>
                          </a:outerShdw>
                        </a:effectLst>
                        <a:latin typeface="Cambria Math"/>
                        <a:ea typeface="微软雅黑" pitchFamily="34" charset="-122"/>
                      </a:rPr>
                      <m:t>−1</m:t>
                    </m:r>
                  </m:oMath>
                </a14:m>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。感知器主要用与模式分类</a:t>
                </a:r>
              </a:p>
            </p:txBody>
          </p:sp>
        </mc:Choice>
        <mc:Fallback xmlns="">
          <p:sp>
            <p:nvSpPr>
              <p:cNvPr id="32" name="TextBox 31"/>
              <p:cNvSpPr txBox="1">
                <a:spLocks noRot="1" noChangeAspect="1" noMove="1" noResize="1" noEditPoints="1" noAdjustHandles="1" noChangeArrowheads="1" noChangeShapeType="1" noTextEdit="1"/>
              </p:cNvSpPr>
              <p:nvPr/>
            </p:nvSpPr>
            <p:spPr>
              <a:xfrm>
                <a:off x="457200" y="4671287"/>
                <a:ext cx="7640301" cy="818429"/>
              </a:xfrm>
              <a:prstGeom prst="rect">
                <a:avLst/>
              </a:prstGeom>
              <a:blipFill rotWithShape="1">
                <a:blip r:embed="rId2"/>
                <a:stretch>
                  <a:fillRect l="-798" r="-1038" b="-5926"/>
                </a:stretch>
              </a:blipFill>
            </p:spPr>
            <p:txBody>
              <a:bodyPr/>
              <a:lstStyle/>
              <a:p>
                <a:r>
                  <a:rPr lang="zh-CN" altLang="en-US">
                    <a:noFill/>
                  </a:rPr>
                  <a:t> </a:t>
                </a:r>
              </a:p>
            </p:txBody>
          </p:sp>
        </mc:Fallback>
      </mc:AlternateContent>
      <p:grpSp>
        <p:nvGrpSpPr>
          <p:cNvPr id="1025" name="组合 1024"/>
          <p:cNvGrpSpPr/>
          <p:nvPr/>
        </p:nvGrpSpPr>
        <p:grpSpPr>
          <a:xfrm>
            <a:off x="4415330" y="5552246"/>
            <a:ext cx="2735591" cy="1313366"/>
            <a:chOff x="4596763" y="5401328"/>
            <a:chExt cx="2735591" cy="1313366"/>
          </a:xfrm>
        </p:grpSpPr>
        <p:grpSp>
          <p:nvGrpSpPr>
            <p:cNvPr id="36" name="组合 35"/>
            <p:cNvGrpSpPr/>
            <p:nvPr/>
          </p:nvGrpSpPr>
          <p:grpSpPr>
            <a:xfrm>
              <a:off x="4596763" y="5401328"/>
              <a:ext cx="2735591" cy="1313366"/>
              <a:chOff x="3726693" y="4305481"/>
              <a:chExt cx="3337457" cy="1593625"/>
            </a:xfrm>
          </p:grpSpPr>
          <p:sp>
            <p:nvSpPr>
              <p:cNvPr id="37" name="椭圆 36"/>
              <p:cNvSpPr/>
              <p:nvPr/>
            </p:nvSpPr>
            <p:spPr>
              <a:xfrm>
                <a:off x="5314870" y="4797152"/>
                <a:ext cx="679796" cy="693987"/>
              </a:xfrm>
              <a:prstGeom prst="ellipse">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solidFill>
                    <a:srgbClr val="0070C0"/>
                  </a:solidFill>
                </a:endParaRPr>
              </a:p>
            </p:txBody>
          </p:sp>
          <p:cxnSp>
            <p:nvCxnSpPr>
              <p:cNvPr id="39" name="直接箭头连接符 38"/>
              <p:cNvCxnSpPr/>
              <p:nvPr/>
            </p:nvCxnSpPr>
            <p:spPr>
              <a:xfrm>
                <a:off x="4229330" y="4797151"/>
                <a:ext cx="1067851" cy="261624"/>
              </a:xfrm>
              <a:prstGeom prst="straightConnector1">
                <a:avLst/>
              </a:prstGeom>
              <a:ln>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40" name="直接箭头连接符 39"/>
              <p:cNvCxnSpPr/>
              <p:nvPr/>
            </p:nvCxnSpPr>
            <p:spPr>
              <a:xfrm flipV="1">
                <a:off x="4267619" y="5299042"/>
                <a:ext cx="1047251" cy="329303"/>
              </a:xfrm>
              <a:prstGeom prst="straightConnector1">
                <a:avLst/>
              </a:prstGeom>
              <a:ln>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41" name="直接箭头连接符 40"/>
              <p:cNvCxnSpPr/>
              <p:nvPr/>
            </p:nvCxnSpPr>
            <p:spPr>
              <a:xfrm>
                <a:off x="6006818" y="5154776"/>
                <a:ext cx="1057332" cy="0"/>
              </a:xfrm>
              <a:prstGeom prst="straightConnector1">
                <a:avLst/>
              </a:prstGeom>
              <a:ln>
                <a:solidFill>
                  <a:srgbClr val="0070C0"/>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3726693" y="4397042"/>
                    <a:ext cx="613225" cy="485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rgbClr val="0070C0"/>
                                  </a:solidFill>
                                  <a:latin typeface="Cambria Math" panose="02040503050406030204" pitchFamily="18" charset="0"/>
                                </a:rPr>
                              </m:ctrlPr>
                            </m:sSubPr>
                            <m:e>
                              <m:r>
                                <a:rPr lang="en-US" altLang="zh-CN" sz="2000" i="1">
                                  <a:solidFill>
                                    <a:srgbClr val="0070C0"/>
                                  </a:solidFill>
                                  <a:latin typeface="Cambria Math"/>
                                </a:rPr>
                                <m:t>𝑥</m:t>
                              </m:r>
                            </m:e>
                            <m:sub>
                              <m:r>
                                <a:rPr lang="en-US" altLang="zh-CN" sz="2000" i="1">
                                  <a:solidFill>
                                    <a:srgbClr val="0070C0"/>
                                  </a:solidFill>
                                  <a:latin typeface="Cambria Math"/>
                                </a:rPr>
                                <m:t>1</m:t>
                              </m:r>
                            </m:sub>
                          </m:sSub>
                        </m:oMath>
                      </m:oMathPara>
                    </a14:m>
                    <a:endParaRPr lang="zh-CN" altLang="en-US" sz="2000" dirty="0">
                      <a:solidFill>
                        <a:srgbClr val="0070C0"/>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3726693" y="4397042"/>
                    <a:ext cx="502637" cy="400110"/>
                  </a:xfrm>
                  <a:prstGeom prst="rect">
                    <a:avLst/>
                  </a:prstGeom>
                  <a:blipFill rotWithShape="1">
                    <a:blip r:embed="rId15"/>
                    <a:stretch>
                      <a:fillRect b="-21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3726693" y="5413617"/>
                    <a:ext cx="640057" cy="485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rgbClr val="0070C0"/>
                                  </a:solidFill>
                                  <a:latin typeface="Cambria Math" panose="02040503050406030204" pitchFamily="18" charset="0"/>
                                </a:rPr>
                              </m:ctrlPr>
                            </m:sSubPr>
                            <m:e>
                              <m:r>
                                <a:rPr lang="en-US" altLang="zh-CN" sz="2000" i="1">
                                  <a:solidFill>
                                    <a:srgbClr val="0070C0"/>
                                  </a:solidFill>
                                  <a:latin typeface="Cambria Math"/>
                                </a:rPr>
                                <m:t>𝑥</m:t>
                              </m:r>
                            </m:e>
                            <m:sub>
                              <m:r>
                                <a:rPr lang="en-US" altLang="zh-CN" sz="2000" b="0" i="1" smtClean="0">
                                  <a:solidFill>
                                    <a:srgbClr val="0070C0"/>
                                  </a:solidFill>
                                  <a:latin typeface="Cambria Math"/>
                                </a:rPr>
                                <m:t>𝑛</m:t>
                              </m:r>
                            </m:sub>
                          </m:sSub>
                        </m:oMath>
                      </m:oMathPara>
                    </a14:m>
                    <a:endParaRPr lang="zh-CN" altLang="en-US" sz="2000" dirty="0">
                      <a:solidFill>
                        <a:srgbClr val="0070C0"/>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726693" y="5413617"/>
                    <a:ext cx="524631" cy="400110"/>
                  </a:xfrm>
                  <a:prstGeom prst="rect">
                    <a:avLst/>
                  </a:prstGeom>
                  <a:blipFill rotWithShape="1">
                    <a:blip r:embed="rId16"/>
                    <a:stretch>
                      <a:fillRect b="-20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399134" y="4305481"/>
                    <a:ext cx="657422" cy="4348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rgbClr val="0070C0"/>
                                  </a:solidFill>
                                  <a:latin typeface="Cambria Math" panose="02040503050406030204" pitchFamily="18" charset="0"/>
                                </a:rPr>
                              </m:ctrlPr>
                            </m:sSubPr>
                            <m:e>
                              <m:r>
                                <a:rPr lang="zh-CN" altLang="en-US" sz="1600" b="0" i="1" smtClean="0">
                                  <a:solidFill>
                                    <a:srgbClr val="0070C0"/>
                                  </a:solidFill>
                                  <a:latin typeface="Cambria Math"/>
                                </a:rPr>
                                <m:t>𝜔</m:t>
                              </m:r>
                            </m:e>
                            <m:sub>
                              <m:r>
                                <a:rPr lang="en-US" altLang="zh-CN" sz="1600" b="0" i="1" smtClean="0">
                                  <a:solidFill>
                                    <a:srgbClr val="0070C0"/>
                                  </a:solidFill>
                                  <a:latin typeface="Cambria Math"/>
                                </a:rPr>
                                <m:t>𝑗</m:t>
                              </m:r>
                              <m:r>
                                <a:rPr lang="en-US" altLang="zh-CN" sz="1600" b="0" i="1" smtClean="0">
                                  <a:solidFill>
                                    <a:srgbClr val="0070C0"/>
                                  </a:solidFill>
                                  <a:latin typeface="Cambria Math"/>
                                </a:rPr>
                                <m:t>1</m:t>
                              </m:r>
                            </m:sub>
                          </m:sSub>
                        </m:oMath>
                      </m:oMathPara>
                    </a14:m>
                    <a:endParaRPr lang="zh-CN" altLang="en-US" sz="1600" dirty="0">
                      <a:solidFill>
                        <a:srgbClr val="0070C0"/>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399134" y="4305481"/>
                    <a:ext cx="657422" cy="434840"/>
                  </a:xfrm>
                  <a:prstGeom prst="rect">
                    <a:avLst/>
                  </a:prstGeom>
                  <a:blipFill rotWithShape="1">
                    <a:blip r:embed="rId17"/>
                    <a:stretch>
                      <a:fillRect b="-67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4489018" y="5019139"/>
                    <a:ext cx="674243" cy="4348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rgbClr val="0070C0"/>
                                  </a:solidFill>
                                  <a:latin typeface="Cambria Math" panose="02040503050406030204" pitchFamily="18" charset="0"/>
                                </a:rPr>
                              </m:ctrlPr>
                            </m:sSubPr>
                            <m:e>
                              <m:r>
                                <a:rPr lang="zh-CN" altLang="en-US" sz="1600" b="0" i="1" smtClean="0">
                                  <a:solidFill>
                                    <a:srgbClr val="0070C0"/>
                                  </a:solidFill>
                                  <a:latin typeface="Cambria Math"/>
                                </a:rPr>
                                <m:t>𝜔</m:t>
                              </m:r>
                            </m:e>
                            <m:sub>
                              <m:r>
                                <a:rPr lang="en-US" altLang="zh-CN" sz="1600" b="0" i="1" smtClean="0">
                                  <a:solidFill>
                                    <a:srgbClr val="0070C0"/>
                                  </a:solidFill>
                                  <a:latin typeface="Cambria Math"/>
                                </a:rPr>
                                <m:t>𝑗𝑛</m:t>
                              </m:r>
                            </m:sub>
                          </m:sSub>
                        </m:oMath>
                      </m:oMathPara>
                    </a14:m>
                    <a:endParaRPr lang="zh-CN" altLang="en-US" sz="1600" dirty="0">
                      <a:solidFill>
                        <a:srgbClr val="0070C0"/>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4489018" y="5019139"/>
                    <a:ext cx="674243" cy="434840"/>
                  </a:xfrm>
                  <a:prstGeom prst="rect">
                    <a:avLst/>
                  </a:prstGeom>
                  <a:blipFill rotWithShape="1">
                    <a:blip r:embed="rId18"/>
                    <a:stretch>
                      <a:fillRect b="-8621"/>
                    </a:stretch>
                  </a:blipFill>
                </p:spPr>
                <p:txBody>
                  <a:bodyPr/>
                  <a:lstStyle/>
                  <a:p>
                    <a:r>
                      <a:rPr lang="zh-CN" altLang="en-US">
                        <a:noFill/>
                      </a:rPr>
                      <a:t> </a:t>
                    </a:r>
                  </a:p>
                </p:txBody>
              </p:sp>
            </mc:Fallback>
          </mc:AlternateContent>
          <p:sp>
            <p:nvSpPr>
              <p:cNvPr id="48" name="TextBox 47"/>
              <p:cNvSpPr txBox="1"/>
              <p:nvPr/>
            </p:nvSpPr>
            <p:spPr>
              <a:xfrm>
                <a:off x="4267619" y="4947132"/>
                <a:ext cx="359030" cy="578852"/>
              </a:xfrm>
              <a:prstGeom prst="rect">
                <a:avLst/>
              </a:prstGeom>
              <a:noFill/>
            </p:spPr>
            <p:txBody>
              <a:bodyPr wrap="square" rtlCol="0">
                <a:spAutoFit/>
              </a:bodyPr>
              <a:lstStyle/>
              <a:p>
                <a:pPr>
                  <a:lnSpc>
                    <a:spcPts val="1000"/>
                  </a:lnSpc>
                </a:pPr>
                <a:r>
                  <a:rPr lang="en-US" altLang="zh-CN" sz="2800" b="1" dirty="0" smtClean="0">
                    <a:solidFill>
                      <a:srgbClr val="0070C0"/>
                    </a:solidFill>
                  </a:rPr>
                  <a:t>.</a:t>
                </a:r>
              </a:p>
              <a:p>
                <a:pPr>
                  <a:lnSpc>
                    <a:spcPts val="1000"/>
                  </a:lnSpc>
                </a:pPr>
                <a:r>
                  <a:rPr lang="en-US" altLang="zh-CN" sz="2800" b="1" dirty="0" smtClean="0">
                    <a:solidFill>
                      <a:srgbClr val="0070C0"/>
                    </a:solidFill>
                  </a:rPr>
                  <a:t>.</a:t>
                </a:r>
              </a:p>
              <a:p>
                <a:pPr>
                  <a:lnSpc>
                    <a:spcPts val="1000"/>
                  </a:lnSpc>
                </a:pPr>
                <a:r>
                  <a:rPr lang="en-US" altLang="zh-CN" sz="2800" b="1" dirty="0">
                    <a:solidFill>
                      <a:srgbClr val="0070C0"/>
                    </a:solidFill>
                  </a:rPr>
                  <a:t>.</a:t>
                </a:r>
                <a:endParaRPr lang="zh-CN" altLang="en-US" sz="2800" b="1" dirty="0">
                  <a:solidFill>
                    <a:srgbClr val="0070C0"/>
                  </a:solidFill>
                </a:endParaRPr>
              </a:p>
            </p:txBody>
          </p:sp>
          <mc:AlternateContent xmlns:mc="http://schemas.openxmlformats.org/markup-compatibility/2006" xmlns:a14="http://schemas.microsoft.com/office/drawing/2010/main">
            <mc:Choice Requires="a14">
              <p:sp>
                <p:nvSpPr>
                  <p:cNvPr id="52" name="TextBox 51"/>
                  <p:cNvSpPr txBox="1"/>
                  <p:nvPr/>
                </p:nvSpPr>
                <p:spPr>
                  <a:xfrm>
                    <a:off x="6278601" y="4633980"/>
                    <a:ext cx="588193" cy="515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rgbClr val="0070C0"/>
                                  </a:solidFill>
                                  <a:latin typeface="Cambria Math" panose="02040503050406030204" pitchFamily="18" charset="0"/>
                                </a:rPr>
                              </m:ctrlPr>
                            </m:sSubPr>
                            <m:e>
                              <m:r>
                                <a:rPr lang="en-US" altLang="zh-CN" sz="2000" b="0" i="1" smtClean="0">
                                  <a:solidFill>
                                    <a:srgbClr val="0070C0"/>
                                  </a:solidFill>
                                  <a:latin typeface="Cambria Math"/>
                                </a:rPr>
                                <m:t>𝑦</m:t>
                              </m:r>
                            </m:e>
                            <m:sub>
                              <m:r>
                                <a:rPr lang="en-US" altLang="zh-CN" sz="2000" b="0" i="1" smtClean="0">
                                  <a:solidFill>
                                    <a:srgbClr val="0070C0"/>
                                  </a:solidFill>
                                  <a:latin typeface="Cambria Math"/>
                                </a:rPr>
                                <m:t>𝑗</m:t>
                              </m:r>
                            </m:sub>
                          </m:sSub>
                        </m:oMath>
                      </m:oMathPara>
                    </a14:m>
                    <a:endParaRPr lang="zh-CN" altLang="en-US" sz="2000" dirty="0">
                      <a:solidFill>
                        <a:srgbClr val="0070C0"/>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6278601" y="4633980"/>
                    <a:ext cx="482119" cy="424796"/>
                  </a:xfrm>
                  <a:prstGeom prst="rect">
                    <a:avLst/>
                  </a:prstGeom>
                  <a:blipFill rotWithShape="1">
                    <a:blip r:embed="rId19"/>
                    <a:stretch>
                      <a:fillRect b="-3103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3" name="TextBox 52"/>
                <p:cNvSpPr txBox="1"/>
                <p:nvPr/>
              </p:nvSpPr>
              <p:spPr>
                <a:xfrm>
                  <a:off x="5974683" y="5874936"/>
                  <a:ext cx="457937" cy="4351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rgbClr val="0070C0"/>
                                </a:solidFill>
                                <a:latin typeface="Cambria Math" panose="02040503050406030204" pitchFamily="18" charset="0"/>
                              </a:rPr>
                            </m:ctrlPr>
                          </m:sSubPr>
                          <m:e>
                            <m:r>
                              <a:rPr lang="zh-CN" altLang="en-US" sz="2000" i="1" smtClean="0">
                                <a:solidFill>
                                  <a:srgbClr val="0070C0"/>
                                </a:solidFill>
                                <a:latin typeface="Cambria Math"/>
                              </a:rPr>
                              <m:t>𝜃</m:t>
                            </m:r>
                          </m:e>
                          <m:sub>
                            <m:r>
                              <a:rPr lang="en-US" altLang="zh-CN" sz="2000" b="0" i="1" smtClean="0">
                                <a:solidFill>
                                  <a:srgbClr val="0070C0"/>
                                </a:solidFill>
                                <a:latin typeface="Cambria Math"/>
                              </a:rPr>
                              <m:t>𝑗</m:t>
                            </m:r>
                          </m:sub>
                        </m:sSub>
                      </m:oMath>
                    </m:oMathPara>
                  </a14:m>
                  <a:endParaRPr lang="zh-CN" altLang="en-US" sz="2000" dirty="0">
                    <a:solidFill>
                      <a:srgbClr val="0070C0"/>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5974683" y="5874936"/>
                  <a:ext cx="457937" cy="435131"/>
                </a:xfrm>
                <a:prstGeom prst="rect">
                  <a:avLst/>
                </a:prstGeom>
                <a:blipFill rotWithShape="1">
                  <a:blip r:embed="rId20"/>
                  <a:stretch>
                    <a:fillRect b="-7042"/>
                  </a:stretch>
                </a:blipFill>
              </p:spPr>
              <p:txBody>
                <a:bodyPr/>
                <a:lstStyle/>
                <a:p>
                  <a:r>
                    <a:rPr lang="zh-CN" altLang="en-US">
                      <a:noFill/>
                    </a:rPr>
                    <a:t> </a:t>
                  </a:r>
                </a:p>
              </p:txBody>
            </p:sp>
          </mc:Fallback>
        </mc:AlternateContent>
      </p:grpSp>
      <p:sp>
        <p:nvSpPr>
          <p:cNvPr id="1024" name="矩形 1023"/>
          <p:cNvSpPr/>
          <p:nvPr/>
        </p:nvSpPr>
        <p:spPr>
          <a:xfrm>
            <a:off x="574784" y="5881000"/>
            <a:ext cx="3005951" cy="400110"/>
          </a:xfrm>
          <a:prstGeom prst="rect">
            <a:avLst/>
          </a:prstGeom>
        </p:spPr>
        <p:txBody>
          <a:bodyPr wrap="none">
            <a:spAutoFit/>
          </a:bodyPr>
          <a:lstStyle/>
          <a:p>
            <a:r>
              <a:rPr kumimoji="1" lang="zh-CN" altLang="en-US" sz="2000" b="1" dirty="0">
                <a:solidFill>
                  <a:srgbClr val="0070C0"/>
                </a:solidFill>
                <a:effectLst>
                  <a:outerShdw blurRad="38100" dist="38100" dir="2700000" algn="tl">
                    <a:srgbClr val="000000"/>
                  </a:outerShdw>
                </a:effectLst>
                <a:latin typeface="微软雅黑" pitchFamily="34" charset="-122"/>
                <a:ea typeface="微软雅黑" pitchFamily="34" charset="-122"/>
              </a:rPr>
              <a:t>感知器神经元可以简化为</a:t>
            </a:r>
          </a:p>
        </p:txBody>
      </p:sp>
      <p:grpSp>
        <p:nvGrpSpPr>
          <p:cNvPr id="26" name="组合 25"/>
          <p:cNvGrpSpPr/>
          <p:nvPr/>
        </p:nvGrpSpPr>
        <p:grpSpPr>
          <a:xfrm>
            <a:off x="457200" y="2750885"/>
            <a:ext cx="7106650" cy="1875016"/>
            <a:chOff x="796131" y="2689415"/>
            <a:chExt cx="7106650" cy="1875016"/>
          </a:xfrm>
        </p:grpSpPr>
        <p:grpSp>
          <p:nvGrpSpPr>
            <p:cNvPr id="31" name="组合 30"/>
            <p:cNvGrpSpPr/>
            <p:nvPr/>
          </p:nvGrpSpPr>
          <p:grpSpPr>
            <a:xfrm>
              <a:off x="796131" y="2689415"/>
              <a:ext cx="4090392" cy="1875016"/>
              <a:chOff x="4558620" y="2274099"/>
              <a:chExt cx="4090392" cy="1875016"/>
            </a:xfrm>
          </p:grpSpPr>
          <p:grpSp>
            <p:nvGrpSpPr>
              <p:cNvPr id="7" name="组合 6"/>
              <p:cNvGrpSpPr/>
              <p:nvPr/>
            </p:nvGrpSpPr>
            <p:grpSpPr>
              <a:xfrm>
                <a:off x="4558620" y="2274099"/>
                <a:ext cx="3570468" cy="1875016"/>
                <a:chOff x="3672366" y="4005064"/>
                <a:chExt cx="4356018" cy="2275126"/>
              </a:xfrm>
            </p:grpSpPr>
            <p:sp>
              <p:nvSpPr>
                <p:cNvPr id="8" name="椭圆 7"/>
                <p:cNvSpPr/>
                <p:nvPr/>
              </p:nvSpPr>
              <p:spPr>
                <a:xfrm>
                  <a:off x="5314868" y="4797152"/>
                  <a:ext cx="1656184" cy="100811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p>
              </p:txBody>
            </p:sp>
            <p:cxnSp>
              <p:nvCxnSpPr>
                <p:cNvPr id="9" name="直接箭头连接符 8"/>
                <p:cNvCxnSpPr>
                  <a:stCxn id="14" idx="3"/>
                </p:cNvCxnSpPr>
                <p:nvPr/>
              </p:nvCxnSpPr>
              <p:spPr>
                <a:xfrm>
                  <a:off x="4145188" y="4217462"/>
                  <a:ext cx="1199776" cy="723706"/>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0" name="直接箭头连接符 9"/>
                <p:cNvCxnSpPr/>
                <p:nvPr/>
              </p:nvCxnSpPr>
              <p:spPr>
                <a:xfrm>
                  <a:off x="4211960" y="5026620"/>
                  <a:ext cx="1080000" cy="18002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1" name="直接箭头连接符 10"/>
                <p:cNvCxnSpPr>
                  <a:stCxn id="15" idx="3"/>
                </p:cNvCxnSpPr>
                <p:nvPr/>
              </p:nvCxnSpPr>
              <p:spPr>
                <a:xfrm flipV="1">
                  <a:off x="4196997" y="5654230"/>
                  <a:ext cx="1238979" cy="425905"/>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2" name="直接箭头连接符 11"/>
                <p:cNvCxnSpPr/>
                <p:nvPr/>
              </p:nvCxnSpPr>
              <p:spPr>
                <a:xfrm>
                  <a:off x="6971052" y="5301208"/>
                  <a:ext cx="1057332"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672366" y="4695527"/>
                      <a:ext cx="5026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𝑥</m:t>
                                </m:r>
                              </m:e>
                              <m:sub>
                                <m:r>
                                  <a:rPr lang="en-US" altLang="zh-CN" sz="2000" i="1">
                                    <a:latin typeface="Cambria Math"/>
                                  </a:rPr>
                                  <m:t>1</m:t>
                                </m:r>
                              </m:sub>
                            </m:sSub>
                          </m:oMath>
                        </m:oMathPara>
                      </a14:m>
                      <a:endParaRPr lang="zh-CN" alt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672366" y="4695527"/>
                      <a:ext cx="502637" cy="400110"/>
                    </a:xfrm>
                    <a:prstGeom prst="rect">
                      <a:avLst/>
                    </a:prstGeom>
                    <a:blipFill rotWithShape="1">
                      <a:blip r:embed="rId4"/>
                      <a:stretch>
                        <a:fillRect b="-240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672366" y="4005064"/>
                      <a:ext cx="472822" cy="424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a:rPr>
                                  <m:t>𝜃</m:t>
                                </m:r>
                              </m:e>
                              <m:sub>
                                <m:r>
                                  <a:rPr lang="en-US" altLang="zh-CN" sz="2000" b="0" i="1" smtClean="0">
                                    <a:latin typeface="Cambria Math"/>
                                  </a:rPr>
                                  <m:t>𝑗</m:t>
                                </m:r>
                              </m:sub>
                            </m:sSub>
                          </m:oMath>
                        </m:oMathPara>
                      </a14:m>
                      <a:endParaRPr lang="zh-CN" altLang="en-US"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3672366" y="4005064"/>
                      <a:ext cx="472822" cy="424796"/>
                    </a:xfrm>
                    <a:prstGeom prst="rect">
                      <a:avLst/>
                    </a:prstGeom>
                    <a:blipFill rotWithShape="1">
                      <a:blip r:embed="rId5"/>
                      <a:stretch>
                        <a:fillRect b="-31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672366" y="5880080"/>
                      <a:ext cx="52463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a:rPr>
                                  <m:t>𝑥</m:t>
                                </m:r>
                              </m:e>
                              <m:sub>
                                <m:r>
                                  <a:rPr lang="en-US" altLang="zh-CN" sz="2000" b="0" i="1" smtClean="0">
                                    <a:latin typeface="Cambria Math"/>
                                  </a:rPr>
                                  <m:t>𝑛</m:t>
                                </m:r>
                              </m:sub>
                            </m:sSub>
                          </m:oMath>
                        </m:oMathPara>
                      </a14:m>
                      <a:endParaRPr lang="zh-CN" altLang="en-US" sz="2000" dirty="0"/>
                    </a:p>
                  </p:txBody>
                </p:sp>
              </mc:Choice>
              <mc:Fallback xmlns="">
                <p:sp>
                  <p:nvSpPr>
                    <p:cNvPr id="21" name="TextBox 20"/>
                    <p:cNvSpPr txBox="1">
                      <a:spLocks noRot="1" noChangeAspect="1" noMove="1" noResize="1" noEditPoints="1" noAdjustHandles="1" noChangeArrowheads="1" noChangeShapeType="1" noTextEdit="1"/>
                    </p:cNvSpPr>
                    <p:nvPr/>
                  </p:nvSpPr>
                  <p:spPr>
                    <a:xfrm>
                      <a:off x="3672366" y="5880080"/>
                      <a:ext cx="524631" cy="400110"/>
                    </a:xfrm>
                    <a:prstGeom prst="rect">
                      <a:avLst/>
                    </a:prstGeom>
                    <a:blipFill rotWithShape="1">
                      <a:blip r:embed="rId6"/>
                      <a:stretch>
                        <a:fillRect b="-20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372424" y="4653136"/>
                      <a:ext cx="657422" cy="4348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zh-CN" altLang="en-US" sz="1600" b="0" i="1" smtClean="0">
                                    <a:latin typeface="Cambria Math"/>
                                  </a:rPr>
                                  <m:t>𝜔</m:t>
                                </m:r>
                              </m:e>
                              <m:sub>
                                <m:r>
                                  <a:rPr lang="en-US" altLang="zh-CN" sz="1600" b="0" i="1" smtClean="0">
                                    <a:latin typeface="Cambria Math"/>
                                  </a:rPr>
                                  <m:t>𝑗</m:t>
                                </m:r>
                                <m:r>
                                  <a:rPr lang="en-US" altLang="zh-CN" sz="1600" b="0" i="1" smtClean="0">
                                    <a:latin typeface="Cambria Math"/>
                                  </a:rPr>
                                  <m:t>1</m:t>
                                </m:r>
                              </m:sub>
                            </m:sSub>
                          </m:oMath>
                        </m:oMathPara>
                      </a14:m>
                      <a:endParaRPr lang="zh-CN" altLang="en-US" sz="1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372424" y="4653136"/>
                      <a:ext cx="657422" cy="434840"/>
                    </a:xfrm>
                    <a:prstGeom prst="rect">
                      <a:avLst/>
                    </a:prstGeom>
                    <a:blipFill rotWithShape="1">
                      <a:blip r:embed="rId7"/>
                      <a:stretch>
                        <a:fillRect b="-67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660612" y="4275814"/>
                      <a:ext cx="51007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a:rPr>
                              <m:t>−</m:t>
                            </m:r>
                            <m:r>
                              <a:rPr lang="en-US" altLang="zh-CN" sz="1600" b="0" i="1" smtClean="0">
                                <a:latin typeface="Cambria Math"/>
                              </a:rPr>
                              <m:t>1</m:t>
                            </m:r>
                          </m:oMath>
                        </m:oMathPara>
                      </a14:m>
                      <a:endParaRPr lang="zh-CN" altLang="en-US" sz="1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4660612" y="4275814"/>
                      <a:ext cx="510076" cy="338554"/>
                    </a:xfrm>
                    <a:prstGeom prst="rect">
                      <a:avLst/>
                    </a:prstGeom>
                    <a:blipFill rotWithShape="1">
                      <a:blip r:embed="rId8"/>
                      <a:stretch>
                        <a:fillRect r="-1449" b="-10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529700" y="5413618"/>
                      <a:ext cx="674243" cy="4348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zh-CN" altLang="en-US" sz="1600" b="0" i="1" smtClean="0">
                                    <a:latin typeface="Cambria Math"/>
                                  </a:rPr>
                                  <m:t>𝜔</m:t>
                                </m:r>
                              </m:e>
                              <m:sub>
                                <m:r>
                                  <a:rPr lang="en-US" altLang="zh-CN" sz="1600" b="0" i="1" smtClean="0">
                                    <a:latin typeface="Cambria Math"/>
                                  </a:rPr>
                                  <m:t>𝑗𝑛</m:t>
                                </m:r>
                              </m:sub>
                            </m:sSub>
                          </m:oMath>
                        </m:oMathPara>
                      </a14:m>
                      <a:endParaRPr lang="zh-CN" altLang="en-US" sz="1600" dirty="0"/>
                    </a:p>
                  </p:txBody>
                </p:sp>
              </mc:Choice>
              <mc:Fallback xmlns="">
                <p:sp>
                  <p:nvSpPr>
                    <p:cNvPr id="26" name="TextBox 25"/>
                    <p:cNvSpPr txBox="1">
                      <a:spLocks noRot="1" noChangeAspect="1" noMove="1" noResize="1" noEditPoints="1" noAdjustHandles="1" noChangeArrowheads="1" noChangeShapeType="1" noTextEdit="1"/>
                    </p:cNvSpPr>
                    <p:nvPr/>
                  </p:nvSpPr>
                  <p:spPr>
                    <a:xfrm>
                      <a:off x="4529700" y="5413618"/>
                      <a:ext cx="674243" cy="434840"/>
                    </a:xfrm>
                    <a:prstGeom prst="rect">
                      <a:avLst/>
                    </a:prstGeom>
                    <a:blipFill rotWithShape="1">
                      <a:blip r:embed="rId9"/>
                      <a:stretch>
                        <a:fillRect b="-8621"/>
                      </a:stretch>
                    </a:blipFill>
                  </p:spPr>
                  <p:txBody>
                    <a:bodyPr/>
                    <a:lstStyle/>
                    <a:p>
                      <a:r>
                        <a:rPr lang="zh-CN" altLang="en-US">
                          <a:noFill/>
                        </a:rPr>
                        <a:t> </a:t>
                      </a:r>
                    </a:p>
                  </p:txBody>
                </p:sp>
              </mc:Fallback>
            </mc:AlternateContent>
            <p:sp>
              <p:nvSpPr>
                <p:cNvPr id="19" name="TextBox 18"/>
                <p:cNvSpPr txBox="1"/>
                <p:nvPr/>
              </p:nvSpPr>
              <p:spPr>
                <a:xfrm>
                  <a:off x="4271976" y="5301209"/>
                  <a:ext cx="284052" cy="477054"/>
                </a:xfrm>
                <a:prstGeom prst="rect">
                  <a:avLst/>
                </a:prstGeom>
                <a:noFill/>
              </p:spPr>
              <p:txBody>
                <a:bodyPr wrap="none" rtlCol="0">
                  <a:spAutoFit/>
                </a:bodyPr>
                <a:lstStyle/>
                <a:p>
                  <a:pPr>
                    <a:lnSpc>
                      <a:spcPts val="1000"/>
                    </a:lnSpc>
                  </a:pPr>
                  <a:r>
                    <a:rPr lang="en-US" altLang="zh-CN" sz="2800" b="1" dirty="0" smtClean="0"/>
                    <a:t>.</a:t>
                  </a:r>
                </a:p>
                <a:p>
                  <a:pPr>
                    <a:lnSpc>
                      <a:spcPts val="1000"/>
                    </a:lnSpc>
                  </a:pPr>
                  <a:r>
                    <a:rPr lang="en-US" altLang="zh-CN" sz="2800" b="1" dirty="0" smtClean="0"/>
                    <a:t>.</a:t>
                  </a:r>
                </a:p>
                <a:p>
                  <a:pPr>
                    <a:lnSpc>
                      <a:spcPts val="1000"/>
                    </a:lnSpc>
                  </a:pPr>
                  <a:r>
                    <a:rPr lang="en-US" altLang="zh-CN" sz="2800" b="1" dirty="0"/>
                    <a:t>.</a:t>
                  </a:r>
                  <a:endParaRPr lang="zh-CN" altLang="en-US" sz="2800" b="1" dirty="0"/>
                </a:p>
              </p:txBody>
            </p:sp>
            <p:cxnSp>
              <p:nvCxnSpPr>
                <p:cNvPr id="20" name="直接连接符 19"/>
                <p:cNvCxnSpPr>
                  <a:stCxn id="8" idx="0"/>
                  <a:endCxn id="8" idx="4"/>
                </p:cNvCxnSpPr>
                <p:nvPr/>
              </p:nvCxnSpPr>
              <p:spPr>
                <a:xfrm>
                  <a:off x="6142960" y="4797152"/>
                  <a:ext cx="0" cy="1008112"/>
                </a:xfrm>
                <a:prstGeom prst="line">
                  <a:avLst/>
                </a:prstGeom>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5580112" y="5010218"/>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altLang="zh-CN" sz="2400" b="0" i="0" smtClean="0">
                                <a:latin typeface="Cambria Math"/>
                                <a:ea typeface="Cambria Math"/>
                              </a:rPr>
                              <m:t>Σ</m:t>
                            </m:r>
                          </m:oMath>
                        </m:oMathPara>
                      </a14:m>
                      <a:endParaRPr lang="zh-CN" altLang="en-US" sz="2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80112" y="5010218"/>
                      <a:ext cx="457200" cy="461665"/>
                    </a:xfrm>
                    <a:prstGeom prst="rect">
                      <a:avLst/>
                    </a:prstGeom>
                    <a:blipFill rotWithShape="1">
                      <a:blip r:embed="rId10"/>
                      <a:stretch>
                        <a:fillRect l="-1639" b="-19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131024" y="5010218"/>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a:ea typeface="Cambria Math"/>
                              </a:rPr>
                              <m:t>𝑓</m:t>
                            </m:r>
                            <m:d>
                              <m:dPr>
                                <m:ctrlPr>
                                  <a:rPr lang="en-US" altLang="zh-CN" sz="2400" i="1" smtClean="0">
                                    <a:latin typeface="Cambria Math" panose="02040503050406030204" pitchFamily="18" charset="0"/>
                                    <a:ea typeface="Cambria Math"/>
                                  </a:rPr>
                                </m:ctrlPr>
                              </m:dPr>
                              <m:e>
                                <m:r>
                                  <a:rPr lang="en-US" altLang="zh-CN" sz="2400" b="0" i="1" smtClean="0">
                                    <a:latin typeface="Cambria Math"/>
                                    <a:ea typeface="Cambria Math"/>
                                  </a:rPr>
                                  <m:t>∙</m:t>
                                </m:r>
                              </m:e>
                            </m:d>
                          </m:oMath>
                        </m:oMathPara>
                      </a14:m>
                      <a:endParaRPr lang="zh-CN" alt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6131024" y="5010218"/>
                      <a:ext cx="457200" cy="461665"/>
                    </a:xfrm>
                    <a:prstGeom prst="rect">
                      <a:avLst/>
                    </a:prstGeom>
                    <a:blipFill rotWithShape="1">
                      <a:blip r:embed="rId11"/>
                      <a:stretch>
                        <a:fillRect l="-14754" r="-54098" b="-46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242834" y="4780411"/>
                      <a:ext cx="482119" cy="424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a:rPr>
                                  <m:t>𝑦</m:t>
                                </m:r>
                              </m:e>
                              <m:sub>
                                <m:r>
                                  <a:rPr lang="en-US" altLang="zh-CN" sz="2000" b="0" i="1" smtClean="0">
                                    <a:latin typeface="Cambria Math"/>
                                  </a:rPr>
                                  <m:t>𝑗</m:t>
                                </m:r>
                              </m:sub>
                            </m:sSub>
                          </m:oMath>
                        </m:oMathPara>
                      </a14:m>
                      <a:endParaRPr lang="zh-CN" altLang="en-US" sz="2000" dirty="0"/>
                    </a:p>
                  </p:txBody>
                </p:sp>
              </mc:Choice>
              <mc:Fallback xmlns="">
                <p:sp>
                  <p:nvSpPr>
                    <p:cNvPr id="36" name="TextBox 35"/>
                    <p:cNvSpPr txBox="1">
                      <a:spLocks noRot="1" noChangeAspect="1" noMove="1" noResize="1" noEditPoints="1" noAdjustHandles="1" noChangeArrowheads="1" noChangeShapeType="1" noTextEdit="1"/>
                    </p:cNvSpPr>
                    <p:nvPr/>
                  </p:nvSpPr>
                  <p:spPr>
                    <a:xfrm>
                      <a:off x="7242834" y="4780411"/>
                      <a:ext cx="482119" cy="424796"/>
                    </a:xfrm>
                    <a:prstGeom prst="rect">
                      <a:avLst/>
                    </a:prstGeom>
                    <a:blipFill rotWithShape="1">
                      <a:blip r:embed="rId12"/>
                      <a:stretch>
                        <a:fillRect b="-33333"/>
                      </a:stretch>
                    </a:blipFill>
                  </p:spPr>
                  <p:txBody>
                    <a:bodyPr/>
                    <a:lstStyle/>
                    <a:p>
                      <a:r>
                        <a:rPr lang="zh-CN" altLang="en-US">
                          <a:noFill/>
                        </a:rPr>
                        <a:t> </a:t>
                      </a:r>
                    </a:p>
                  </p:txBody>
                </p:sp>
              </mc:Fallback>
            </mc:AlternateContent>
          </p:grpSp>
          <p:sp>
            <p:nvSpPr>
              <p:cNvPr id="27" name="椭圆 26"/>
              <p:cNvSpPr/>
              <p:nvPr/>
            </p:nvSpPr>
            <p:spPr>
              <a:xfrm>
                <a:off x="6600388" y="3063397"/>
                <a:ext cx="563900" cy="55072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7181944" y="2435955"/>
                <a:ext cx="1467068" cy="400110"/>
              </a:xfrm>
              <a:prstGeom prst="rect">
                <a:avLst/>
              </a:prstGeom>
              <a:ln>
                <a:solidFill>
                  <a:srgbClr val="FF0000"/>
                </a:solidFill>
                <a:prstDash val="dash"/>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取符号函数</a:t>
                </a:r>
              </a:p>
            </p:txBody>
          </p:sp>
          <p:cxnSp>
            <p:nvCxnSpPr>
              <p:cNvPr id="30" name="直接连接符 29"/>
              <p:cNvCxnSpPr>
                <a:stCxn id="27" idx="0"/>
              </p:cNvCxnSpPr>
              <p:nvPr/>
            </p:nvCxnSpPr>
            <p:spPr>
              <a:xfrm flipV="1">
                <a:off x="6882338" y="2889695"/>
                <a:ext cx="281950" cy="17370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pic>
          <p:nvPicPr>
            <p:cNvPr id="46" name="Picture 2" descr="E:\学习\智能控制-信息学院春季\Neural Network\激活函数\符号.png"/>
            <p:cNvPicPr>
              <a:picLocks noChangeAspect="1" noChangeArrowheads="1"/>
            </p:cNvPicPr>
            <p:nvPr/>
          </p:nvPicPr>
          <p:blipFill rotWithShape="1">
            <a:blip r:embed="rId21">
              <a:extLst>
                <a:ext uri="{28A0092B-C50C-407E-A947-70E740481C1C}">
                  <a14:useLocalDpi xmlns:a14="http://schemas.microsoft.com/office/drawing/2010/main" val="0"/>
                </a:ext>
              </a:extLst>
            </a:blip>
            <a:srcRect l="25566" t="14175" r="20121" b="16979"/>
            <a:stretch/>
          </p:blipFill>
          <p:spPr bwMode="auto">
            <a:xfrm>
              <a:off x="6188581" y="2775516"/>
              <a:ext cx="1714200" cy="1625361"/>
            </a:xfrm>
            <a:prstGeom prst="rect">
              <a:avLst/>
            </a:prstGeom>
            <a:ln w="28575">
              <a:solidFill>
                <a:srgbClr val="FF0000"/>
              </a:solidFill>
              <a:prstDash val="dash"/>
            </a:ln>
            <a:extLst>
              <a:ext uri="{909E8E84-426E-40DD-AFC4-6F175D3DCCD1}">
                <a14:hiddenFill xmlns:a14="http://schemas.microsoft.com/office/drawing/2010/main">
                  <a:solidFill>
                    <a:srgbClr val="FFFFFF"/>
                  </a:solidFill>
                </a14:hiddenFill>
              </a:ext>
            </a:extLst>
          </p:spPr>
        </p:pic>
        <p:cxnSp>
          <p:nvCxnSpPr>
            <p:cNvPr id="24" name="直接连接符 23"/>
            <p:cNvCxnSpPr>
              <a:stCxn id="28" idx="3"/>
              <a:endCxn id="46" idx="1"/>
            </p:cNvCxnSpPr>
            <p:nvPr/>
          </p:nvCxnSpPr>
          <p:spPr>
            <a:xfrm>
              <a:off x="4886523" y="3051326"/>
              <a:ext cx="1302058" cy="536871"/>
            </a:xfrm>
            <a:prstGeom prst="line">
              <a:avLst/>
            </a:prstGeom>
            <a:ln w="28575">
              <a:solidFill>
                <a:srgbClr val="FF0000"/>
              </a:solidFill>
              <a:prstDash val="dash"/>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948264" y="1124744"/>
            <a:ext cx="1296144" cy="1296144"/>
          </a:xfrm>
          <a:prstGeom prst="rect">
            <a:avLst/>
          </a:prstGeom>
        </p:spPr>
      </p:pic>
    </p:spTree>
    <p:extLst>
      <p:ext uri="{BB962C8B-B14F-4D97-AF65-F5344CB8AC3E}">
        <p14:creationId xmlns:p14="http://schemas.microsoft.com/office/powerpoint/2010/main" val="9855698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19</a:t>
            </a:fld>
            <a:endParaRPr lang="zh-CN" altLang="zh-CN"/>
          </a:p>
        </p:txBody>
      </p:sp>
      <p:sp>
        <p:nvSpPr>
          <p:cNvPr id="6"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单层感知器网络</a:t>
            </a:r>
          </a:p>
        </p:txBody>
      </p:sp>
      <p:sp>
        <p:nvSpPr>
          <p:cNvPr id="3098" name="矩形 3097"/>
          <p:cNvSpPr/>
          <p:nvPr/>
        </p:nvSpPr>
        <p:spPr>
          <a:xfrm>
            <a:off x="775409" y="1766923"/>
            <a:ext cx="5450531" cy="461665"/>
          </a:xfrm>
          <a:prstGeom prst="rect">
            <a:avLst/>
          </a:prstGeom>
        </p:spPr>
        <p:txBody>
          <a:bodyPr wrap="none">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由</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m</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个感知器组成的单层感知器网。</a:t>
            </a:r>
          </a:p>
        </p:txBody>
      </p:sp>
      <mc:AlternateContent xmlns:mc="http://schemas.openxmlformats.org/markup-compatibility/2006" xmlns:a14="http://schemas.microsoft.com/office/drawing/2010/main">
        <mc:Choice Requires="a14">
          <p:sp>
            <p:nvSpPr>
              <p:cNvPr id="73" name="TextBox 72"/>
              <p:cNvSpPr txBox="1"/>
              <p:nvPr/>
            </p:nvSpPr>
            <p:spPr>
              <a:xfrm>
                <a:off x="5734472" y="3764469"/>
                <a:ext cx="2952328" cy="869597"/>
              </a:xfrm>
              <a:prstGeom prst="rect">
                <a:avLst/>
              </a:prstGeom>
              <a:noFill/>
            </p:spPr>
            <p:txBody>
              <a:bodyPr wrap="square" rtlCol="0">
                <a:spAutoFit/>
              </a:bodyPr>
              <a:lstStyle/>
              <a:p>
                <a14:m>
                  <m:oMath xmlns:m="http://schemas.openxmlformats.org/officeDocument/2006/math">
                    <m:sSub>
                      <m:sSubPr>
                        <m:ctrlPr>
                          <a:rPr lang="en-US" altLang="zh-CN" sz="2400" b="1" i="1" smtClean="0">
                            <a:solidFill>
                              <a:srgbClr val="0B02BE"/>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B02BE"/>
                            </a:solidFill>
                            <a:effectLst>
                              <a:outerShdw dist="38100" dir="2700000" algn="tl">
                                <a:srgbClr val="3333CC"/>
                              </a:outerShdw>
                            </a:effectLst>
                            <a:latin typeface="Cambria Math"/>
                            <a:ea typeface="微软雅黑" pitchFamily="34" charset="-122"/>
                          </a:rPr>
                          <m:t>𝒚</m:t>
                        </m:r>
                      </m:e>
                      <m:sub>
                        <m:r>
                          <a:rPr lang="en-US" altLang="zh-CN" sz="2400" b="1">
                            <a:solidFill>
                              <a:srgbClr val="0B02BE"/>
                            </a:solidFill>
                            <a:effectLst>
                              <a:outerShdw dist="38100" dir="2700000" algn="tl">
                                <a:srgbClr val="3333CC"/>
                              </a:outerShdw>
                            </a:effectLst>
                            <a:latin typeface="Cambria Math"/>
                            <a:ea typeface="微软雅黑" pitchFamily="34" charset="-122"/>
                          </a:rPr>
                          <m:t>𝒊</m:t>
                        </m:r>
                      </m:sub>
                    </m:sSub>
                  </m:oMath>
                </a14:m>
                <a:r>
                  <a:rPr lang="zh-CN" altLang="en-US" sz="2400" b="1" dirty="0">
                    <a:solidFill>
                      <a:srgbClr val="0B02BE"/>
                    </a:solidFill>
                    <a:effectLst>
                      <a:outerShdw dist="38100" dir="2700000" algn="tl">
                        <a:srgbClr val="3333CC"/>
                      </a:outerShdw>
                    </a:effectLst>
                    <a:latin typeface="微软雅黑" pitchFamily="34" charset="-122"/>
                    <a:ea typeface="微软雅黑" pitchFamily="34" charset="-122"/>
                  </a:rPr>
                  <a:t>按不同特征分类得到的结果。</a:t>
                </a:r>
              </a:p>
            </p:txBody>
          </p:sp>
        </mc:Choice>
        <mc:Fallback xmlns="">
          <p:sp>
            <p:nvSpPr>
              <p:cNvPr id="73" name="TextBox 72"/>
              <p:cNvSpPr txBox="1">
                <a:spLocks noRot="1" noChangeAspect="1" noMove="1" noResize="1" noEditPoints="1" noAdjustHandles="1" noChangeArrowheads="1" noChangeShapeType="1" noTextEdit="1"/>
              </p:cNvSpPr>
              <p:nvPr/>
            </p:nvSpPr>
            <p:spPr>
              <a:xfrm>
                <a:off x="5734472" y="3764469"/>
                <a:ext cx="2952328" cy="869597"/>
              </a:xfrm>
              <a:prstGeom prst="rect">
                <a:avLst/>
              </a:prstGeom>
              <a:blipFill rotWithShape="1">
                <a:blip r:embed="rId2"/>
                <a:stretch>
                  <a:fillRect l="-3306" t="-5634" r="-1860" b="-16901"/>
                </a:stretch>
              </a:blipFill>
            </p:spPr>
            <p:txBody>
              <a:bodyPr/>
              <a:lstStyle/>
              <a:p>
                <a:r>
                  <a:rPr lang="zh-CN" altLang="en-US">
                    <a:noFill/>
                  </a:rPr>
                  <a:t> </a:t>
                </a:r>
              </a:p>
            </p:txBody>
          </p:sp>
        </mc:Fallback>
      </mc:AlternateContent>
      <p:grpSp>
        <p:nvGrpSpPr>
          <p:cNvPr id="3102" name="组合 3101"/>
          <p:cNvGrpSpPr/>
          <p:nvPr/>
        </p:nvGrpSpPr>
        <p:grpSpPr>
          <a:xfrm>
            <a:off x="971600" y="2990517"/>
            <a:ext cx="3997551" cy="2967891"/>
            <a:chOff x="2216970" y="2222111"/>
            <a:chExt cx="3997551" cy="2967891"/>
          </a:xfrm>
        </p:grpSpPr>
        <p:sp>
          <p:nvSpPr>
            <p:cNvPr id="8" name="椭圆 7"/>
            <p:cNvSpPr/>
            <p:nvPr/>
          </p:nvSpPr>
          <p:spPr>
            <a:xfrm>
              <a:off x="4171337" y="2237674"/>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椭圆 8"/>
            <p:cNvSpPr/>
            <p:nvPr/>
          </p:nvSpPr>
          <p:spPr>
            <a:xfrm>
              <a:off x="4171337" y="3108976"/>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椭圆 11"/>
            <p:cNvSpPr/>
            <p:nvPr/>
          </p:nvSpPr>
          <p:spPr>
            <a:xfrm>
              <a:off x="4171337" y="4613938"/>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7" name="直接箭头连接符 16"/>
            <p:cNvCxnSpPr>
              <a:endCxn id="8" idx="2"/>
            </p:cNvCxnSpPr>
            <p:nvPr/>
          </p:nvCxnSpPr>
          <p:spPr>
            <a:xfrm flipV="1">
              <a:off x="2811941" y="2525706"/>
              <a:ext cx="1359396" cy="1343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8" name="直接箭头连接符 17"/>
            <p:cNvCxnSpPr>
              <a:endCxn id="8" idx="2"/>
            </p:cNvCxnSpPr>
            <p:nvPr/>
          </p:nvCxnSpPr>
          <p:spPr>
            <a:xfrm flipV="1">
              <a:off x="2883949" y="2525706"/>
              <a:ext cx="1287388" cy="86699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9" name="直接箭头连接符 18"/>
            <p:cNvCxnSpPr>
              <a:endCxn id="9" idx="2"/>
            </p:cNvCxnSpPr>
            <p:nvPr/>
          </p:nvCxnSpPr>
          <p:spPr>
            <a:xfrm>
              <a:off x="2811941" y="2539144"/>
              <a:ext cx="1359396" cy="85786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0" name="直接箭头连接符 19"/>
            <p:cNvCxnSpPr>
              <a:endCxn id="12" idx="2"/>
            </p:cNvCxnSpPr>
            <p:nvPr/>
          </p:nvCxnSpPr>
          <p:spPr>
            <a:xfrm>
              <a:off x="2811941" y="2539144"/>
              <a:ext cx="1359396" cy="236282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1" name="直接箭头连接符 20"/>
            <p:cNvCxnSpPr>
              <a:endCxn id="12" idx="2"/>
            </p:cNvCxnSpPr>
            <p:nvPr/>
          </p:nvCxnSpPr>
          <p:spPr>
            <a:xfrm>
              <a:off x="2883949" y="3397008"/>
              <a:ext cx="1287388" cy="150496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2" name="直接箭头连接符 21"/>
            <p:cNvCxnSpPr>
              <a:endCxn id="9" idx="2"/>
            </p:cNvCxnSpPr>
            <p:nvPr/>
          </p:nvCxnSpPr>
          <p:spPr>
            <a:xfrm>
              <a:off x="2883949" y="3392698"/>
              <a:ext cx="1287388" cy="431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3" name="直接箭头连接符 22"/>
            <p:cNvCxnSpPr>
              <a:stCxn id="8" idx="6"/>
            </p:cNvCxnSpPr>
            <p:nvPr/>
          </p:nvCxnSpPr>
          <p:spPr>
            <a:xfrm>
              <a:off x="4747401" y="2525706"/>
              <a:ext cx="7920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4" name="直接箭头连接符 23"/>
            <p:cNvCxnSpPr>
              <a:stCxn id="9" idx="6"/>
            </p:cNvCxnSpPr>
            <p:nvPr/>
          </p:nvCxnSpPr>
          <p:spPr>
            <a:xfrm flipV="1">
              <a:off x="4747401" y="3392698"/>
              <a:ext cx="792000" cy="431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8" name="直接箭头连接符 27"/>
            <p:cNvCxnSpPr>
              <a:endCxn id="12" idx="2"/>
            </p:cNvCxnSpPr>
            <p:nvPr/>
          </p:nvCxnSpPr>
          <p:spPr>
            <a:xfrm flipV="1">
              <a:off x="2883949" y="4901970"/>
              <a:ext cx="1287388" cy="3600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9" name="直接箭头连接符 38"/>
            <p:cNvCxnSpPr>
              <a:endCxn id="9" idx="2"/>
            </p:cNvCxnSpPr>
            <p:nvPr/>
          </p:nvCxnSpPr>
          <p:spPr>
            <a:xfrm flipV="1">
              <a:off x="2883949" y="3397008"/>
              <a:ext cx="1287388" cy="154096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0" name="直接箭头连接符 39"/>
            <p:cNvCxnSpPr>
              <a:stCxn id="12" idx="6"/>
            </p:cNvCxnSpPr>
            <p:nvPr/>
          </p:nvCxnSpPr>
          <p:spPr>
            <a:xfrm>
              <a:off x="4747401" y="4901970"/>
              <a:ext cx="7920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93" name="TextBox 3092"/>
                <p:cNvSpPr txBox="1"/>
                <p:nvPr/>
              </p:nvSpPr>
              <p:spPr>
                <a:xfrm>
                  <a:off x="2232746" y="2222111"/>
                  <a:ext cx="59497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en-US" altLang="zh-CN" sz="2400" b="1" i="1" smtClean="0">
                                <a:solidFill>
                                  <a:srgbClr val="0070C0"/>
                                </a:solidFill>
                                <a:latin typeface="Cambria Math"/>
                              </a:rPr>
                              <m:t>𝒙</m:t>
                            </m:r>
                          </m:e>
                          <m:sub>
                            <m:r>
                              <a:rPr lang="en-US" altLang="zh-CN" sz="2400" b="1" i="1" smtClean="0">
                                <a:solidFill>
                                  <a:srgbClr val="0070C0"/>
                                </a:solidFill>
                                <a:latin typeface="Cambria Math"/>
                              </a:rPr>
                              <m:t>𝟏</m:t>
                            </m:r>
                          </m:sub>
                        </m:sSub>
                      </m:oMath>
                    </m:oMathPara>
                  </a14:m>
                  <a:endParaRPr lang="zh-CN" altLang="en-US" b="1" dirty="0"/>
                </a:p>
              </p:txBody>
            </p:sp>
          </mc:Choice>
          <mc:Fallback xmlns="">
            <p:sp>
              <p:nvSpPr>
                <p:cNvPr id="3093" name="TextBox 3092"/>
                <p:cNvSpPr txBox="1">
                  <a:spLocks noRot="1" noChangeAspect="1" noMove="1" noResize="1" noEditPoints="1" noAdjustHandles="1" noChangeArrowheads="1" noChangeShapeType="1" noTextEdit="1"/>
                </p:cNvSpPr>
                <p:nvPr/>
              </p:nvSpPr>
              <p:spPr>
                <a:xfrm>
                  <a:off x="2232746" y="2222111"/>
                  <a:ext cx="594971" cy="461665"/>
                </a:xfrm>
                <a:prstGeom prst="rect">
                  <a:avLst/>
                </a:prstGeom>
                <a:blipFill rotWithShape="1">
                  <a:blip r:embed="rId3"/>
                  <a:stretch>
                    <a:fillRect b="-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2216970" y="3108976"/>
                  <a:ext cx="59497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en-US" altLang="zh-CN" sz="2400" b="1" i="1" smtClean="0">
                                <a:solidFill>
                                  <a:srgbClr val="0070C0"/>
                                </a:solidFill>
                                <a:latin typeface="Cambria Math"/>
                              </a:rPr>
                              <m:t>𝒙</m:t>
                            </m:r>
                          </m:e>
                          <m:sub>
                            <m:r>
                              <a:rPr lang="en-US" altLang="zh-CN" sz="2400" b="1" i="1" smtClean="0">
                                <a:solidFill>
                                  <a:srgbClr val="0070C0"/>
                                </a:solidFill>
                                <a:latin typeface="Cambria Math"/>
                              </a:rPr>
                              <m:t>𝟐</m:t>
                            </m:r>
                          </m:sub>
                        </m:sSub>
                      </m:oMath>
                    </m:oMathPara>
                  </a14:m>
                  <a:endParaRPr lang="zh-CN" altLang="en-US" b="1" dirty="0"/>
                </a:p>
              </p:txBody>
            </p:sp>
          </mc:Choice>
          <mc:Fallback xmlns="">
            <p:sp>
              <p:nvSpPr>
                <p:cNvPr id="57" name="TextBox 56"/>
                <p:cNvSpPr txBox="1">
                  <a:spLocks noRot="1" noChangeAspect="1" noMove="1" noResize="1" noEditPoints="1" noAdjustHandles="1" noChangeArrowheads="1" noChangeShapeType="1" noTextEdit="1"/>
                </p:cNvSpPr>
                <p:nvPr/>
              </p:nvSpPr>
              <p:spPr>
                <a:xfrm>
                  <a:off x="2216970" y="3108976"/>
                  <a:ext cx="594971" cy="461665"/>
                </a:xfrm>
                <a:prstGeom prst="rect">
                  <a:avLst/>
                </a:prstGeom>
                <a:blipFill rotWithShape="1">
                  <a:blip r:embed="rId4"/>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2216970" y="4609092"/>
                  <a:ext cx="60619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en-US" altLang="zh-CN" sz="2400" b="1" i="1" smtClean="0">
                                <a:solidFill>
                                  <a:srgbClr val="0070C0"/>
                                </a:solidFill>
                                <a:latin typeface="Cambria Math"/>
                              </a:rPr>
                              <m:t>𝒙</m:t>
                            </m:r>
                          </m:e>
                          <m:sub>
                            <m:r>
                              <a:rPr lang="en-US" altLang="zh-CN" sz="2400" b="1" i="1" smtClean="0">
                                <a:solidFill>
                                  <a:srgbClr val="0070C0"/>
                                </a:solidFill>
                                <a:latin typeface="Cambria Math"/>
                              </a:rPr>
                              <m:t>𝒏</m:t>
                            </m:r>
                          </m:sub>
                        </m:sSub>
                      </m:oMath>
                    </m:oMathPara>
                  </a14:m>
                  <a:endParaRPr lang="zh-CN" altLang="en-US" b="1" dirty="0"/>
                </a:p>
              </p:txBody>
            </p:sp>
          </mc:Choice>
          <mc:Fallback xmlns="">
            <p:sp>
              <p:nvSpPr>
                <p:cNvPr id="58" name="TextBox 57"/>
                <p:cNvSpPr txBox="1">
                  <a:spLocks noRot="1" noChangeAspect="1" noMove="1" noResize="1" noEditPoints="1" noAdjustHandles="1" noChangeArrowheads="1" noChangeShapeType="1" noTextEdit="1"/>
                </p:cNvSpPr>
                <p:nvPr/>
              </p:nvSpPr>
              <p:spPr>
                <a:xfrm>
                  <a:off x="2216970" y="4609092"/>
                  <a:ext cx="606192" cy="46166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4154670" y="2237674"/>
                  <a:ext cx="6093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zh-CN" altLang="en-US" sz="2400" b="1" i="1" smtClean="0">
                                <a:solidFill>
                                  <a:srgbClr val="0070C0"/>
                                </a:solidFill>
                                <a:latin typeface="Cambria Math"/>
                              </a:rPr>
                              <m:t>𝜽</m:t>
                            </m:r>
                          </m:e>
                          <m:sub>
                            <m:r>
                              <a:rPr lang="en-US" altLang="zh-CN" sz="2400" b="1" i="1" smtClean="0">
                                <a:solidFill>
                                  <a:srgbClr val="0070C0"/>
                                </a:solidFill>
                                <a:latin typeface="Cambria Math"/>
                              </a:rPr>
                              <m:t>𝟏</m:t>
                            </m:r>
                          </m:sub>
                        </m:sSub>
                      </m:oMath>
                    </m:oMathPara>
                  </a14:m>
                  <a:endParaRPr lang="zh-CN" altLang="en-US" b="1" dirty="0"/>
                </a:p>
              </p:txBody>
            </p:sp>
          </mc:Choice>
          <mc:Fallback xmlns="">
            <p:sp>
              <p:nvSpPr>
                <p:cNvPr id="59" name="TextBox 58"/>
                <p:cNvSpPr txBox="1">
                  <a:spLocks noRot="1" noChangeAspect="1" noMove="1" noResize="1" noEditPoints="1" noAdjustHandles="1" noChangeArrowheads="1" noChangeShapeType="1" noTextEdit="1"/>
                </p:cNvSpPr>
                <p:nvPr/>
              </p:nvSpPr>
              <p:spPr>
                <a:xfrm>
                  <a:off x="4154670" y="2237674"/>
                  <a:ext cx="609398" cy="461665"/>
                </a:xfrm>
                <a:prstGeom prst="rect">
                  <a:avLst/>
                </a:prstGeom>
                <a:blipFill rotWithShape="1">
                  <a:blip r:embed="rId6"/>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4138003" y="3164020"/>
                  <a:ext cx="6093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zh-CN" altLang="en-US" sz="2400" b="1" i="1" smtClean="0">
                                <a:solidFill>
                                  <a:srgbClr val="0070C0"/>
                                </a:solidFill>
                                <a:latin typeface="Cambria Math"/>
                              </a:rPr>
                              <m:t>𝜽</m:t>
                            </m:r>
                          </m:e>
                          <m:sub>
                            <m:r>
                              <a:rPr lang="en-US" altLang="zh-CN" sz="2400" b="1" i="1" smtClean="0">
                                <a:solidFill>
                                  <a:srgbClr val="0070C0"/>
                                </a:solidFill>
                                <a:latin typeface="Cambria Math"/>
                              </a:rPr>
                              <m:t>𝟐</m:t>
                            </m:r>
                          </m:sub>
                        </m:sSub>
                      </m:oMath>
                    </m:oMathPara>
                  </a14:m>
                  <a:endParaRPr lang="zh-CN" altLang="en-US" b="1" dirty="0"/>
                </a:p>
              </p:txBody>
            </p:sp>
          </mc:Choice>
          <mc:Fallback xmlns="">
            <p:sp>
              <p:nvSpPr>
                <p:cNvPr id="60" name="TextBox 59"/>
                <p:cNvSpPr txBox="1">
                  <a:spLocks noRot="1" noChangeAspect="1" noMove="1" noResize="1" noEditPoints="1" noAdjustHandles="1" noChangeArrowheads="1" noChangeShapeType="1" noTextEdit="1"/>
                </p:cNvSpPr>
                <p:nvPr/>
              </p:nvSpPr>
              <p:spPr>
                <a:xfrm>
                  <a:off x="4138003" y="3164020"/>
                  <a:ext cx="609398" cy="461665"/>
                </a:xfrm>
                <a:prstGeom prst="rect">
                  <a:avLst/>
                </a:prstGeom>
                <a:blipFill rotWithShape="1">
                  <a:blip r:embed="rId7"/>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4138003" y="4671137"/>
                  <a:ext cx="6831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zh-CN" altLang="en-US" sz="2400" b="1" i="1" smtClean="0">
                                <a:solidFill>
                                  <a:srgbClr val="0070C0"/>
                                </a:solidFill>
                                <a:latin typeface="Cambria Math"/>
                              </a:rPr>
                              <m:t>𝜽</m:t>
                            </m:r>
                          </m:e>
                          <m:sub>
                            <m:r>
                              <a:rPr lang="en-US" altLang="zh-CN" sz="2400" b="1" i="1" smtClean="0">
                                <a:solidFill>
                                  <a:srgbClr val="0070C0"/>
                                </a:solidFill>
                                <a:latin typeface="Cambria Math"/>
                              </a:rPr>
                              <m:t>𝒎</m:t>
                            </m:r>
                          </m:sub>
                        </m:sSub>
                      </m:oMath>
                    </m:oMathPara>
                  </a14:m>
                  <a:endParaRPr lang="zh-CN" altLang="en-US" b="1" dirty="0"/>
                </a:p>
              </p:txBody>
            </p:sp>
          </mc:Choice>
          <mc:Fallback xmlns="">
            <p:sp>
              <p:nvSpPr>
                <p:cNvPr id="61" name="TextBox 60"/>
                <p:cNvSpPr txBox="1">
                  <a:spLocks noRot="1" noChangeAspect="1" noMove="1" noResize="1" noEditPoints="1" noAdjustHandles="1" noChangeArrowheads="1" noChangeShapeType="1" noTextEdit="1"/>
                </p:cNvSpPr>
                <p:nvPr/>
              </p:nvSpPr>
              <p:spPr>
                <a:xfrm>
                  <a:off x="4138003" y="4671137"/>
                  <a:ext cx="683136" cy="461665"/>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5549791" y="2244061"/>
                  <a:ext cx="60138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en-US" altLang="zh-CN" sz="2400" b="1" i="1" smtClean="0">
                                <a:solidFill>
                                  <a:srgbClr val="0070C0"/>
                                </a:solidFill>
                                <a:latin typeface="Cambria Math"/>
                              </a:rPr>
                              <m:t>𝒚</m:t>
                            </m:r>
                          </m:e>
                          <m:sub>
                            <m:r>
                              <a:rPr lang="en-US" altLang="zh-CN" sz="2400" b="1" i="1" smtClean="0">
                                <a:solidFill>
                                  <a:srgbClr val="0070C0"/>
                                </a:solidFill>
                                <a:latin typeface="Cambria Math"/>
                              </a:rPr>
                              <m:t>𝟏</m:t>
                            </m:r>
                          </m:sub>
                        </m:sSub>
                      </m:oMath>
                    </m:oMathPara>
                  </a14:m>
                  <a:endParaRPr lang="zh-CN" altLang="en-US" b="1" dirty="0"/>
                </a:p>
              </p:txBody>
            </p:sp>
          </mc:Choice>
          <mc:Fallback xmlns="">
            <p:sp>
              <p:nvSpPr>
                <p:cNvPr id="62" name="TextBox 61"/>
                <p:cNvSpPr txBox="1">
                  <a:spLocks noRot="1" noChangeAspect="1" noMove="1" noResize="1" noEditPoints="1" noAdjustHandles="1" noChangeArrowheads="1" noChangeShapeType="1" noTextEdit="1"/>
                </p:cNvSpPr>
                <p:nvPr/>
              </p:nvSpPr>
              <p:spPr>
                <a:xfrm>
                  <a:off x="5549791" y="2244061"/>
                  <a:ext cx="601383" cy="461665"/>
                </a:xfrm>
                <a:prstGeom prst="rect">
                  <a:avLst/>
                </a:prstGeom>
                <a:blipFill rotWithShape="1">
                  <a:blip r:embed="rId9"/>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5605110" y="3166175"/>
                  <a:ext cx="60138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en-US" altLang="zh-CN" sz="2400" b="1" i="1" smtClean="0">
                                <a:solidFill>
                                  <a:srgbClr val="0070C0"/>
                                </a:solidFill>
                                <a:latin typeface="Cambria Math"/>
                              </a:rPr>
                              <m:t>𝒚</m:t>
                            </m:r>
                          </m:e>
                          <m:sub>
                            <m:r>
                              <a:rPr lang="en-US" altLang="zh-CN" sz="2400" b="1" i="1" smtClean="0">
                                <a:solidFill>
                                  <a:srgbClr val="0070C0"/>
                                </a:solidFill>
                                <a:latin typeface="Cambria Math"/>
                              </a:rPr>
                              <m:t>𝟐</m:t>
                            </m:r>
                          </m:sub>
                        </m:sSub>
                      </m:oMath>
                    </m:oMathPara>
                  </a14:m>
                  <a:endParaRPr lang="zh-CN" altLang="en-US" b="1" dirty="0"/>
                </a:p>
              </p:txBody>
            </p:sp>
          </mc:Choice>
          <mc:Fallback xmlns="">
            <p:sp>
              <p:nvSpPr>
                <p:cNvPr id="63" name="TextBox 62"/>
                <p:cNvSpPr txBox="1">
                  <a:spLocks noRot="1" noChangeAspect="1" noMove="1" noResize="1" noEditPoints="1" noAdjustHandles="1" noChangeArrowheads="1" noChangeShapeType="1" noTextEdit="1"/>
                </p:cNvSpPr>
                <p:nvPr/>
              </p:nvSpPr>
              <p:spPr>
                <a:xfrm>
                  <a:off x="5605110" y="3166175"/>
                  <a:ext cx="601383" cy="461665"/>
                </a:xfrm>
                <a:prstGeom prst="rect">
                  <a:avLst/>
                </a:prstGeom>
                <a:blipFill rotWithShape="1">
                  <a:blip r:embed="rId10"/>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5539401" y="4671136"/>
                  <a:ext cx="6751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en-US" altLang="zh-CN" sz="2400" b="1" i="1" smtClean="0">
                                <a:solidFill>
                                  <a:srgbClr val="0070C0"/>
                                </a:solidFill>
                                <a:latin typeface="Cambria Math"/>
                              </a:rPr>
                              <m:t>𝒚</m:t>
                            </m:r>
                          </m:e>
                          <m:sub>
                            <m:r>
                              <a:rPr lang="en-US" altLang="zh-CN" sz="2400" b="1" i="1" smtClean="0">
                                <a:solidFill>
                                  <a:srgbClr val="0070C0"/>
                                </a:solidFill>
                                <a:latin typeface="Cambria Math"/>
                              </a:rPr>
                              <m:t>𝒎</m:t>
                            </m:r>
                          </m:sub>
                        </m:sSub>
                      </m:oMath>
                    </m:oMathPara>
                  </a14:m>
                  <a:endParaRPr lang="zh-CN" altLang="en-US" b="1" dirty="0"/>
                </a:p>
              </p:txBody>
            </p:sp>
          </mc:Choice>
          <mc:Fallback xmlns="">
            <p:sp>
              <p:nvSpPr>
                <p:cNvPr id="64" name="TextBox 63"/>
                <p:cNvSpPr txBox="1">
                  <a:spLocks noRot="1" noChangeAspect="1" noMove="1" noResize="1" noEditPoints="1" noAdjustHandles="1" noChangeArrowheads="1" noChangeShapeType="1" noTextEdit="1"/>
                </p:cNvSpPr>
                <p:nvPr/>
              </p:nvSpPr>
              <p:spPr>
                <a:xfrm>
                  <a:off x="5539401" y="4671136"/>
                  <a:ext cx="675120" cy="461665"/>
                </a:xfrm>
                <a:prstGeom prst="rect">
                  <a:avLst/>
                </a:prstGeom>
                <a:blipFill rotWithShape="1">
                  <a:blip r:embed="rId11"/>
                  <a:stretch>
                    <a:fillRect b="-13158"/>
                  </a:stretch>
                </a:blipFill>
              </p:spPr>
              <p:txBody>
                <a:bodyPr/>
                <a:lstStyle/>
                <a:p>
                  <a:r>
                    <a:rPr lang="zh-CN" altLang="en-US">
                      <a:noFill/>
                    </a:rPr>
                    <a:t> </a:t>
                  </a:r>
                </a:p>
              </p:txBody>
            </p:sp>
          </mc:Fallback>
        </mc:AlternateContent>
        <p:sp>
          <p:nvSpPr>
            <p:cNvPr id="3096" name="TextBox 3095"/>
            <p:cNvSpPr txBox="1"/>
            <p:nvPr/>
          </p:nvSpPr>
          <p:spPr>
            <a:xfrm>
              <a:off x="2388205" y="3403447"/>
              <a:ext cx="284052" cy="1246495"/>
            </a:xfrm>
            <a:prstGeom prst="rect">
              <a:avLst/>
            </a:prstGeom>
            <a:noFill/>
          </p:spPr>
          <p:txBody>
            <a:bodyPr wrap="none" rtlCol="0">
              <a:spAutoFit/>
            </a:bodyPr>
            <a:lstStyle/>
            <a:p>
              <a:pPr>
                <a:lnSpc>
                  <a:spcPts val="3000"/>
                </a:lnSpc>
              </a:pPr>
              <a:r>
                <a:rPr lang="en-US" altLang="zh-CN" sz="2800" b="1" dirty="0" smtClean="0">
                  <a:solidFill>
                    <a:srgbClr val="0070C0"/>
                  </a:solidFill>
                </a:rPr>
                <a:t>.</a:t>
              </a:r>
            </a:p>
            <a:p>
              <a:pPr>
                <a:lnSpc>
                  <a:spcPts val="3000"/>
                </a:lnSpc>
              </a:pPr>
              <a:r>
                <a:rPr lang="en-US" altLang="zh-CN" sz="2800" b="1" dirty="0" smtClean="0">
                  <a:solidFill>
                    <a:srgbClr val="0070C0"/>
                  </a:solidFill>
                </a:rPr>
                <a:t>.</a:t>
              </a:r>
            </a:p>
            <a:p>
              <a:pPr>
                <a:lnSpc>
                  <a:spcPts val="3000"/>
                </a:lnSpc>
              </a:pPr>
              <a:r>
                <a:rPr lang="en-US" altLang="zh-CN" sz="2800" b="1" dirty="0">
                  <a:solidFill>
                    <a:srgbClr val="0070C0"/>
                  </a:solidFill>
                </a:rPr>
                <a:t>.</a:t>
              </a:r>
              <a:endParaRPr lang="zh-CN" altLang="en-US" sz="2800" b="1" dirty="0">
                <a:solidFill>
                  <a:srgbClr val="0070C0"/>
                </a:solidFill>
              </a:endParaRPr>
            </a:p>
          </p:txBody>
        </p:sp>
        <p:sp>
          <p:nvSpPr>
            <p:cNvPr id="68" name="TextBox 67"/>
            <p:cNvSpPr txBox="1"/>
            <p:nvPr/>
          </p:nvSpPr>
          <p:spPr>
            <a:xfrm>
              <a:off x="4300676" y="3526241"/>
              <a:ext cx="284052" cy="1055738"/>
            </a:xfrm>
            <a:prstGeom prst="rect">
              <a:avLst/>
            </a:prstGeom>
            <a:noFill/>
          </p:spPr>
          <p:txBody>
            <a:bodyPr wrap="none" rtlCol="0">
              <a:spAutoFit/>
            </a:bodyPr>
            <a:lstStyle/>
            <a:p>
              <a:pPr>
                <a:lnSpc>
                  <a:spcPts val="2500"/>
                </a:lnSpc>
              </a:pPr>
              <a:r>
                <a:rPr lang="en-US" altLang="zh-CN" sz="2800" b="1" dirty="0" smtClean="0">
                  <a:solidFill>
                    <a:srgbClr val="0070C0"/>
                  </a:solidFill>
                </a:rPr>
                <a:t>.</a:t>
              </a:r>
            </a:p>
            <a:p>
              <a:pPr>
                <a:lnSpc>
                  <a:spcPts val="2500"/>
                </a:lnSpc>
              </a:pPr>
              <a:r>
                <a:rPr lang="en-US" altLang="zh-CN" sz="2800" b="1" dirty="0" smtClean="0">
                  <a:solidFill>
                    <a:srgbClr val="0070C0"/>
                  </a:solidFill>
                </a:rPr>
                <a:t>.</a:t>
              </a:r>
            </a:p>
            <a:p>
              <a:pPr>
                <a:lnSpc>
                  <a:spcPts val="2500"/>
                </a:lnSpc>
              </a:pPr>
              <a:r>
                <a:rPr lang="en-US" altLang="zh-CN" sz="2800" b="1" dirty="0">
                  <a:solidFill>
                    <a:srgbClr val="0070C0"/>
                  </a:solidFill>
                </a:rPr>
                <a:t>.</a:t>
              </a:r>
              <a:endParaRPr lang="zh-CN" altLang="en-US" sz="2800" b="1" dirty="0">
                <a:solidFill>
                  <a:srgbClr val="0070C0"/>
                </a:solidFill>
              </a:endParaRPr>
            </a:p>
          </p:txBody>
        </p:sp>
        <p:sp>
          <p:nvSpPr>
            <p:cNvPr id="69" name="TextBox 68"/>
            <p:cNvSpPr txBox="1"/>
            <p:nvPr/>
          </p:nvSpPr>
          <p:spPr>
            <a:xfrm>
              <a:off x="5708456" y="3430862"/>
              <a:ext cx="284052" cy="1246495"/>
            </a:xfrm>
            <a:prstGeom prst="rect">
              <a:avLst/>
            </a:prstGeom>
            <a:noFill/>
          </p:spPr>
          <p:txBody>
            <a:bodyPr wrap="none" rtlCol="0">
              <a:spAutoFit/>
            </a:bodyPr>
            <a:lstStyle/>
            <a:p>
              <a:pPr>
                <a:lnSpc>
                  <a:spcPts val="3000"/>
                </a:lnSpc>
              </a:pPr>
              <a:r>
                <a:rPr lang="en-US" altLang="zh-CN" sz="2800" b="1" dirty="0" smtClean="0">
                  <a:solidFill>
                    <a:srgbClr val="0070C0"/>
                  </a:solidFill>
                </a:rPr>
                <a:t>.</a:t>
              </a:r>
            </a:p>
            <a:p>
              <a:pPr>
                <a:lnSpc>
                  <a:spcPts val="3000"/>
                </a:lnSpc>
              </a:pPr>
              <a:r>
                <a:rPr lang="en-US" altLang="zh-CN" sz="2800" b="1" dirty="0" smtClean="0">
                  <a:solidFill>
                    <a:srgbClr val="0070C0"/>
                  </a:solidFill>
                </a:rPr>
                <a:t>.</a:t>
              </a:r>
            </a:p>
            <a:p>
              <a:pPr>
                <a:lnSpc>
                  <a:spcPts val="3000"/>
                </a:lnSpc>
              </a:pPr>
              <a:r>
                <a:rPr lang="en-US" altLang="zh-CN" sz="2800" b="1" dirty="0">
                  <a:solidFill>
                    <a:srgbClr val="0070C0"/>
                  </a:solidFill>
                </a:rPr>
                <a:t>.</a:t>
              </a:r>
              <a:endParaRPr lang="zh-CN" altLang="en-US" sz="2800" b="1" dirty="0">
                <a:solidFill>
                  <a:srgbClr val="0070C0"/>
                </a:solidFill>
              </a:endParaRPr>
            </a:p>
          </p:txBody>
        </p:sp>
        <p:cxnSp>
          <p:nvCxnSpPr>
            <p:cNvPr id="74" name="直接箭头连接符 73"/>
            <p:cNvCxnSpPr>
              <a:endCxn id="8" idx="2"/>
            </p:cNvCxnSpPr>
            <p:nvPr/>
          </p:nvCxnSpPr>
          <p:spPr>
            <a:xfrm flipV="1">
              <a:off x="2883949" y="2525706"/>
              <a:ext cx="1287388" cy="239426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266871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参考书</a:t>
            </a:r>
            <a:endParaRPr lang="zh-CN" altLang="en-US" dirty="0"/>
          </a:p>
        </p:txBody>
      </p:sp>
      <p:sp>
        <p:nvSpPr>
          <p:cNvPr id="5" name="Rectangle 7"/>
          <p:cNvSpPr>
            <a:spLocks noChangeArrowheads="1"/>
          </p:cNvSpPr>
          <p:nvPr/>
        </p:nvSpPr>
        <p:spPr bwMode="auto">
          <a:xfrm>
            <a:off x="1" y="4652417"/>
            <a:ext cx="889248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GB" altLang="zh-CN" sz="3200" b="1" i="1" dirty="0">
                <a:solidFill>
                  <a:srgbClr val="FF0000"/>
                </a:solidFill>
              </a:rPr>
              <a:t>Neural </a:t>
            </a:r>
            <a:r>
              <a:rPr kumimoji="0" lang="en-GB" altLang="zh-CN" sz="3200" b="1" i="1" dirty="0" smtClean="0">
                <a:solidFill>
                  <a:srgbClr val="FF0000"/>
                </a:solidFill>
              </a:rPr>
              <a:t>Networks: A </a:t>
            </a:r>
            <a:r>
              <a:rPr kumimoji="0" lang="en-GB" altLang="zh-CN" sz="3200" b="1" i="1" dirty="0" err="1" smtClean="0">
                <a:solidFill>
                  <a:srgbClr val="FF0000"/>
                </a:solidFill>
              </a:rPr>
              <a:t>Comprehenvsive</a:t>
            </a:r>
            <a:r>
              <a:rPr kumimoji="0" lang="en-GB" altLang="zh-CN" sz="3200" b="1" i="1" dirty="0" smtClean="0">
                <a:solidFill>
                  <a:srgbClr val="FF0000"/>
                </a:solidFill>
              </a:rPr>
              <a:t> Foundation</a:t>
            </a:r>
          </a:p>
          <a:p>
            <a:pPr algn="ctr"/>
            <a:r>
              <a:rPr kumimoji="0" lang="en-GB" altLang="zh-CN" sz="3200" dirty="0" smtClean="0"/>
              <a:t>2nd </a:t>
            </a:r>
            <a:r>
              <a:rPr kumimoji="0" lang="en-GB" altLang="zh-CN" sz="3200" dirty="0"/>
              <a:t>Edition, 1999</a:t>
            </a:r>
          </a:p>
          <a:p>
            <a:pPr algn="ctr"/>
            <a:r>
              <a:rPr kumimoji="0" lang="en-US" altLang="zh-CN" sz="3200" dirty="0"/>
              <a:t>Simon</a:t>
            </a:r>
            <a:r>
              <a:rPr kumimoji="0" lang="en-US" altLang="zh-CN" dirty="0"/>
              <a:t> </a:t>
            </a:r>
            <a:r>
              <a:rPr kumimoji="0" lang="en-GB" altLang="zh-CN" sz="3200" dirty="0" err="1"/>
              <a:t>Haykin</a:t>
            </a:r>
            <a:r>
              <a:rPr kumimoji="0" lang="en-GB" altLang="zh-CN" sz="3200" dirty="0"/>
              <a:t>, Prentice Hall. </a:t>
            </a:r>
          </a:p>
        </p:txBody>
      </p:sp>
      <p:pic>
        <p:nvPicPr>
          <p:cNvPr id="6" name="Picture 15" descr="2005_hayk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313" y="1628229"/>
            <a:ext cx="2019300" cy="266541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17" descr="N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325" y="1556792"/>
            <a:ext cx="2095500" cy="269557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7582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605936"/>
          </a:xfrm>
        </p:spPr>
        <p:txBody>
          <a:bodyPr>
            <a:normAutofit/>
          </a:bodyPr>
          <a:lstStyle/>
          <a:p>
            <a:pPr marL="0" indent="0">
              <a:buNone/>
            </a:pPr>
            <a:r>
              <a:rPr lang="zh-CN" altLang="en-US" dirty="0"/>
              <a:t>二维输入感知器</a:t>
            </a:r>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20</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感知器网络（</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Perceptron</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a:t>
            </a:r>
          </a:p>
        </p:txBody>
      </p:sp>
      <p:grpSp>
        <p:nvGrpSpPr>
          <p:cNvPr id="6" name="组合 5"/>
          <p:cNvGrpSpPr/>
          <p:nvPr/>
        </p:nvGrpSpPr>
        <p:grpSpPr>
          <a:xfrm>
            <a:off x="748091" y="2256065"/>
            <a:ext cx="2735591" cy="1313367"/>
            <a:chOff x="4596763" y="5401329"/>
            <a:chExt cx="2735591" cy="1313367"/>
          </a:xfrm>
        </p:grpSpPr>
        <p:grpSp>
          <p:nvGrpSpPr>
            <p:cNvPr id="7" name="组合 6"/>
            <p:cNvGrpSpPr/>
            <p:nvPr/>
          </p:nvGrpSpPr>
          <p:grpSpPr>
            <a:xfrm>
              <a:off x="4596763" y="5401329"/>
              <a:ext cx="2735591" cy="1313367"/>
              <a:chOff x="3726693" y="4305481"/>
              <a:chExt cx="3337457" cy="1593626"/>
            </a:xfrm>
          </p:grpSpPr>
          <p:sp>
            <p:nvSpPr>
              <p:cNvPr id="9" name="椭圆 8"/>
              <p:cNvSpPr/>
              <p:nvPr/>
            </p:nvSpPr>
            <p:spPr>
              <a:xfrm>
                <a:off x="5314870" y="4797152"/>
                <a:ext cx="679796" cy="69398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p>
            </p:txBody>
          </p:sp>
          <p:cxnSp>
            <p:nvCxnSpPr>
              <p:cNvPr id="10" name="直接箭头连接符 9"/>
              <p:cNvCxnSpPr/>
              <p:nvPr/>
            </p:nvCxnSpPr>
            <p:spPr>
              <a:xfrm>
                <a:off x="4229330" y="4797151"/>
                <a:ext cx="1067851" cy="261624"/>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1" name="直接箭头连接符 10"/>
              <p:cNvCxnSpPr/>
              <p:nvPr/>
            </p:nvCxnSpPr>
            <p:spPr>
              <a:xfrm flipV="1">
                <a:off x="4267619" y="5299042"/>
                <a:ext cx="1047251" cy="329303"/>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2" name="直接箭头连接符 11"/>
              <p:cNvCxnSpPr/>
              <p:nvPr/>
            </p:nvCxnSpPr>
            <p:spPr>
              <a:xfrm>
                <a:off x="6006818" y="5154776"/>
                <a:ext cx="1057332"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726693" y="4397042"/>
                    <a:ext cx="613224" cy="485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𝑥</m:t>
                              </m:r>
                            </m:e>
                            <m:sub>
                              <m:r>
                                <a:rPr lang="en-US" altLang="zh-CN" sz="2000" i="1">
                                  <a:latin typeface="Cambria Math"/>
                                </a:rPr>
                                <m:t>1</m:t>
                              </m:r>
                            </m:sub>
                          </m:sSub>
                        </m:oMath>
                      </m:oMathPara>
                    </a14:m>
                    <a:endParaRPr lang="zh-CN" altLang="en-US" sz="2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726693" y="4397042"/>
                    <a:ext cx="613224" cy="485489"/>
                  </a:xfrm>
                  <a:prstGeom prst="rect">
                    <a:avLst/>
                  </a:prstGeom>
                  <a:blipFill rotWithShape="1">
                    <a:blip r:embed="rId3"/>
                    <a:stretch>
                      <a:fillRect b="-15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726693" y="5413618"/>
                    <a:ext cx="620500" cy="485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a:rPr>
                                <m:t>𝑥</m:t>
                              </m:r>
                            </m:e>
                            <m:sub>
                              <m:r>
                                <a:rPr lang="en-US" altLang="zh-CN" sz="2000" b="0" i="1" smtClean="0">
                                  <a:latin typeface="Cambria Math"/>
                                </a:rPr>
                                <m:t>2</m:t>
                              </m:r>
                            </m:sub>
                          </m:sSub>
                        </m:oMath>
                      </m:oMathPara>
                    </a14:m>
                    <a:endParaRPr lang="zh-CN" altLang="en-US" sz="2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726693" y="5413618"/>
                    <a:ext cx="620500" cy="485489"/>
                  </a:xfrm>
                  <a:prstGeom prst="rect">
                    <a:avLst/>
                  </a:prstGeom>
                  <a:blipFill rotWithShape="1">
                    <a:blip r:embed="rId4"/>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266247" y="4305481"/>
                    <a:ext cx="676902" cy="485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b="0" i="1" smtClean="0">
                                  <a:latin typeface="Cambria Math"/>
                                </a:rPr>
                                <m:t>𝜔</m:t>
                              </m:r>
                            </m:e>
                            <m:sub>
                              <m:r>
                                <a:rPr lang="en-US" altLang="zh-CN" sz="2000" b="0" i="1" smtClean="0">
                                  <a:latin typeface="Cambria Math"/>
                                </a:rPr>
                                <m:t>1</m:t>
                              </m:r>
                            </m:sub>
                          </m:sSub>
                        </m:oMath>
                      </m:oMathPara>
                    </a14:m>
                    <a:endParaRPr lang="zh-CN" altLang="en-US" sz="2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4266247" y="4305481"/>
                    <a:ext cx="676902" cy="485489"/>
                  </a:xfrm>
                  <a:prstGeom prst="rect">
                    <a:avLst/>
                  </a:prstGeom>
                  <a:blipFill rotWithShape="1">
                    <a:blip r:embed="rId5"/>
                    <a:stretch>
                      <a:fillRect b="-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266247" y="5019139"/>
                    <a:ext cx="684177" cy="485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b="0" i="1" smtClean="0">
                                  <a:latin typeface="Cambria Math"/>
                                </a:rPr>
                                <m:t>𝜔</m:t>
                              </m:r>
                            </m:e>
                            <m:sub>
                              <m:r>
                                <a:rPr lang="en-US" altLang="zh-CN" sz="2000" b="0" i="1" smtClean="0">
                                  <a:latin typeface="Cambria Math"/>
                                </a:rPr>
                                <m:t>2</m:t>
                              </m:r>
                            </m:sub>
                          </m:sSub>
                        </m:oMath>
                      </m:oMathPara>
                    </a14:m>
                    <a:endParaRPr lang="zh-CN" alt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266247" y="5019139"/>
                    <a:ext cx="684177" cy="485489"/>
                  </a:xfrm>
                  <a:prstGeom prst="rect">
                    <a:avLst/>
                  </a:prstGeom>
                  <a:blipFill rotWithShape="1">
                    <a:blip r:embed="rId6"/>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278601" y="4633980"/>
                    <a:ext cx="469755" cy="485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a:rPr>
                            <m:t>y</m:t>
                          </m:r>
                        </m:oMath>
                      </m:oMathPara>
                    </a14:m>
                    <a:endParaRPr lang="zh-CN" altLang="en-US" sz="2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6278601" y="4633980"/>
                    <a:ext cx="469755" cy="485489"/>
                  </a:xfrm>
                  <a:prstGeom prst="rect">
                    <a:avLst/>
                  </a:prstGeom>
                  <a:blipFill rotWithShape="1">
                    <a:blip r:embed="rId7"/>
                    <a:stretch>
                      <a:fillRect b="-909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 name="TextBox 7"/>
                <p:cNvSpPr txBox="1"/>
                <p:nvPr/>
              </p:nvSpPr>
              <p:spPr>
                <a:xfrm>
                  <a:off x="5933962" y="5905384"/>
                  <a:ext cx="45793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a:rPr>
                          <m:t>𝜃</m:t>
                        </m:r>
                      </m:oMath>
                    </m:oMathPara>
                  </a14:m>
                  <a:endParaRPr lang="zh-CN" alt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5933962" y="5905384"/>
                  <a:ext cx="457937" cy="400110"/>
                </a:xfrm>
                <a:prstGeom prst="rect">
                  <a:avLst/>
                </a:prstGeom>
                <a:blipFill rotWithShape="1">
                  <a:blip r:embed="rId8"/>
                  <a:stretch>
                    <a:fillRect/>
                  </a:stretch>
                </a:blipFill>
              </p:spPr>
              <p:txBody>
                <a:bodyPr/>
                <a:lstStyle/>
                <a:p>
                  <a:r>
                    <a:rPr lang="zh-CN" altLang="en-US">
                      <a:noFill/>
                    </a:rPr>
                    <a:t> </a:t>
                  </a:r>
                </a:p>
              </p:txBody>
            </p:sp>
          </mc:Fallback>
        </mc:AlternateContent>
      </p:grpSp>
      <p:sp>
        <p:nvSpPr>
          <p:cNvPr id="20" name="内容占位符 2"/>
          <p:cNvSpPr txBox="1">
            <a:spLocks/>
          </p:cNvSpPr>
          <p:nvPr/>
        </p:nvSpPr>
        <p:spPr>
          <a:xfrm>
            <a:off x="457200" y="4005064"/>
            <a:ext cx="8229600" cy="8206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zh-CN" altLang="en-US" b="1" dirty="0">
                <a:solidFill>
                  <a:srgbClr val="0070C0"/>
                </a:solidFill>
                <a:effectLst>
                  <a:outerShdw dist="38100" dir="2700000" algn="tl">
                    <a:srgbClr val="3333CC"/>
                  </a:outerShdw>
                </a:effectLst>
                <a:latin typeface="微软雅黑" pitchFamily="34" charset="-122"/>
                <a:ea typeface="微软雅黑" pitchFamily="34" charset="-122"/>
              </a:rPr>
              <a:t>将平面二维空间中的点按两种模式分类。</a:t>
            </a:r>
          </a:p>
        </p:txBody>
      </p:sp>
      <p:pic>
        <p:nvPicPr>
          <p:cNvPr id="205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1070" y="2258349"/>
            <a:ext cx="4395475" cy="1403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63" name="组合 2062"/>
          <p:cNvGrpSpPr/>
          <p:nvPr/>
        </p:nvGrpSpPr>
        <p:grpSpPr>
          <a:xfrm>
            <a:off x="1246557" y="4381164"/>
            <a:ext cx="5951872" cy="2521933"/>
            <a:chOff x="637825" y="4394147"/>
            <a:chExt cx="5951872" cy="2521933"/>
          </a:xfrm>
        </p:grpSpPr>
        <p:pic>
          <p:nvPicPr>
            <p:cNvPr id="2058"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3066" y="4805825"/>
              <a:ext cx="3216631" cy="449878"/>
            </a:xfrm>
            <a:prstGeom prst="rect">
              <a:avLst/>
            </a:prstGeom>
            <a:noFill/>
            <a:ln w="28575">
              <a:solidFill>
                <a:schemeClr val="accent6">
                  <a:lumMod val="50000"/>
                </a:schemeClr>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60" name="组合 2059"/>
            <p:cNvGrpSpPr/>
            <p:nvPr/>
          </p:nvGrpSpPr>
          <p:grpSpPr>
            <a:xfrm>
              <a:off x="637825" y="4394147"/>
              <a:ext cx="2601413" cy="2521933"/>
              <a:chOff x="1036204" y="4364087"/>
              <a:chExt cx="2601413" cy="2521933"/>
            </a:xfrm>
          </p:grpSpPr>
          <p:grpSp>
            <p:nvGrpSpPr>
              <p:cNvPr id="2057" name="组合 2056"/>
              <p:cNvGrpSpPr/>
              <p:nvPr/>
            </p:nvGrpSpPr>
            <p:grpSpPr>
              <a:xfrm>
                <a:off x="1036204" y="4415408"/>
                <a:ext cx="2478624" cy="2470612"/>
                <a:chOff x="5687120" y="4233498"/>
                <a:chExt cx="2478624" cy="2470612"/>
              </a:xfrm>
            </p:grpSpPr>
            <p:cxnSp>
              <p:nvCxnSpPr>
                <p:cNvPr id="23" name="直接箭头连接符 22"/>
                <p:cNvCxnSpPr/>
                <p:nvPr/>
              </p:nvCxnSpPr>
              <p:spPr>
                <a:xfrm>
                  <a:off x="5695132" y="5516594"/>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28" name="直接箭头连接符 27"/>
                <p:cNvCxnSpPr/>
                <p:nvPr/>
              </p:nvCxnSpPr>
              <p:spPr>
                <a:xfrm rot="16200000" flipV="1">
                  <a:off x="5695132" y="5468804"/>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sp>
              <p:nvSpPr>
                <p:cNvPr id="27" name="椭圆 26"/>
                <p:cNvSpPr/>
                <p:nvPr/>
              </p:nvSpPr>
              <p:spPr>
                <a:xfrm>
                  <a:off x="5937684" y="4897760"/>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31" name="椭圆 30"/>
                <p:cNvSpPr/>
                <p:nvPr/>
              </p:nvSpPr>
              <p:spPr>
                <a:xfrm>
                  <a:off x="6404876" y="4723904"/>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32" name="椭圆 31"/>
                <p:cNvSpPr/>
                <p:nvPr/>
              </p:nvSpPr>
              <p:spPr>
                <a:xfrm>
                  <a:off x="5687120" y="5204408"/>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33" name="椭圆 32"/>
                <p:cNvSpPr/>
                <p:nvPr/>
              </p:nvSpPr>
              <p:spPr>
                <a:xfrm>
                  <a:off x="6858430" y="4969768"/>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34" name="椭圆 33"/>
                <p:cNvSpPr/>
                <p:nvPr/>
              </p:nvSpPr>
              <p:spPr>
                <a:xfrm>
                  <a:off x="6045696" y="5822516"/>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35" name="椭圆 34"/>
                <p:cNvSpPr/>
                <p:nvPr/>
              </p:nvSpPr>
              <p:spPr>
                <a:xfrm>
                  <a:off x="6240884" y="5168404"/>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36" name="椭圆 35"/>
                <p:cNvSpPr/>
                <p:nvPr/>
              </p:nvSpPr>
              <p:spPr>
                <a:xfrm>
                  <a:off x="6278488" y="5740152"/>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cxnSp>
              <p:nvCxnSpPr>
                <p:cNvPr id="2054" name="直接连接符 2053"/>
                <p:cNvCxnSpPr/>
                <p:nvPr/>
              </p:nvCxnSpPr>
              <p:spPr>
                <a:xfrm flipV="1">
                  <a:off x="5970906" y="4593855"/>
                  <a:ext cx="1775048" cy="1749896"/>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6509680" y="5140412"/>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50" name="椭圆 49"/>
                <p:cNvSpPr/>
                <p:nvPr/>
              </p:nvSpPr>
              <p:spPr>
                <a:xfrm>
                  <a:off x="6545684" y="5473204"/>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51" name="椭圆 50"/>
                <p:cNvSpPr/>
                <p:nvPr/>
              </p:nvSpPr>
              <p:spPr>
                <a:xfrm>
                  <a:off x="7164288" y="4869160"/>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52" name="椭圆 51"/>
                <p:cNvSpPr/>
                <p:nvPr/>
              </p:nvSpPr>
              <p:spPr>
                <a:xfrm>
                  <a:off x="6307472" y="5561856"/>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056" name="乘号 2055"/>
                <p:cNvSpPr/>
                <p:nvPr/>
              </p:nvSpPr>
              <p:spPr>
                <a:xfrm>
                  <a:off x="7138889" y="5333370"/>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54" name="乘号 53"/>
                <p:cNvSpPr/>
                <p:nvPr/>
              </p:nvSpPr>
              <p:spPr>
                <a:xfrm>
                  <a:off x="7162887" y="6044631"/>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55" name="乘号 54"/>
                <p:cNvSpPr/>
                <p:nvPr/>
              </p:nvSpPr>
              <p:spPr>
                <a:xfrm>
                  <a:off x="6463420" y="6093030"/>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56" name="乘号 55"/>
                <p:cNvSpPr/>
                <p:nvPr/>
              </p:nvSpPr>
              <p:spPr>
                <a:xfrm>
                  <a:off x="6858430" y="5733616"/>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57" name="乘号 56"/>
                <p:cNvSpPr/>
                <p:nvPr/>
              </p:nvSpPr>
              <p:spPr>
                <a:xfrm>
                  <a:off x="6545684" y="5881593"/>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58" name="乘号 57"/>
                <p:cNvSpPr/>
                <p:nvPr/>
              </p:nvSpPr>
              <p:spPr>
                <a:xfrm>
                  <a:off x="6295852" y="6038416"/>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59" name="乘号 58"/>
                <p:cNvSpPr/>
                <p:nvPr/>
              </p:nvSpPr>
              <p:spPr>
                <a:xfrm>
                  <a:off x="7380312" y="5212420"/>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60" name="乘号 59"/>
                <p:cNvSpPr/>
                <p:nvPr/>
              </p:nvSpPr>
              <p:spPr>
                <a:xfrm>
                  <a:off x="6737470" y="6021158"/>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61" name="乘号 60"/>
                <p:cNvSpPr/>
                <p:nvPr/>
              </p:nvSpPr>
              <p:spPr>
                <a:xfrm>
                  <a:off x="7174483" y="5691753"/>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62" name="乘号 61"/>
                <p:cNvSpPr/>
                <p:nvPr/>
              </p:nvSpPr>
              <p:spPr>
                <a:xfrm>
                  <a:off x="7486363" y="5822516"/>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059" name="TextBox 2058"/>
                  <p:cNvSpPr txBox="1"/>
                  <p:nvPr/>
                </p:nvSpPr>
                <p:spPr>
                  <a:xfrm>
                    <a:off x="3042647" y="5688489"/>
                    <a:ext cx="594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en-US" altLang="zh-CN" sz="2400" b="1" i="1" smtClean="0">
                                  <a:solidFill>
                                    <a:srgbClr val="0070C0"/>
                                  </a:solidFill>
                                  <a:latin typeface="Cambria Math"/>
                                </a:rPr>
                                <m:t>𝒙</m:t>
                              </m:r>
                            </m:e>
                            <m:sub>
                              <m:r>
                                <a:rPr lang="en-US" altLang="zh-CN" sz="2400" b="1" i="1" smtClean="0">
                                  <a:solidFill>
                                    <a:srgbClr val="0070C0"/>
                                  </a:solidFill>
                                  <a:latin typeface="Cambria Math"/>
                                </a:rPr>
                                <m:t>𝟏</m:t>
                              </m:r>
                            </m:sub>
                          </m:sSub>
                        </m:oMath>
                      </m:oMathPara>
                    </a14:m>
                    <a:endParaRPr lang="zh-CN" altLang="en-US" sz="2400" b="1" dirty="0">
                      <a:solidFill>
                        <a:srgbClr val="0070C0"/>
                      </a:solidFill>
                    </a:endParaRPr>
                  </a:p>
                </p:txBody>
              </p:sp>
            </mc:Choice>
            <mc:Fallback xmlns="">
              <p:sp>
                <p:nvSpPr>
                  <p:cNvPr id="2059" name="TextBox 2058"/>
                  <p:cNvSpPr txBox="1">
                    <a:spLocks noRot="1" noChangeAspect="1" noMove="1" noResize="1" noEditPoints="1" noAdjustHandles="1" noChangeArrowheads="1" noChangeShapeType="1" noTextEdit="1"/>
                  </p:cNvSpPr>
                  <p:nvPr/>
                </p:nvSpPr>
                <p:spPr>
                  <a:xfrm>
                    <a:off x="3042647" y="5688489"/>
                    <a:ext cx="594970" cy="461665"/>
                  </a:xfrm>
                  <a:prstGeom prst="rect">
                    <a:avLst/>
                  </a:prstGeom>
                  <a:blipFill rotWithShape="1">
                    <a:blip r:embed="rId11"/>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1641047" y="4364087"/>
                    <a:ext cx="594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en-US" altLang="zh-CN" sz="2400" b="1" i="1" smtClean="0">
                                  <a:solidFill>
                                    <a:srgbClr val="0070C0"/>
                                  </a:solidFill>
                                  <a:latin typeface="Cambria Math"/>
                                </a:rPr>
                                <m:t>𝒙</m:t>
                              </m:r>
                            </m:e>
                            <m:sub>
                              <m:r>
                                <a:rPr lang="en-US" altLang="zh-CN" sz="2400" b="1" i="1" smtClean="0">
                                  <a:solidFill>
                                    <a:srgbClr val="0070C0"/>
                                  </a:solidFill>
                                  <a:latin typeface="Cambria Math"/>
                                </a:rPr>
                                <m:t>𝟐</m:t>
                              </m:r>
                            </m:sub>
                          </m:sSub>
                        </m:oMath>
                      </m:oMathPara>
                    </a14:m>
                    <a:endParaRPr lang="zh-CN" altLang="en-US" sz="2400" b="1" dirty="0">
                      <a:solidFill>
                        <a:srgbClr val="0070C0"/>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1641047" y="4364087"/>
                    <a:ext cx="594970" cy="461665"/>
                  </a:xfrm>
                  <a:prstGeom prst="rect">
                    <a:avLst/>
                  </a:prstGeom>
                  <a:blipFill rotWithShape="1">
                    <a:blip r:embed="rId12"/>
                    <a:stretch>
                      <a:fillRect b="-5333"/>
                    </a:stretch>
                  </a:blipFill>
                </p:spPr>
                <p:txBody>
                  <a:bodyPr/>
                  <a:lstStyle/>
                  <a:p>
                    <a:r>
                      <a:rPr lang="zh-CN" altLang="en-US">
                        <a:noFill/>
                      </a:rPr>
                      <a:t> </a:t>
                    </a:r>
                  </a:p>
                </p:txBody>
              </p:sp>
            </mc:Fallback>
          </mc:AlternateContent>
        </p:grpSp>
        <p:cxnSp>
          <p:nvCxnSpPr>
            <p:cNvPr id="2062" name="直接连接符 2061"/>
            <p:cNvCxnSpPr/>
            <p:nvPr/>
          </p:nvCxnSpPr>
          <p:spPr>
            <a:xfrm>
              <a:off x="2627784" y="4942474"/>
              <a:ext cx="629985" cy="58886"/>
            </a:xfrm>
            <a:prstGeom prst="line">
              <a:avLst/>
            </a:prstGeom>
            <a:noFill/>
            <a:ln w="28575">
              <a:solidFill>
                <a:schemeClr val="accent6">
                  <a:lumMod val="50000"/>
                </a:schemeClr>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00907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6526" y="1210692"/>
            <a:ext cx="8229600" cy="634132"/>
          </a:xfrm>
        </p:spPr>
        <p:txBody>
          <a:bodyPr>
            <a:normAutofit/>
          </a:bodyPr>
          <a:lstStyle/>
          <a:p>
            <a:pPr marL="0" indent="0">
              <a:buNone/>
            </a:pPr>
            <a:r>
              <a:rPr lang="zh-CN" altLang="en-US" dirty="0"/>
              <a:t>只有线性可分的模式才能用感知器来区分。</a:t>
            </a:r>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21</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感知器的局限</a:t>
            </a:r>
          </a:p>
        </p:txBody>
      </p:sp>
      <p:graphicFrame>
        <p:nvGraphicFramePr>
          <p:cNvPr id="7" name="表格 6"/>
          <p:cNvGraphicFramePr>
            <a:graphicFrameLocks noGrp="1"/>
          </p:cNvGraphicFramePr>
          <p:nvPr>
            <p:extLst>
              <p:ext uri="{D42A27DB-BD31-4B8C-83A1-F6EECF244321}">
                <p14:modId xmlns:p14="http://schemas.microsoft.com/office/powerpoint/2010/main" val="202598429"/>
              </p:ext>
            </p:extLst>
          </p:nvPr>
        </p:nvGraphicFramePr>
        <p:xfrm>
          <a:off x="286679" y="2348880"/>
          <a:ext cx="1959927" cy="1371600"/>
        </p:xfrm>
        <a:graphic>
          <a:graphicData uri="http://schemas.openxmlformats.org/drawingml/2006/table">
            <a:tbl>
              <a:tblPr firstRow="1" firstCol="1" bandRow="1">
                <a:tableStyleId>{5C22544A-7EE6-4342-B048-85BDC9FD1C3A}</a:tableStyleId>
              </a:tblPr>
              <a:tblGrid>
                <a:gridCol w="933767"/>
                <a:gridCol w="513080"/>
                <a:gridCol w="513080"/>
              </a:tblGrid>
              <a:tr h="370840">
                <a:tc>
                  <a:txBody>
                    <a:bodyPr/>
                    <a:lstStyle/>
                    <a:p>
                      <a:pPr algn="ctr"/>
                      <a:r>
                        <a:rPr lang="en-US" altLang="zh-CN" sz="2400" b="1" dirty="0" smtClean="0">
                          <a:solidFill>
                            <a:srgbClr val="FFC000"/>
                          </a:solidFill>
                        </a:rPr>
                        <a:t>OR</a:t>
                      </a:r>
                      <a:endParaRPr lang="zh-CN" altLang="en-US" sz="2400" b="1" dirty="0">
                        <a:solidFill>
                          <a:srgbClr val="FFC000"/>
                        </a:solidFill>
                      </a:endParaRPr>
                    </a:p>
                  </a:txBody>
                  <a:tcPr>
                    <a:lnR w="28575" cap="flat" cmpd="sng" algn="ctr">
                      <a:solidFill>
                        <a:schemeClr val="bg1"/>
                      </a:solidFill>
                      <a:prstDash val="solid"/>
                      <a:round/>
                      <a:headEnd type="none" w="med" len="med"/>
                      <a:tailEnd type="none" w="med" len="med"/>
                    </a:lnR>
                    <a:solidFill>
                      <a:srgbClr val="0070C0"/>
                    </a:solidFill>
                  </a:tcPr>
                </a:tc>
                <a:tc>
                  <a:txBody>
                    <a:bodyPr/>
                    <a:lstStyle/>
                    <a:p>
                      <a:pPr algn="ctr"/>
                      <a:r>
                        <a:rPr lang="en-US" altLang="zh-CN" sz="2400" b="1" dirty="0" smtClean="0">
                          <a:solidFill>
                            <a:srgbClr val="FFFF00"/>
                          </a:solidFill>
                        </a:rPr>
                        <a:t>-1</a:t>
                      </a:r>
                      <a:endParaRPr lang="zh-CN" altLang="en-US" sz="2400" b="1" dirty="0">
                        <a:solidFill>
                          <a:srgbClr val="FFFF00"/>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0070C0"/>
                    </a:solidFill>
                  </a:tcPr>
                </a:tc>
                <a:tc>
                  <a:txBody>
                    <a:bodyPr/>
                    <a:lstStyle/>
                    <a:p>
                      <a:pPr algn="ctr"/>
                      <a:r>
                        <a:rPr lang="en-US" altLang="zh-CN" sz="2400" b="1" dirty="0" smtClean="0">
                          <a:solidFill>
                            <a:srgbClr val="FFFF00"/>
                          </a:solidFill>
                        </a:rPr>
                        <a:t>-1</a:t>
                      </a:r>
                      <a:endParaRPr lang="zh-CN" altLang="en-US" sz="2400" b="1" dirty="0">
                        <a:solidFill>
                          <a:srgbClr val="FFFF00"/>
                        </a:solidFill>
                      </a:endParaRPr>
                    </a:p>
                  </a:txBody>
                  <a:tcPr>
                    <a:lnL w="28575" cap="flat" cmpd="sng" algn="ctr">
                      <a:solidFill>
                        <a:schemeClr val="bg1"/>
                      </a:solidFill>
                      <a:prstDash val="solid"/>
                      <a:round/>
                      <a:headEnd type="none" w="med" len="med"/>
                      <a:tailEnd type="none" w="med" len="med"/>
                    </a:lnL>
                    <a:solidFill>
                      <a:srgbClr val="0070C0"/>
                    </a:solidFill>
                  </a:tcPr>
                </a:tc>
              </a:tr>
              <a:tr h="370840">
                <a:tc>
                  <a:txBody>
                    <a:bodyPr/>
                    <a:lstStyle/>
                    <a:p>
                      <a:pPr algn="ctr"/>
                      <a:r>
                        <a:rPr lang="en-US" altLang="zh-CN" sz="2400" b="1" dirty="0" smtClean="0">
                          <a:solidFill>
                            <a:srgbClr val="FFFF00"/>
                          </a:solidFill>
                        </a:rPr>
                        <a:t>-1</a:t>
                      </a:r>
                      <a:endParaRPr lang="zh-CN" altLang="en-US" sz="2400" b="1" dirty="0">
                        <a:solidFill>
                          <a:srgbClr val="FFFF00"/>
                        </a:solidFill>
                      </a:endParaRPr>
                    </a:p>
                  </a:txBody>
                  <a:tcPr>
                    <a:lnR w="28575" cap="flat" cmpd="sng" algn="ctr">
                      <a:solidFill>
                        <a:schemeClr val="bg1"/>
                      </a:solidFill>
                      <a:prstDash val="solid"/>
                      <a:round/>
                      <a:headEnd type="none" w="med" len="med"/>
                      <a:tailEnd type="none" w="med" len="med"/>
                    </a:lnR>
                    <a:solidFill>
                      <a:srgbClr val="0070C0"/>
                    </a:solidFill>
                  </a:tcPr>
                </a:tc>
                <a:tc>
                  <a:txBody>
                    <a:bodyPr/>
                    <a:lstStyle/>
                    <a:p>
                      <a:pPr algn="ctr"/>
                      <a:r>
                        <a:rPr lang="en-US" altLang="zh-CN" sz="2400" b="1" dirty="0" smtClean="0"/>
                        <a:t>-1</a:t>
                      </a:r>
                      <a:endParaRPr lang="zh-CN" altLang="en-US" sz="2400" b="1"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altLang="zh-CN" sz="2400" b="1" dirty="0" smtClean="0"/>
                        <a:t>1</a:t>
                      </a:r>
                      <a:endParaRPr lang="zh-CN" altLang="en-US" sz="2400" b="1" dirty="0"/>
                    </a:p>
                  </a:txBody>
                  <a:tcPr>
                    <a:lnL w="28575" cap="flat" cmpd="sng" algn="ctr">
                      <a:solidFill>
                        <a:schemeClr val="bg1"/>
                      </a:solidFill>
                      <a:prstDash val="solid"/>
                      <a:round/>
                      <a:headEnd type="none" w="med" len="med"/>
                      <a:tailEnd type="none" w="med" len="med"/>
                    </a:lnL>
                  </a:tcPr>
                </a:tc>
              </a:tr>
              <a:tr h="370840">
                <a:tc>
                  <a:txBody>
                    <a:bodyPr/>
                    <a:lstStyle/>
                    <a:p>
                      <a:pPr algn="ctr"/>
                      <a:r>
                        <a:rPr lang="en-US" altLang="zh-CN" sz="2400" b="1" dirty="0" smtClean="0">
                          <a:solidFill>
                            <a:srgbClr val="FFFF00"/>
                          </a:solidFill>
                        </a:rPr>
                        <a:t>1</a:t>
                      </a:r>
                      <a:endParaRPr lang="zh-CN" altLang="en-US" sz="2400" b="1" dirty="0">
                        <a:solidFill>
                          <a:srgbClr val="FFFF00"/>
                        </a:solidFill>
                      </a:endParaRPr>
                    </a:p>
                  </a:txBody>
                  <a:tcPr>
                    <a:lnR w="28575" cap="flat" cmpd="sng" algn="ctr">
                      <a:solidFill>
                        <a:schemeClr val="bg1"/>
                      </a:solidFill>
                      <a:prstDash val="solid"/>
                      <a:round/>
                      <a:headEnd type="none" w="med" len="med"/>
                      <a:tailEnd type="none" w="med" len="med"/>
                    </a:lnR>
                    <a:solidFill>
                      <a:srgbClr val="0070C0"/>
                    </a:solidFill>
                  </a:tcPr>
                </a:tc>
                <a:tc>
                  <a:txBody>
                    <a:bodyPr/>
                    <a:lstStyle/>
                    <a:p>
                      <a:pPr algn="ctr"/>
                      <a:r>
                        <a:rPr lang="en-US" altLang="zh-CN" sz="2400" b="1" dirty="0" smtClean="0"/>
                        <a:t>1</a:t>
                      </a:r>
                      <a:endParaRPr lang="zh-CN" altLang="en-US" sz="2400" b="1"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altLang="zh-CN" sz="2400" b="1" dirty="0" smtClean="0"/>
                        <a:t>1</a:t>
                      </a:r>
                      <a:endParaRPr lang="zh-CN" altLang="en-US" sz="2400" b="1" dirty="0"/>
                    </a:p>
                  </a:txBody>
                  <a:tcPr>
                    <a:lnL w="28575" cap="flat" cmpd="sng" algn="ctr">
                      <a:solidFill>
                        <a:schemeClr val="bg1"/>
                      </a:solidFill>
                      <a:prstDash val="solid"/>
                      <a:round/>
                      <a:headEnd type="none" w="med" len="med"/>
                      <a:tailEnd type="none" w="med" len="med"/>
                    </a:lnL>
                  </a:tcP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704151099"/>
              </p:ext>
            </p:extLst>
          </p:nvPr>
        </p:nvGraphicFramePr>
        <p:xfrm>
          <a:off x="3394225" y="2348880"/>
          <a:ext cx="2029777" cy="1371600"/>
        </p:xfrm>
        <a:graphic>
          <a:graphicData uri="http://schemas.openxmlformats.org/drawingml/2006/table">
            <a:tbl>
              <a:tblPr firstRow="1" firstCol="1" bandRow="1">
                <a:tableStyleId>{5C22544A-7EE6-4342-B048-85BDC9FD1C3A}</a:tableStyleId>
              </a:tblPr>
              <a:tblGrid>
                <a:gridCol w="1003617"/>
                <a:gridCol w="513080"/>
                <a:gridCol w="513080"/>
              </a:tblGrid>
              <a:tr h="370840">
                <a:tc>
                  <a:txBody>
                    <a:bodyPr/>
                    <a:lstStyle/>
                    <a:p>
                      <a:pPr algn="ctr"/>
                      <a:r>
                        <a:rPr lang="en-US" altLang="zh-CN" sz="2400" dirty="0" smtClean="0">
                          <a:solidFill>
                            <a:srgbClr val="FFC000"/>
                          </a:solidFill>
                        </a:rPr>
                        <a:t>AND</a:t>
                      </a:r>
                      <a:endParaRPr lang="zh-CN" altLang="en-US" sz="2400" dirty="0">
                        <a:solidFill>
                          <a:srgbClr val="FFC000"/>
                        </a:solidFill>
                      </a:endParaRPr>
                    </a:p>
                  </a:txBody>
                  <a:tcPr>
                    <a:lnR w="28575" cap="flat" cmpd="sng" algn="ctr">
                      <a:solidFill>
                        <a:schemeClr val="bg1"/>
                      </a:solidFill>
                      <a:prstDash val="solid"/>
                      <a:round/>
                      <a:headEnd type="none" w="med" len="med"/>
                      <a:tailEnd type="none" w="med" len="med"/>
                    </a:lnR>
                    <a:solidFill>
                      <a:srgbClr val="0070C0"/>
                    </a:solidFill>
                  </a:tcPr>
                </a:tc>
                <a:tc>
                  <a:txBody>
                    <a:bodyPr/>
                    <a:lstStyle/>
                    <a:p>
                      <a:pPr algn="ctr"/>
                      <a:r>
                        <a:rPr lang="en-US" altLang="zh-CN" sz="2400" dirty="0" smtClean="0">
                          <a:solidFill>
                            <a:srgbClr val="FFFF00"/>
                          </a:solidFill>
                        </a:rPr>
                        <a:t>-1</a:t>
                      </a:r>
                      <a:endParaRPr lang="zh-CN" altLang="en-US" sz="2400" dirty="0">
                        <a:solidFill>
                          <a:srgbClr val="FFFF00"/>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0070C0"/>
                    </a:solidFill>
                  </a:tcPr>
                </a:tc>
                <a:tc>
                  <a:txBody>
                    <a:bodyPr/>
                    <a:lstStyle/>
                    <a:p>
                      <a:pPr algn="ctr"/>
                      <a:r>
                        <a:rPr lang="en-US" altLang="zh-CN" sz="2400" dirty="0" smtClean="0">
                          <a:solidFill>
                            <a:srgbClr val="FFFF00"/>
                          </a:solidFill>
                        </a:rPr>
                        <a:t>1</a:t>
                      </a:r>
                      <a:endParaRPr lang="zh-CN" altLang="en-US" sz="2400" dirty="0">
                        <a:solidFill>
                          <a:srgbClr val="FFFF00"/>
                        </a:solidFill>
                      </a:endParaRPr>
                    </a:p>
                  </a:txBody>
                  <a:tcPr>
                    <a:lnL w="28575" cap="flat" cmpd="sng" algn="ctr">
                      <a:solidFill>
                        <a:schemeClr val="bg1"/>
                      </a:solidFill>
                      <a:prstDash val="solid"/>
                      <a:round/>
                      <a:headEnd type="none" w="med" len="med"/>
                      <a:tailEnd type="none" w="med" len="med"/>
                    </a:lnL>
                    <a:solidFill>
                      <a:srgbClr val="0070C0"/>
                    </a:solidFill>
                  </a:tcPr>
                </a:tc>
              </a:tr>
              <a:tr h="370840">
                <a:tc>
                  <a:txBody>
                    <a:bodyPr/>
                    <a:lstStyle/>
                    <a:p>
                      <a:pPr algn="ctr"/>
                      <a:r>
                        <a:rPr lang="en-US" altLang="zh-CN" sz="2400" dirty="0" smtClean="0">
                          <a:solidFill>
                            <a:srgbClr val="FFFF00"/>
                          </a:solidFill>
                        </a:rPr>
                        <a:t>-1</a:t>
                      </a:r>
                      <a:endParaRPr lang="zh-CN" altLang="en-US" sz="2400" dirty="0">
                        <a:solidFill>
                          <a:srgbClr val="FFFF00"/>
                        </a:solidFill>
                      </a:endParaRPr>
                    </a:p>
                  </a:txBody>
                  <a:tcPr>
                    <a:lnR w="28575" cap="flat" cmpd="sng" algn="ctr">
                      <a:solidFill>
                        <a:schemeClr val="bg1"/>
                      </a:solidFill>
                      <a:prstDash val="solid"/>
                      <a:round/>
                      <a:headEnd type="none" w="med" len="med"/>
                      <a:tailEnd type="none" w="med" len="med"/>
                    </a:lnR>
                    <a:solidFill>
                      <a:srgbClr val="0070C0"/>
                    </a:solidFill>
                  </a:tcPr>
                </a:tc>
                <a:tc>
                  <a:txBody>
                    <a:bodyPr/>
                    <a:lstStyle/>
                    <a:p>
                      <a:pPr algn="ctr"/>
                      <a:r>
                        <a:rPr lang="en-US" altLang="zh-CN" sz="2400" dirty="0" smtClean="0"/>
                        <a:t>-1</a:t>
                      </a:r>
                      <a:endParaRPr lang="zh-CN" altLang="en-US" sz="2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altLang="zh-CN" sz="2400" dirty="0" smtClean="0"/>
                        <a:t>-1</a:t>
                      </a:r>
                      <a:endParaRPr lang="zh-CN" altLang="en-US" sz="2400" dirty="0"/>
                    </a:p>
                  </a:txBody>
                  <a:tcPr>
                    <a:lnL w="28575" cap="flat" cmpd="sng" algn="ctr">
                      <a:solidFill>
                        <a:schemeClr val="bg1"/>
                      </a:solidFill>
                      <a:prstDash val="solid"/>
                      <a:round/>
                      <a:headEnd type="none" w="med" len="med"/>
                      <a:tailEnd type="none" w="med" len="med"/>
                    </a:lnL>
                  </a:tcPr>
                </a:tc>
              </a:tr>
              <a:tr h="370840">
                <a:tc>
                  <a:txBody>
                    <a:bodyPr/>
                    <a:lstStyle/>
                    <a:p>
                      <a:pPr algn="ctr"/>
                      <a:r>
                        <a:rPr lang="en-US" altLang="zh-CN" sz="2400" dirty="0" smtClean="0">
                          <a:solidFill>
                            <a:srgbClr val="FFFF00"/>
                          </a:solidFill>
                        </a:rPr>
                        <a:t>1</a:t>
                      </a:r>
                      <a:endParaRPr lang="zh-CN" altLang="en-US" sz="2400" dirty="0">
                        <a:solidFill>
                          <a:srgbClr val="FFFF00"/>
                        </a:solidFill>
                      </a:endParaRPr>
                    </a:p>
                  </a:txBody>
                  <a:tcPr>
                    <a:lnR w="28575" cap="flat" cmpd="sng" algn="ctr">
                      <a:solidFill>
                        <a:schemeClr val="bg1"/>
                      </a:solidFill>
                      <a:prstDash val="solid"/>
                      <a:round/>
                      <a:headEnd type="none" w="med" len="med"/>
                      <a:tailEnd type="none" w="med" len="med"/>
                    </a:lnR>
                    <a:solidFill>
                      <a:srgbClr val="0070C0"/>
                    </a:solidFill>
                  </a:tcPr>
                </a:tc>
                <a:tc>
                  <a:txBody>
                    <a:bodyPr/>
                    <a:lstStyle/>
                    <a:p>
                      <a:pPr algn="ctr"/>
                      <a:r>
                        <a:rPr lang="en-US" altLang="zh-CN" sz="2400" dirty="0" smtClean="0"/>
                        <a:t>-1</a:t>
                      </a:r>
                      <a:endParaRPr lang="zh-CN" altLang="en-US" sz="2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altLang="zh-CN" sz="2400" dirty="0" smtClean="0"/>
                        <a:t>1</a:t>
                      </a:r>
                      <a:endParaRPr lang="zh-CN" altLang="en-US" sz="2400" dirty="0"/>
                    </a:p>
                  </a:txBody>
                  <a:tcPr>
                    <a:lnL w="28575" cap="flat" cmpd="sng" algn="ctr">
                      <a:solidFill>
                        <a:schemeClr val="bg1"/>
                      </a:solidFill>
                      <a:prstDash val="solid"/>
                      <a:round/>
                      <a:headEnd type="none" w="med" len="med"/>
                      <a:tailEnd type="none" w="med" len="med"/>
                    </a:lnL>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027088421"/>
              </p:ext>
            </p:extLst>
          </p:nvPr>
        </p:nvGraphicFramePr>
        <p:xfrm>
          <a:off x="6860545" y="2348880"/>
          <a:ext cx="1959927" cy="1371600"/>
        </p:xfrm>
        <a:graphic>
          <a:graphicData uri="http://schemas.openxmlformats.org/drawingml/2006/table">
            <a:tbl>
              <a:tblPr firstRow="1" firstCol="1" bandRow="1">
                <a:tableStyleId>{5C22544A-7EE6-4342-B048-85BDC9FD1C3A}</a:tableStyleId>
              </a:tblPr>
              <a:tblGrid>
                <a:gridCol w="933767"/>
                <a:gridCol w="513080"/>
                <a:gridCol w="513080"/>
              </a:tblGrid>
              <a:tr h="370840">
                <a:tc>
                  <a:txBody>
                    <a:bodyPr/>
                    <a:lstStyle/>
                    <a:p>
                      <a:pPr algn="ctr"/>
                      <a:r>
                        <a:rPr lang="en-US" altLang="zh-CN" sz="2400" dirty="0" smtClean="0">
                          <a:solidFill>
                            <a:srgbClr val="FFC000"/>
                          </a:solidFill>
                        </a:rPr>
                        <a:t>XOR</a:t>
                      </a:r>
                      <a:endParaRPr lang="zh-CN" altLang="en-US" sz="2400" dirty="0">
                        <a:solidFill>
                          <a:srgbClr val="FFC000"/>
                        </a:solidFill>
                      </a:endParaRPr>
                    </a:p>
                  </a:txBody>
                  <a:tcPr>
                    <a:lnR w="28575" cap="flat" cmpd="sng" algn="ctr">
                      <a:solidFill>
                        <a:schemeClr val="bg1"/>
                      </a:solidFill>
                      <a:prstDash val="solid"/>
                      <a:round/>
                      <a:headEnd type="none" w="med" len="med"/>
                      <a:tailEnd type="none" w="med" len="med"/>
                    </a:lnR>
                    <a:solidFill>
                      <a:srgbClr val="0070C0"/>
                    </a:solidFill>
                  </a:tcPr>
                </a:tc>
                <a:tc>
                  <a:txBody>
                    <a:bodyPr/>
                    <a:lstStyle/>
                    <a:p>
                      <a:r>
                        <a:rPr lang="en-US" altLang="zh-CN" sz="2400" dirty="0" smtClean="0">
                          <a:solidFill>
                            <a:srgbClr val="FFFF00"/>
                          </a:solidFill>
                        </a:rPr>
                        <a:t>-1</a:t>
                      </a:r>
                      <a:endParaRPr lang="zh-CN" altLang="en-US" sz="2400" dirty="0">
                        <a:solidFill>
                          <a:srgbClr val="FFFF00"/>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0070C0"/>
                    </a:solidFill>
                  </a:tcPr>
                </a:tc>
                <a:tc>
                  <a:txBody>
                    <a:bodyPr/>
                    <a:lstStyle/>
                    <a:p>
                      <a:r>
                        <a:rPr lang="en-US" altLang="zh-CN" sz="2400" dirty="0" smtClean="0">
                          <a:solidFill>
                            <a:srgbClr val="FFFF00"/>
                          </a:solidFill>
                        </a:rPr>
                        <a:t>1</a:t>
                      </a:r>
                      <a:endParaRPr lang="zh-CN" altLang="en-US" sz="2400" dirty="0">
                        <a:solidFill>
                          <a:srgbClr val="FFFF00"/>
                        </a:solidFill>
                      </a:endParaRPr>
                    </a:p>
                  </a:txBody>
                  <a:tcPr>
                    <a:lnL w="28575" cap="flat" cmpd="sng" algn="ctr">
                      <a:solidFill>
                        <a:schemeClr val="bg1"/>
                      </a:solidFill>
                      <a:prstDash val="solid"/>
                      <a:round/>
                      <a:headEnd type="none" w="med" len="med"/>
                      <a:tailEnd type="none" w="med" len="med"/>
                    </a:lnL>
                    <a:solidFill>
                      <a:srgbClr val="0070C0"/>
                    </a:solidFill>
                  </a:tcPr>
                </a:tc>
              </a:tr>
              <a:tr h="370840">
                <a:tc>
                  <a:txBody>
                    <a:bodyPr/>
                    <a:lstStyle/>
                    <a:p>
                      <a:pPr algn="ctr"/>
                      <a:r>
                        <a:rPr lang="en-US" altLang="zh-CN" sz="2400" dirty="0" smtClean="0">
                          <a:solidFill>
                            <a:srgbClr val="FFFF00"/>
                          </a:solidFill>
                        </a:rPr>
                        <a:t>-1</a:t>
                      </a:r>
                      <a:endParaRPr lang="zh-CN" altLang="en-US" sz="2400" dirty="0">
                        <a:solidFill>
                          <a:srgbClr val="FFFF00"/>
                        </a:solidFill>
                      </a:endParaRPr>
                    </a:p>
                  </a:txBody>
                  <a:tcPr>
                    <a:lnR w="28575" cap="flat" cmpd="sng" algn="ctr">
                      <a:solidFill>
                        <a:schemeClr val="bg1"/>
                      </a:solidFill>
                      <a:prstDash val="solid"/>
                      <a:round/>
                      <a:headEnd type="none" w="med" len="med"/>
                      <a:tailEnd type="none" w="med" len="med"/>
                    </a:lnR>
                    <a:solidFill>
                      <a:srgbClr val="0070C0"/>
                    </a:solidFill>
                  </a:tcPr>
                </a:tc>
                <a:tc>
                  <a:txBody>
                    <a:bodyPr/>
                    <a:lstStyle/>
                    <a:p>
                      <a:r>
                        <a:rPr lang="en-US" altLang="zh-CN" sz="2400" dirty="0" smtClean="0"/>
                        <a:t>1</a:t>
                      </a:r>
                      <a:endParaRPr lang="zh-CN" altLang="en-US" sz="2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r>
                        <a:rPr lang="en-US" altLang="zh-CN" sz="2400" dirty="0" smtClean="0"/>
                        <a:t>-1</a:t>
                      </a:r>
                      <a:endParaRPr lang="zh-CN" altLang="en-US" sz="2400" dirty="0"/>
                    </a:p>
                  </a:txBody>
                  <a:tcPr>
                    <a:lnL w="28575" cap="flat" cmpd="sng" algn="ctr">
                      <a:solidFill>
                        <a:schemeClr val="bg1"/>
                      </a:solidFill>
                      <a:prstDash val="solid"/>
                      <a:round/>
                      <a:headEnd type="none" w="med" len="med"/>
                      <a:tailEnd type="none" w="med" len="med"/>
                    </a:lnL>
                  </a:tcPr>
                </a:tc>
              </a:tr>
              <a:tr h="370840">
                <a:tc>
                  <a:txBody>
                    <a:bodyPr/>
                    <a:lstStyle/>
                    <a:p>
                      <a:pPr algn="ctr"/>
                      <a:r>
                        <a:rPr lang="en-US" altLang="zh-CN" sz="2400" dirty="0" smtClean="0">
                          <a:solidFill>
                            <a:srgbClr val="FFFF00"/>
                          </a:solidFill>
                        </a:rPr>
                        <a:t>1</a:t>
                      </a:r>
                      <a:endParaRPr lang="zh-CN" altLang="en-US" sz="2400" dirty="0">
                        <a:solidFill>
                          <a:srgbClr val="FFFF00"/>
                        </a:solidFill>
                      </a:endParaRPr>
                    </a:p>
                  </a:txBody>
                  <a:tcPr>
                    <a:lnR w="28575" cap="flat" cmpd="sng" algn="ctr">
                      <a:solidFill>
                        <a:schemeClr val="bg1"/>
                      </a:solidFill>
                      <a:prstDash val="solid"/>
                      <a:round/>
                      <a:headEnd type="none" w="med" len="med"/>
                      <a:tailEnd type="none" w="med" len="med"/>
                    </a:lnR>
                    <a:solidFill>
                      <a:srgbClr val="0070C0"/>
                    </a:solidFill>
                  </a:tcPr>
                </a:tc>
                <a:tc>
                  <a:txBody>
                    <a:bodyPr/>
                    <a:lstStyle/>
                    <a:p>
                      <a:r>
                        <a:rPr lang="en-US" altLang="zh-CN" sz="2400" dirty="0" smtClean="0"/>
                        <a:t>-1</a:t>
                      </a:r>
                      <a:endParaRPr lang="zh-CN" altLang="en-US" sz="2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r>
                        <a:rPr lang="en-US" altLang="zh-CN" sz="2400" dirty="0" smtClean="0"/>
                        <a:t>1</a:t>
                      </a:r>
                      <a:endParaRPr lang="zh-CN" altLang="en-US" sz="2400" dirty="0"/>
                    </a:p>
                  </a:txBody>
                  <a:tcPr>
                    <a:lnL w="28575" cap="flat" cmpd="sng" algn="ctr">
                      <a:solidFill>
                        <a:schemeClr val="bg1"/>
                      </a:solidFill>
                      <a:prstDash val="solid"/>
                      <a:round/>
                      <a:headEnd type="none" w="med" len="med"/>
                      <a:tailEnd type="none" w="med" len="med"/>
                    </a:lnL>
                  </a:tcPr>
                </a:tc>
              </a:tr>
            </a:tbl>
          </a:graphicData>
        </a:graphic>
      </p:graphicFrame>
      <p:sp>
        <p:nvSpPr>
          <p:cNvPr id="6" name="TextBox 5"/>
          <p:cNvSpPr txBox="1"/>
          <p:nvPr/>
        </p:nvSpPr>
        <p:spPr>
          <a:xfrm>
            <a:off x="376730" y="1750036"/>
            <a:ext cx="3232744" cy="461665"/>
          </a:xfrm>
          <a:prstGeom prst="rect">
            <a:avLst/>
          </a:prstGeom>
          <a:noFill/>
        </p:spPr>
        <p:txBody>
          <a:bodyPr wrap="none" rtlCol="0">
            <a:spAutoFit/>
          </a:bodyPr>
          <a:lstStyle/>
          <a:p>
            <a:r>
              <a:rPr kumimoji="1" lang="en-US" altLang="zh-CN" sz="2400" b="1" dirty="0">
                <a:solidFill>
                  <a:srgbClr val="0070C0"/>
                </a:solidFill>
                <a:effectLst>
                  <a:outerShdw blurRad="38100" dist="38100" dir="2700000" algn="tl">
                    <a:srgbClr val="000000"/>
                  </a:outerShdw>
                </a:effectLst>
                <a:latin typeface="微软雅黑" pitchFamily="34" charset="-122"/>
                <a:ea typeface="微软雅黑" pitchFamily="34" charset="-122"/>
              </a:rPr>
              <a:t>1</a:t>
            </a:r>
            <a:r>
              <a:rPr kumimoji="1" lang="zh-CN" altLang="en-US" sz="2400" b="1" dirty="0" smtClean="0">
                <a:solidFill>
                  <a:srgbClr val="0070C0"/>
                </a:solidFill>
                <a:effectLst>
                  <a:outerShdw blurRad="38100" dist="38100" dir="2700000" algn="tl">
                    <a:srgbClr val="000000"/>
                  </a:outerShdw>
                </a:effectLst>
                <a:latin typeface="微软雅黑" pitchFamily="34" charset="-122"/>
                <a:ea typeface="微软雅黑" pitchFamily="34" charset="-122"/>
              </a:rPr>
              <a:t>：</a:t>
            </a:r>
            <a:r>
              <a:rPr kumimoji="1" lang="en-US" altLang="zh-CN" sz="2400" b="1" dirty="0" smtClean="0">
                <a:solidFill>
                  <a:srgbClr val="0070C0"/>
                </a:solidFill>
                <a:effectLst>
                  <a:outerShdw blurRad="38100" dist="38100" dir="2700000" algn="tl">
                    <a:srgbClr val="000000"/>
                  </a:outerShdw>
                </a:effectLst>
                <a:latin typeface="微软雅黑" pitchFamily="34" charset="-122"/>
                <a:ea typeface="微软雅黑" pitchFamily="34" charset="-122"/>
              </a:rPr>
              <a:t>TRUE  </a:t>
            </a:r>
            <a:r>
              <a:rPr kumimoji="1" lang="en-US" altLang="zh-CN" sz="2400" b="1" dirty="0">
                <a:solidFill>
                  <a:srgbClr val="0070C0"/>
                </a:solidFill>
                <a:effectLst>
                  <a:outerShdw blurRad="38100" dist="38100" dir="2700000" algn="tl">
                    <a:srgbClr val="000000"/>
                  </a:outerShdw>
                </a:effectLst>
                <a:latin typeface="微软雅黑" pitchFamily="34" charset="-122"/>
                <a:ea typeface="微软雅黑" pitchFamily="34" charset="-122"/>
              </a:rPr>
              <a:t>-1</a:t>
            </a:r>
            <a:r>
              <a:rPr kumimoji="1" lang="zh-CN" altLang="en-US" sz="2400" b="1" dirty="0" smtClean="0">
                <a:solidFill>
                  <a:srgbClr val="0070C0"/>
                </a:solidFill>
                <a:effectLst>
                  <a:outerShdw blurRad="38100" dist="38100" dir="2700000" algn="tl">
                    <a:srgbClr val="000000"/>
                  </a:outerShdw>
                </a:effectLst>
                <a:latin typeface="微软雅黑" pitchFamily="34" charset="-122"/>
                <a:ea typeface="微软雅黑" pitchFamily="34" charset="-122"/>
              </a:rPr>
              <a:t>：</a:t>
            </a:r>
            <a:r>
              <a:rPr kumimoji="1" lang="en-US" altLang="zh-CN" sz="2400" b="1" dirty="0" smtClean="0">
                <a:solidFill>
                  <a:srgbClr val="0070C0"/>
                </a:solidFill>
                <a:effectLst>
                  <a:outerShdw blurRad="38100" dist="38100" dir="2700000" algn="tl">
                    <a:srgbClr val="000000"/>
                  </a:outerShdw>
                </a:effectLst>
                <a:latin typeface="微软雅黑" pitchFamily="34" charset="-122"/>
                <a:ea typeface="微软雅黑" pitchFamily="34" charset="-122"/>
              </a:rPr>
              <a:t>FALSE</a:t>
            </a:r>
            <a:endParaRPr kumimoji="1" lang="zh-CN" altLang="en-US" sz="2400" b="1" dirty="0">
              <a:solidFill>
                <a:srgbClr val="0070C0"/>
              </a:solidFill>
              <a:effectLst>
                <a:outerShdw blurRad="38100" dist="38100" dir="2700000" algn="tl">
                  <a:srgbClr val="000000"/>
                </a:outerShdw>
              </a:effectLst>
              <a:latin typeface="微软雅黑" pitchFamily="34" charset="-122"/>
              <a:ea typeface="微软雅黑" pitchFamily="34" charset="-122"/>
            </a:endParaRPr>
          </a:p>
        </p:txBody>
      </p:sp>
      <p:grpSp>
        <p:nvGrpSpPr>
          <p:cNvPr id="93" name="组合 92"/>
          <p:cNvGrpSpPr/>
          <p:nvPr/>
        </p:nvGrpSpPr>
        <p:grpSpPr>
          <a:xfrm>
            <a:off x="251760" y="3882785"/>
            <a:ext cx="2160000" cy="2160000"/>
            <a:chOff x="251760" y="4365344"/>
            <a:chExt cx="2160000" cy="2160000"/>
          </a:xfrm>
        </p:grpSpPr>
        <p:grpSp>
          <p:nvGrpSpPr>
            <p:cNvPr id="34" name="组合 33"/>
            <p:cNvGrpSpPr/>
            <p:nvPr/>
          </p:nvGrpSpPr>
          <p:grpSpPr>
            <a:xfrm>
              <a:off x="251760" y="4365344"/>
              <a:ext cx="2160000" cy="2160000"/>
              <a:chOff x="323528" y="4262870"/>
              <a:chExt cx="2160000" cy="2160000"/>
            </a:xfrm>
          </p:grpSpPr>
          <p:grpSp>
            <p:nvGrpSpPr>
              <p:cNvPr id="14" name="组合 13"/>
              <p:cNvGrpSpPr/>
              <p:nvPr/>
            </p:nvGrpSpPr>
            <p:grpSpPr>
              <a:xfrm>
                <a:off x="323528" y="4262870"/>
                <a:ext cx="2160000" cy="2160000"/>
                <a:chOff x="1254569" y="4432485"/>
                <a:chExt cx="2470612" cy="2470612"/>
              </a:xfrm>
            </p:grpSpPr>
            <p:cxnSp>
              <p:nvCxnSpPr>
                <p:cNvPr id="15" name="直接箭头连接符 14"/>
                <p:cNvCxnSpPr/>
                <p:nvPr/>
              </p:nvCxnSpPr>
              <p:spPr>
                <a:xfrm>
                  <a:off x="1254569" y="571558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16" name="直接箭头连接符 15"/>
                <p:cNvCxnSpPr/>
                <p:nvPr/>
              </p:nvCxnSpPr>
              <p:spPr>
                <a:xfrm rot="16200000" flipV="1">
                  <a:off x="1254569" y="566779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grpSp>
          <p:cxnSp>
            <p:nvCxnSpPr>
              <p:cNvPr id="24" name="直接连接符 23"/>
              <p:cNvCxnSpPr/>
              <p:nvPr/>
            </p:nvCxnSpPr>
            <p:spPr>
              <a:xfrm flipV="1">
                <a:off x="2051720" y="5326995"/>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799009" y="53310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5400000" flipV="1">
                <a:off x="1442572" y="47042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5400000" flipV="1">
                <a:off x="1442572" y="5888131"/>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8968" y="5452333"/>
                <a:ext cx="39786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31" name="TextBox 30"/>
              <p:cNvSpPr txBox="1"/>
              <p:nvPr/>
            </p:nvSpPr>
            <p:spPr>
              <a:xfrm>
                <a:off x="1478337" y="4581128"/>
                <a:ext cx="31290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32" name="TextBox 31"/>
              <p:cNvSpPr txBox="1"/>
              <p:nvPr/>
            </p:nvSpPr>
            <p:spPr>
              <a:xfrm>
                <a:off x="2048054" y="5597624"/>
                <a:ext cx="31290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33" name="TextBox 32"/>
              <p:cNvSpPr txBox="1"/>
              <p:nvPr/>
            </p:nvSpPr>
            <p:spPr>
              <a:xfrm>
                <a:off x="1463463" y="5723964"/>
                <a:ext cx="39786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grpSp>
        <p:sp>
          <p:nvSpPr>
            <p:cNvPr id="72" name="椭圆 71"/>
            <p:cNvSpPr/>
            <p:nvPr/>
          </p:nvSpPr>
          <p:spPr>
            <a:xfrm>
              <a:off x="1907952" y="5974285"/>
              <a:ext cx="144000" cy="144000"/>
            </a:xfrm>
            <a:prstGeom prst="ellipse">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73" name="椭圆 72"/>
            <p:cNvSpPr/>
            <p:nvPr/>
          </p:nvSpPr>
          <p:spPr>
            <a:xfrm>
              <a:off x="1904286" y="4789920"/>
              <a:ext cx="144000" cy="144000"/>
            </a:xfrm>
            <a:prstGeom prst="ellipse">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74" name="乘号 73"/>
            <p:cNvSpPr/>
            <p:nvPr/>
          </p:nvSpPr>
          <p:spPr>
            <a:xfrm>
              <a:off x="611560" y="5949280"/>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647560" y="4785152"/>
              <a:ext cx="144000" cy="144000"/>
            </a:xfrm>
            <a:prstGeom prst="ellipse">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cxnSp>
          <p:nvCxnSpPr>
            <p:cNvPr id="84" name="直接连接符 83"/>
            <p:cNvCxnSpPr/>
            <p:nvPr/>
          </p:nvCxnSpPr>
          <p:spPr>
            <a:xfrm>
              <a:off x="251760" y="5061975"/>
              <a:ext cx="1741342" cy="1463369"/>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3347864" y="3861047"/>
            <a:ext cx="2304256" cy="2160001"/>
            <a:chOff x="3347864" y="4343606"/>
            <a:chExt cx="2304256" cy="2160001"/>
          </a:xfrm>
        </p:grpSpPr>
        <p:grpSp>
          <p:nvGrpSpPr>
            <p:cNvPr id="47" name="组合 46"/>
            <p:cNvGrpSpPr/>
            <p:nvPr/>
          </p:nvGrpSpPr>
          <p:grpSpPr>
            <a:xfrm>
              <a:off x="3347864" y="4343607"/>
              <a:ext cx="2160000" cy="2160000"/>
              <a:chOff x="323528" y="4262870"/>
              <a:chExt cx="2160000" cy="2160000"/>
            </a:xfrm>
          </p:grpSpPr>
          <p:grpSp>
            <p:nvGrpSpPr>
              <p:cNvPr id="48" name="组合 47"/>
              <p:cNvGrpSpPr/>
              <p:nvPr/>
            </p:nvGrpSpPr>
            <p:grpSpPr>
              <a:xfrm>
                <a:off x="323528" y="4262870"/>
                <a:ext cx="2160000" cy="2160000"/>
                <a:chOff x="1254569" y="4432485"/>
                <a:chExt cx="2470612" cy="2470612"/>
              </a:xfrm>
            </p:grpSpPr>
            <p:cxnSp>
              <p:nvCxnSpPr>
                <p:cNvPr id="57" name="直接箭头连接符 56"/>
                <p:cNvCxnSpPr/>
                <p:nvPr/>
              </p:nvCxnSpPr>
              <p:spPr>
                <a:xfrm>
                  <a:off x="1254569" y="571558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58" name="直接箭头连接符 57"/>
                <p:cNvCxnSpPr/>
                <p:nvPr/>
              </p:nvCxnSpPr>
              <p:spPr>
                <a:xfrm rot="16200000" flipV="1">
                  <a:off x="1254569" y="566779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grpSp>
          <p:cxnSp>
            <p:nvCxnSpPr>
              <p:cNvPr id="49" name="直接连接符 48"/>
              <p:cNvCxnSpPr/>
              <p:nvPr/>
            </p:nvCxnSpPr>
            <p:spPr>
              <a:xfrm flipV="1">
                <a:off x="2051720" y="5326995"/>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799009" y="53310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5400000" flipV="1">
                <a:off x="1442572" y="47042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5400000" flipV="1">
                <a:off x="1442572" y="5888131"/>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48968" y="5452333"/>
                <a:ext cx="39786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54" name="TextBox 53"/>
              <p:cNvSpPr txBox="1"/>
              <p:nvPr/>
            </p:nvSpPr>
            <p:spPr>
              <a:xfrm>
                <a:off x="1478337" y="4581128"/>
                <a:ext cx="31290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55" name="TextBox 54"/>
              <p:cNvSpPr txBox="1"/>
              <p:nvPr/>
            </p:nvSpPr>
            <p:spPr>
              <a:xfrm>
                <a:off x="2048054" y="5597624"/>
                <a:ext cx="31290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56" name="TextBox 55"/>
              <p:cNvSpPr txBox="1"/>
              <p:nvPr/>
            </p:nvSpPr>
            <p:spPr>
              <a:xfrm>
                <a:off x="1463463" y="5723964"/>
                <a:ext cx="39786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grpSp>
        <p:sp>
          <p:nvSpPr>
            <p:cNvPr id="75" name="乘号 74"/>
            <p:cNvSpPr/>
            <p:nvPr/>
          </p:nvSpPr>
          <p:spPr>
            <a:xfrm>
              <a:off x="3742070" y="5905023"/>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乘号 76"/>
            <p:cNvSpPr/>
            <p:nvPr/>
          </p:nvSpPr>
          <p:spPr>
            <a:xfrm>
              <a:off x="4964390" y="5938285"/>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乘号 77"/>
            <p:cNvSpPr/>
            <p:nvPr/>
          </p:nvSpPr>
          <p:spPr>
            <a:xfrm>
              <a:off x="3760534" y="4776843"/>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5004056" y="4823416"/>
              <a:ext cx="144000" cy="144000"/>
            </a:xfrm>
            <a:prstGeom prst="ellipse">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cxnSp>
          <p:nvCxnSpPr>
            <p:cNvPr id="88" name="直接连接符 87"/>
            <p:cNvCxnSpPr/>
            <p:nvPr/>
          </p:nvCxnSpPr>
          <p:spPr>
            <a:xfrm>
              <a:off x="3958070" y="4343606"/>
              <a:ext cx="1694050" cy="1594679"/>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6533939" y="3861048"/>
            <a:ext cx="2358301" cy="2160000"/>
            <a:chOff x="6533939" y="4343607"/>
            <a:chExt cx="2358301" cy="2160000"/>
          </a:xfrm>
        </p:grpSpPr>
        <p:grpSp>
          <p:nvGrpSpPr>
            <p:cNvPr id="59" name="组合 58"/>
            <p:cNvGrpSpPr/>
            <p:nvPr/>
          </p:nvGrpSpPr>
          <p:grpSpPr>
            <a:xfrm>
              <a:off x="6732240" y="4343607"/>
              <a:ext cx="2160000" cy="2160000"/>
              <a:chOff x="323528" y="4262870"/>
              <a:chExt cx="2160000" cy="2160000"/>
            </a:xfrm>
          </p:grpSpPr>
          <p:grpSp>
            <p:nvGrpSpPr>
              <p:cNvPr id="60" name="组合 59"/>
              <p:cNvGrpSpPr/>
              <p:nvPr/>
            </p:nvGrpSpPr>
            <p:grpSpPr>
              <a:xfrm>
                <a:off x="323528" y="4262870"/>
                <a:ext cx="2160000" cy="2160000"/>
                <a:chOff x="1254569" y="4432485"/>
                <a:chExt cx="2470612" cy="2470612"/>
              </a:xfrm>
            </p:grpSpPr>
            <p:cxnSp>
              <p:nvCxnSpPr>
                <p:cNvPr id="69" name="直接箭头连接符 68"/>
                <p:cNvCxnSpPr/>
                <p:nvPr/>
              </p:nvCxnSpPr>
              <p:spPr>
                <a:xfrm>
                  <a:off x="1254569" y="571558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70" name="直接箭头连接符 69"/>
                <p:cNvCxnSpPr/>
                <p:nvPr/>
              </p:nvCxnSpPr>
              <p:spPr>
                <a:xfrm rot="16200000" flipV="1">
                  <a:off x="1254569" y="566779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grpSp>
          <p:cxnSp>
            <p:nvCxnSpPr>
              <p:cNvPr id="61" name="直接连接符 60"/>
              <p:cNvCxnSpPr/>
              <p:nvPr/>
            </p:nvCxnSpPr>
            <p:spPr>
              <a:xfrm flipV="1">
                <a:off x="2051720" y="5326995"/>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799009" y="53310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5400000" flipV="1">
                <a:off x="1442572" y="47042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5400000" flipV="1">
                <a:off x="1442572" y="5888131"/>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48968" y="5452333"/>
                <a:ext cx="39786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66" name="TextBox 65"/>
              <p:cNvSpPr txBox="1"/>
              <p:nvPr/>
            </p:nvSpPr>
            <p:spPr>
              <a:xfrm>
                <a:off x="1478337" y="4581128"/>
                <a:ext cx="31290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67" name="TextBox 66"/>
              <p:cNvSpPr txBox="1"/>
              <p:nvPr/>
            </p:nvSpPr>
            <p:spPr>
              <a:xfrm>
                <a:off x="2048054" y="5597624"/>
                <a:ext cx="31290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68" name="TextBox 67"/>
              <p:cNvSpPr txBox="1"/>
              <p:nvPr/>
            </p:nvSpPr>
            <p:spPr>
              <a:xfrm>
                <a:off x="1463463" y="5723964"/>
                <a:ext cx="39786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grpSp>
        <p:sp>
          <p:nvSpPr>
            <p:cNvPr id="80" name="乘号 79"/>
            <p:cNvSpPr/>
            <p:nvPr/>
          </p:nvSpPr>
          <p:spPr>
            <a:xfrm>
              <a:off x="7099721" y="4749152"/>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乘号 80"/>
            <p:cNvSpPr/>
            <p:nvPr/>
          </p:nvSpPr>
          <p:spPr>
            <a:xfrm>
              <a:off x="8352432" y="5891990"/>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7135721" y="5951575"/>
              <a:ext cx="144000" cy="144000"/>
            </a:xfrm>
            <a:prstGeom prst="ellipse">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83" name="椭圆 82"/>
            <p:cNvSpPr/>
            <p:nvPr/>
          </p:nvSpPr>
          <p:spPr>
            <a:xfrm>
              <a:off x="8424432" y="4785152"/>
              <a:ext cx="144000" cy="144000"/>
            </a:xfrm>
            <a:prstGeom prst="ellipse">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90" name="任意多边形 89"/>
            <p:cNvSpPr/>
            <p:nvPr/>
          </p:nvSpPr>
          <p:spPr>
            <a:xfrm>
              <a:off x="6533939" y="4484914"/>
              <a:ext cx="2292603" cy="1916018"/>
            </a:xfrm>
            <a:custGeom>
              <a:avLst/>
              <a:gdLst>
                <a:gd name="connsiteX0" fmla="*/ 781261 w 2292603"/>
                <a:gd name="connsiteY0" fmla="*/ 0 h 1916018"/>
                <a:gd name="connsiteX1" fmla="*/ 1985947 w 2292603"/>
                <a:gd name="connsiteY1" fmla="*/ 914400 h 1916018"/>
                <a:gd name="connsiteX2" fmla="*/ 2290747 w 2292603"/>
                <a:gd name="connsiteY2" fmla="*/ 1625600 h 1916018"/>
                <a:gd name="connsiteX3" fmla="*/ 1898861 w 2292603"/>
                <a:gd name="connsiteY3" fmla="*/ 1915886 h 1916018"/>
                <a:gd name="connsiteX4" fmla="*/ 1057032 w 2292603"/>
                <a:gd name="connsiteY4" fmla="*/ 1596572 h 1916018"/>
                <a:gd name="connsiteX5" fmla="*/ 84575 w 2292603"/>
                <a:gd name="connsiteY5" fmla="*/ 783772 h 1916018"/>
                <a:gd name="connsiteX6" fmla="*/ 113604 w 2292603"/>
                <a:gd name="connsiteY6" fmla="*/ 798286 h 191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603" h="1916018">
                  <a:moveTo>
                    <a:pt x="781261" y="0"/>
                  </a:moveTo>
                  <a:cubicBezTo>
                    <a:pt x="1257813" y="321733"/>
                    <a:pt x="1734366" y="643467"/>
                    <a:pt x="1985947" y="914400"/>
                  </a:cubicBezTo>
                  <a:cubicBezTo>
                    <a:pt x="2237528" y="1185333"/>
                    <a:pt x="2305261" y="1458686"/>
                    <a:pt x="2290747" y="1625600"/>
                  </a:cubicBezTo>
                  <a:cubicBezTo>
                    <a:pt x="2276233" y="1792514"/>
                    <a:pt x="2104480" y="1920724"/>
                    <a:pt x="1898861" y="1915886"/>
                  </a:cubicBezTo>
                  <a:cubicBezTo>
                    <a:pt x="1693242" y="1911048"/>
                    <a:pt x="1359413" y="1785258"/>
                    <a:pt x="1057032" y="1596572"/>
                  </a:cubicBezTo>
                  <a:cubicBezTo>
                    <a:pt x="754651" y="1407886"/>
                    <a:pt x="241813" y="916820"/>
                    <a:pt x="84575" y="783772"/>
                  </a:cubicBezTo>
                  <a:cubicBezTo>
                    <a:pt x="-72663" y="650724"/>
                    <a:pt x="20470" y="724505"/>
                    <a:pt x="113604" y="798286"/>
                  </a:cubicBezTo>
                </a:path>
              </a:pathLst>
            </a:cu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9" name="TextBox 98"/>
              <p:cNvSpPr txBox="1"/>
              <p:nvPr/>
            </p:nvSpPr>
            <p:spPr>
              <a:xfrm>
                <a:off x="376730" y="6240151"/>
                <a:ext cx="2051203" cy="400110"/>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002060"/>
                              </a:solidFill>
                              <a:latin typeface="Cambria Math" panose="02040503050406030204" pitchFamily="18" charset="0"/>
                            </a:rPr>
                          </m:ctrlPr>
                        </m:sSubPr>
                        <m:e>
                          <m:r>
                            <a:rPr lang="en-US" altLang="zh-CN" sz="2000" b="1" i="1" smtClean="0">
                              <a:solidFill>
                                <a:srgbClr val="002060"/>
                              </a:solidFill>
                              <a:latin typeface="Cambria Math"/>
                            </a:rPr>
                            <m:t>𝒙</m:t>
                          </m:r>
                        </m:e>
                        <m:sub>
                          <m:r>
                            <a:rPr lang="en-US" altLang="zh-CN" sz="2000" b="1" i="1" smtClean="0">
                              <a:solidFill>
                                <a:srgbClr val="002060"/>
                              </a:solidFill>
                              <a:latin typeface="Cambria Math"/>
                            </a:rPr>
                            <m:t>𝟏</m:t>
                          </m:r>
                        </m:sub>
                      </m:sSub>
                      <m:r>
                        <a:rPr lang="en-US" altLang="zh-CN" sz="2000" b="1" i="1" smtClean="0">
                          <a:solidFill>
                            <a:srgbClr val="002060"/>
                          </a:solidFill>
                          <a:latin typeface="Cambria Math"/>
                        </a:rPr>
                        <m:t>+</m:t>
                      </m:r>
                      <m:sSub>
                        <m:sSubPr>
                          <m:ctrlPr>
                            <a:rPr lang="en-US" altLang="zh-CN" sz="2000" b="1" i="1" smtClean="0">
                              <a:solidFill>
                                <a:srgbClr val="002060"/>
                              </a:solidFill>
                              <a:latin typeface="Cambria Math" panose="02040503050406030204" pitchFamily="18" charset="0"/>
                            </a:rPr>
                          </m:ctrlPr>
                        </m:sSubPr>
                        <m:e>
                          <m:r>
                            <a:rPr lang="en-US" altLang="zh-CN" sz="2000" b="1" i="1" smtClean="0">
                              <a:solidFill>
                                <a:srgbClr val="002060"/>
                              </a:solidFill>
                              <a:latin typeface="Cambria Math"/>
                            </a:rPr>
                            <m:t>𝒙</m:t>
                          </m:r>
                        </m:e>
                        <m:sub>
                          <m:r>
                            <a:rPr lang="en-US" altLang="zh-CN" sz="2000" b="1" i="1" smtClean="0">
                              <a:solidFill>
                                <a:srgbClr val="002060"/>
                              </a:solidFill>
                              <a:latin typeface="Cambria Math"/>
                            </a:rPr>
                            <m:t>𝟐</m:t>
                          </m:r>
                        </m:sub>
                      </m:sSub>
                      <m:r>
                        <a:rPr lang="en-US" altLang="zh-CN" sz="2000" b="1" i="1" smtClean="0">
                          <a:solidFill>
                            <a:srgbClr val="002060"/>
                          </a:solidFill>
                          <a:latin typeface="Cambria Math"/>
                        </a:rPr>
                        <m:t>+</m:t>
                      </m:r>
                      <m:r>
                        <a:rPr lang="en-US" altLang="zh-CN" sz="2000" b="1" i="1" smtClean="0">
                          <a:solidFill>
                            <a:srgbClr val="002060"/>
                          </a:solidFill>
                          <a:latin typeface="Cambria Math"/>
                        </a:rPr>
                        <m:t>𝟏</m:t>
                      </m:r>
                      <m:r>
                        <a:rPr lang="en-US" altLang="zh-CN" sz="2000" b="1" i="1" smtClean="0">
                          <a:solidFill>
                            <a:srgbClr val="002060"/>
                          </a:solidFill>
                          <a:latin typeface="Cambria Math"/>
                        </a:rPr>
                        <m:t>=</m:t>
                      </m:r>
                      <m:r>
                        <a:rPr lang="en-US" altLang="zh-CN" sz="2000" b="1" i="1" smtClean="0">
                          <a:solidFill>
                            <a:srgbClr val="002060"/>
                          </a:solidFill>
                          <a:latin typeface="Cambria Math"/>
                        </a:rPr>
                        <m:t>𝟎</m:t>
                      </m:r>
                    </m:oMath>
                  </m:oMathPara>
                </a14:m>
                <a:endParaRPr lang="zh-CN" altLang="en-US" sz="2000" b="1" i="1" dirty="0">
                  <a:solidFill>
                    <a:srgbClr val="002060"/>
                  </a:solidFill>
                </a:endParaRPr>
              </a:p>
            </p:txBody>
          </p:sp>
        </mc:Choice>
        <mc:Fallback xmlns="">
          <p:sp>
            <p:nvSpPr>
              <p:cNvPr id="99" name="TextBox 98"/>
              <p:cNvSpPr txBox="1">
                <a:spLocks noRot="1" noChangeAspect="1" noMove="1" noResize="1" noEditPoints="1" noAdjustHandles="1" noChangeArrowheads="1" noChangeShapeType="1" noTextEdit="1"/>
              </p:cNvSpPr>
              <p:nvPr/>
            </p:nvSpPr>
            <p:spPr>
              <a:xfrm>
                <a:off x="376730" y="6240151"/>
                <a:ext cx="2051203" cy="400110"/>
              </a:xfrm>
              <a:prstGeom prst="rect">
                <a:avLst/>
              </a:prstGeom>
              <a:blipFill rotWithShape="1">
                <a:blip r:embed="rId3"/>
                <a:stretch>
                  <a:fillRect/>
                </a:stretch>
              </a:blipFill>
              <a:ln>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TextBox 99"/>
              <p:cNvSpPr txBox="1"/>
              <p:nvPr/>
            </p:nvSpPr>
            <p:spPr>
              <a:xfrm>
                <a:off x="3541121" y="6240151"/>
                <a:ext cx="2051203" cy="400110"/>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002060"/>
                              </a:solidFill>
                              <a:latin typeface="Cambria Math" panose="02040503050406030204" pitchFamily="18" charset="0"/>
                            </a:rPr>
                          </m:ctrlPr>
                        </m:sSubPr>
                        <m:e>
                          <m:r>
                            <a:rPr lang="en-US" altLang="zh-CN" sz="2000" b="1" i="1" smtClean="0">
                              <a:solidFill>
                                <a:srgbClr val="002060"/>
                              </a:solidFill>
                              <a:latin typeface="Cambria Math"/>
                            </a:rPr>
                            <m:t>𝒙</m:t>
                          </m:r>
                        </m:e>
                        <m:sub>
                          <m:r>
                            <a:rPr lang="en-US" altLang="zh-CN" sz="2000" b="1" i="1" smtClean="0">
                              <a:solidFill>
                                <a:srgbClr val="002060"/>
                              </a:solidFill>
                              <a:latin typeface="Cambria Math"/>
                            </a:rPr>
                            <m:t>𝟏</m:t>
                          </m:r>
                        </m:sub>
                      </m:sSub>
                      <m:r>
                        <a:rPr lang="en-US" altLang="zh-CN" sz="2000" b="1" i="1" smtClean="0">
                          <a:solidFill>
                            <a:srgbClr val="002060"/>
                          </a:solidFill>
                          <a:latin typeface="Cambria Math"/>
                        </a:rPr>
                        <m:t>+</m:t>
                      </m:r>
                      <m:sSub>
                        <m:sSubPr>
                          <m:ctrlPr>
                            <a:rPr lang="en-US" altLang="zh-CN" sz="2000" b="1" i="1" smtClean="0">
                              <a:solidFill>
                                <a:srgbClr val="002060"/>
                              </a:solidFill>
                              <a:latin typeface="Cambria Math" panose="02040503050406030204" pitchFamily="18" charset="0"/>
                            </a:rPr>
                          </m:ctrlPr>
                        </m:sSubPr>
                        <m:e>
                          <m:r>
                            <a:rPr lang="en-US" altLang="zh-CN" sz="2000" b="1" i="1" smtClean="0">
                              <a:solidFill>
                                <a:srgbClr val="002060"/>
                              </a:solidFill>
                              <a:latin typeface="Cambria Math"/>
                            </a:rPr>
                            <m:t>𝒙</m:t>
                          </m:r>
                        </m:e>
                        <m:sub>
                          <m:r>
                            <a:rPr lang="en-US" altLang="zh-CN" sz="2000" b="1" i="1" smtClean="0">
                              <a:solidFill>
                                <a:srgbClr val="002060"/>
                              </a:solidFill>
                              <a:latin typeface="Cambria Math"/>
                            </a:rPr>
                            <m:t>𝟐</m:t>
                          </m:r>
                        </m:sub>
                      </m:sSub>
                      <m:r>
                        <a:rPr lang="en-US" altLang="zh-CN" sz="2000" b="1" i="1" smtClean="0">
                          <a:solidFill>
                            <a:srgbClr val="002060"/>
                          </a:solidFill>
                          <a:latin typeface="Cambria Math"/>
                        </a:rPr>
                        <m:t>−</m:t>
                      </m:r>
                      <m:r>
                        <a:rPr lang="en-US" altLang="zh-CN" sz="2000" b="1" i="1" smtClean="0">
                          <a:solidFill>
                            <a:srgbClr val="002060"/>
                          </a:solidFill>
                          <a:latin typeface="Cambria Math"/>
                        </a:rPr>
                        <m:t>𝟏</m:t>
                      </m:r>
                      <m:r>
                        <a:rPr lang="en-US" altLang="zh-CN" sz="2000" b="1" i="1" smtClean="0">
                          <a:solidFill>
                            <a:srgbClr val="002060"/>
                          </a:solidFill>
                          <a:latin typeface="Cambria Math"/>
                        </a:rPr>
                        <m:t>=</m:t>
                      </m:r>
                      <m:r>
                        <a:rPr lang="en-US" altLang="zh-CN" sz="2000" b="1" i="1" smtClean="0">
                          <a:solidFill>
                            <a:srgbClr val="002060"/>
                          </a:solidFill>
                          <a:latin typeface="Cambria Math"/>
                        </a:rPr>
                        <m:t>𝟎</m:t>
                      </m:r>
                    </m:oMath>
                  </m:oMathPara>
                </a14:m>
                <a:endParaRPr lang="zh-CN" altLang="en-US" sz="2000" b="1" i="1" dirty="0">
                  <a:solidFill>
                    <a:srgbClr val="002060"/>
                  </a:solidFill>
                </a:endParaRPr>
              </a:p>
            </p:txBody>
          </p:sp>
        </mc:Choice>
        <mc:Fallback xmlns="">
          <p:sp>
            <p:nvSpPr>
              <p:cNvPr id="100" name="TextBox 99"/>
              <p:cNvSpPr txBox="1">
                <a:spLocks noRot="1" noChangeAspect="1" noMove="1" noResize="1" noEditPoints="1" noAdjustHandles="1" noChangeArrowheads="1" noChangeShapeType="1" noTextEdit="1"/>
              </p:cNvSpPr>
              <p:nvPr/>
            </p:nvSpPr>
            <p:spPr>
              <a:xfrm>
                <a:off x="3541121" y="6240151"/>
                <a:ext cx="2051203" cy="400110"/>
              </a:xfrm>
              <a:prstGeom prst="rect">
                <a:avLst/>
              </a:prstGeom>
              <a:blipFill rotWithShape="1">
                <a:blip r:embed="rId4"/>
                <a:stretch>
                  <a:fillRect/>
                </a:stretch>
              </a:blipFill>
              <a:ln>
                <a:prstDash val="dash"/>
              </a:ln>
            </p:spPr>
            <p:txBody>
              <a:bodyPr/>
              <a:lstStyle/>
              <a:p>
                <a:r>
                  <a:rPr lang="zh-CN" altLang="en-US">
                    <a:noFill/>
                  </a:rPr>
                  <a:t> </a:t>
                </a:r>
              </a:p>
            </p:txBody>
          </p:sp>
        </mc:Fallback>
      </mc:AlternateContent>
      <p:pic>
        <p:nvPicPr>
          <p:cNvPr id="1027" name="Picture 3" descr="E:\学习\智能控制-信息学院春季\Neural Network\q_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8262" y="5880339"/>
            <a:ext cx="966764" cy="966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87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250"/>
                                        <p:tgtEl>
                                          <p:spTgt spid="93"/>
                                        </p:tgtEl>
                                      </p:cBhvr>
                                    </p:animEffect>
                                    <p:anim calcmode="lin" valueType="num">
                                      <p:cBhvr>
                                        <p:cTn id="14" dur="250" fill="hold"/>
                                        <p:tgtEl>
                                          <p:spTgt spid="93"/>
                                        </p:tgtEl>
                                        <p:attrNameLst>
                                          <p:attrName>ppt_x</p:attrName>
                                        </p:attrNameLst>
                                      </p:cBhvr>
                                      <p:tavLst>
                                        <p:tav tm="0">
                                          <p:val>
                                            <p:strVal val="#ppt_x"/>
                                          </p:val>
                                        </p:tav>
                                        <p:tav tm="100000">
                                          <p:val>
                                            <p:strVal val="#ppt_x"/>
                                          </p:val>
                                        </p:tav>
                                      </p:tavLst>
                                    </p:anim>
                                    <p:anim calcmode="lin" valueType="num">
                                      <p:cBhvr>
                                        <p:cTn id="15" dur="250" fill="hold"/>
                                        <p:tgtEl>
                                          <p:spTgt spid="93"/>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250"/>
                                        <p:tgtEl>
                                          <p:spTgt spid="99"/>
                                        </p:tgtEl>
                                      </p:cBhvr>
                                    </p:animEffect>
                                    <p:anim calcmode="lin" valueType="num">
                                      <p:cBhvr>
                                        <p:cTn id="20" dur="250" fill="hold"/>
                                        <p:tgtEl>
                                          <p:spTgt spid="99"/>
                                        </p:tgtEl>
                                        <p:attrNameLst>
                                          <p:attrName>ppt_x</p:attrName>
                                        </p:attrNameLst>
                                      </p:cBhvr>
                                      <p:tavLst>
                                        <p:tav tm="0">
                                          <p:val>
                                            <p:strVal val="#ppt_x"/>
                                          </p:val>
                                        </p:tav>
                                        <p:tav tm="100000">
                                          <p:val>
                                            <p:strVal val="#ppt_x"/>
                                          </p:val>
                                        </p:tav>
                                      </p:tavLst>
                                    </p:anim>
                                    <p:anim calcmode="lin" valueType="num">
                                      <p:cBhvr>
                                        <p:cTn id="21" dur="25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childTnLst>
                          </p:cTn>
                        </p:par>
                        <p:par>
                          <p:cTn id="29" fill="hold">
                            <p:stCondLst>
                              <p:cond delay="250"/>
                            </p:stCondLst>
                            <p:childTnLst>
                              <p:par>
                                <p:cTn id="30" presetID="42" presetClass="entr" presetSubtype="0" fill="hold" nodeType="after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250"/>
                                        <p:tgtEl>
                                          <p:spTgt spid="91"/>
                                        </p:tgtEl>
                                      </p:cBhvr>
                                    </p:animEffect>
                                    <p:anim calcmode="lin" valueType="num">
                                      <p:cBhvr>
                                        <p:cTn id="33" dur="250" fill="hold"/>
                                        <p:tgtEl>
                                          <p:spTgt spid="91"/>
                                        </p:tgtEl>
                                        <p:attrNameLst>
                                          <p:attrName>ppt_x</p:attrName>
                                        </p:attrNameLst>
                                      </p:cBhvr>
                                      <p:tavLst>
                                        <p:tav tm="0">
                                          <p:val>
                                            <p:strVal val="#ppt_x"/>
                                          </p:val>
                                        </p:tav>
                                        <p:tav tm="100000">
                                          <p:val>
                                            <p:strVal val="#ppt_x"/>
                                          </p:val>
                                        </p:tav>
                                      </p:tavLst>
                                    </p:anim>
                                    <p:anim calcmode="lin" valueType="num">
                                      <p:cBhvr>
                                        <p:cTn id="34" dur="250" fill="hold"/>
                                        <p:tgtEl>
                                          <p:spTgt spid="91"/>
                                        </p:tgtEl>
                                        <p:attrNameLst>
                                          <p:attrName>ppt_y</p:attrName>
                                        </p:attrNameLst>
                                      </p:cBhvr>
                                      <p:tavLst>
                                        <p:tav tm="0">
                                          <p:val>
                                            <p:strVal val="#ppt_y+.1"/>
                                          </p:val>
                                        </p:tav>
                                        <p:tav tm="100000">
                                          <p:val>
                                            <p:strVal val="#ppt_y"/>
                                          </p:val>
                                        </p:tav>
                                      </p:tavLst>
                                    </p:anim>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fade">
                                      <p:cBhvr>
                                        <p:cTn id="38" dur="250"/>
                                        <p:tgtEl>
                                          <p:spTgt spid="100"/>
                                        </p:tgtEl>
                                      </p:cBhvr>
                                    </p:animEffect>
                                    <p:anim calcmode="lin" valueType="num">
                                      <p:cBhvr>
                                        <p:cTn id="39" dur="250" fill="hold"/>
                                        <p:tgtEl>
                                          <p:spTgt spid="100"/>
                                        </p:tgtEl>
                                        <p:attrNameLst>
                                          <p:attrName>ppt_x</p:attrName>
                                        </p:attrNameLst>
                                      </p:cBhvr>
                                      <p:tavLst>
                                        <p:tav tm="0">
                                          <p:val>
                                            <p:strVal val="#ppt_x"/>
                                          </p:val>
                                        </p:tav>
                                        <p:tav tm="100000">
                                          <p:val>
                                            <p:strVal val="#ppt_x"/>
                                          </p:val>
                                        </p:tav>
                                      </p:tavLst>
                                    </p:anim>
                                    <p:anim calcmode="lin" valueType="num">
                                      <p:cBhvr>
                                        <p:cTn id="40" dur="25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250"/>
                                        <p:tgtEl>
                                          <p:spTgt spid="9"/>
                                        </p:tgtEl>
                                      </p:cBhvr>
                                    </p:animEffect>
                                    <p:anim calcmode="lin" valueType="num">
                                      <p:cBhvr>
                                        <p:cTn id="46" dur="250" fill="hold"/>
                                        <p:tgtEl>
                                          <p:spTgt spid="9"/>
                                        </p:tgtEl>
                                        <p:attrNameLst>
                                          <p:attrName>ppt_x</p:attrName>
                                        </p:attrNameLst>
                                      </p:cBhvr>
                                      <p:tavLst>
                                        <p:tav tm="0">
                                          <p:val>
                                            <p:strVal val="#ppt_x"/>
                                          </p:val>
                                        </p:tav>
                                        <p:tav tm="100000">
                                          <p:val>
                                            <p:strVal val="#ppt_x"/>
                                          </p:val>
                                        </p:tav>
                                      </p:tavLst>
                                    </p:anim>
                                    <p:anim calcmode="lin" valueType="num">
                                      <p:cBhvr>
                                        <p:cTn id="47" dur="250" fill="hold"/>
                                        <p:tgtEl>
                                          <p:spTgt spid="9"/>
                                        </p:tgtEl>
                                        <p:attrNameLst>
                                          <p:attrName>ppt_y</p:attrName>
                                        </p:attrNameLst>
                                      </p:cBhvr>
                                      <p:tavLst>
                                        <p:tav tm="0">
                                          <p:val>
                                            <p:strVal val="#ppt_y+.1"/>
                                          </p:val>
                                        </p:tav>
                                        <p:tav tm="100000">
                                          <p:val>
                                            <p:strVal val="#ppt_y"/>
                                          </p:val>
                                        </p:tav>
                                      </p:tavLst>
                                    </p:anim>
                                  </p:childTnLst>
                                </p:cTn>
                              </p:par>
                            </p:childTnLst>
                          </p:cTn>
                        </p:par>
                        <p:par>
                          <p:cTn id="48" fill="hold">
                            <p:stCondLst>
                              <p:cond delay="250"/>
                            </p:stCondLst>
                            <p:childTnLst>
                              <p:par>
                                <p:cTn id="49" presetID="42" presetClass="entr" presetSubtype="0" fill="hold" nodeType="after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250"/>
                                        <p:tgtEl>
                                          <p:spTgt spid="92"/>
                                        </p:tgtEl>
                                      </p:cBhvr>
                                    </p:animEffect>
                                    <p:anim calcmode="lin" valueType="num">
                                      <p:cBhvr>
                                        <p:cTn id="52" dur="250" fill="hold"/>
                                        <p:tgtEl>
                                          <p:spTgt spid="92"/>
                                        </p:tgtEl>
                                        <p:attrNameLst>
                                          <p:attrName>ppt_x</p:attrName>
                                        </p:attrNameLst>
                                      </p:cBhvr>
                                      <p:tavLst>
                                        <p:tav tm="0">
                                          <p:val>
                                            <p:strVal val="#ppt_x"/>
                                          </p:val>
                                        </p:tav>
                                        <p:tav tm="100000">
                                          <p:val>
                                            <p:strVal val="#ppt_x"/>
                                          </p:val>
                                        </p:tav>
                                      </p:tavLst>
                                    </p:anim>
                                    <p:anim calcmode="lin" valueType="num">
                                      <p:cBhvr>
                                        <p:cTn id="53" dur="250" fill="hold"/>
                                        <p:tgtEl>
                                          <p:spTgt spid="92"/>
                                        </p:tgtEl>
                                        <p:attrNameLst>
                                          <p:attrName>ppt_y</p:attrName>
                                        </p:attrNameLst>
                                      </p:cBhvr>
                                      <p:tavLst>
                                        <p:tav tm="0">
                                          <p:val>
                                            <p:strVal val="#ppt_y+.1"/>
                                          </p:val>
                                        </p:tav>
                                        <p:tav tm="100000">
                                          <p:val>
                                            <p:strVal val="#ppt_y"/>
                                          </p:val>
                                        </p:tav>
                                      </p:tavLst>
                                    </p:anim>
                                  </p:childTnLst>
                                </p:cTn>
                              </p:par>
                            </p:childTnLst>
                          </p:cTn>
                        </p:par>
                        <p:par>
                          <p:cTn id="54" fill="hold">
                            <p:stCondLst>
                              <p:cond delay="500"/>
                            </p:stCondLst>
                            <p:childTnLst>
                              <p:par>
                                <p:cTn id="55" presetID="42" presetClass="entr" presetSubtype="0" fill="hold" nodeType="afterEffect">
                                  <p:stCondLst>
                                    <p:cond delay="0"/>
                                  </p:stCondLst>
                                  <p:childTnLst>
                                    <p:set>
                                      <p:cBhvr>
                                        <p:cTn id="56" dur="1" fill="hold">
                                          <p:stCondLst>
                                            <p:cond delay="0"/>
                                          </p:stCondLst>
                                        </p:cTn>
                                        <p:tgtEl>
                                          <p:spTgt spid="1027"/>
                                        </p:tgtEl>
                                        <p:attrNameLst>
                                          <p:attrName>style.visibility</p:attrName>
                                        </p:attrNameLst>
                                      </p:cBhvr>
                                      <p:to>
                                        <p:strVal val="visible"/>
                                      </p:to>
                                    </p:set>
                                    <p:animEffect transition="in" filter="fade">
                                      <p:cBhvr>
                                        <p:cTn id="57" dur="250"/>
                                        <p:tgtEl>
                                          <p:spTgt spid="1027"/>
                                        </p:tgtEl>
                                      </p:cBhvr>
                                    </p:animEffect>
                                    <p:anim calcmode="lin" valueType="num">
                                      <p:cBhvr>
                                        <p:cTn id="58" dur="250" fill="hold"/>
                                        <p:tgtEl>
                                          <p:spTgt spid="1027"/>
                                        </p:tgtEl>
                                        <p:attrNameLst>
                                          <p:attrName>ppt_x</p:attrName>
                                        </p:attrNameLst>
                                      </p:cBhvr>
                                      <p:tavLst>
                                        <p:tav tm="0">
                                          <p:val>
                                            <p:strVal val="#ppt_x"/>
                                          </p:val>
                                        </p:tav>
                                        <p:tav tm="100000">
                                          <p:val>
                                            <p:strVal val="#ppt_x"/>
                                          </p:val>
                                        </p:tav>
                                      </p:tavLst>
                                    </p:anim>
                                    <p:anim calcmode="lin" valueType="num">
                                      <p:cBhvr>
                                        <p:cTn id="59" dur="250" fill="hold"/>
                                        <p:tgtEl>
                                          <p:spTgt spid="10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22</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异或问题</a:t>
            </a:r>
          </a:p>
        </p:txBody>
      </p:sp>
      <p:grpSp>
        <p:nvGrpSpPr>
          <p:cNvPr id="135" name="组合 134"/>
          <p:cNvGrpSpPr/>
          <p:nvPr/>
        </p:nvGrpSpPr>
        <p:grpSpPr>
          <a:xfrm>
            <a:off x="3820" y="1564316"/>
            <a:ext cx="4939634" cy="1767305"/>
            <a:chOff x="1031863" y="1843870"/>
            <a:chExt cx="4939634" cy="1767305"/>
          </a:xfrm>
        </p:grpSpPr>
        <p:sp>
          <p:nvSpPr>
            <p:cNvPr id="25" name="椭圆 24"/>
            <p:cNvSpPr/>
            <p:nvPr/>
          </p:nvSpPr>
          <p:spPr>
            <a:xfrm>
              <a:off x="3091858" y="1960133"/>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6" name="椭圆 25"/>
            <p:cNvSpPr/>
            <p:nvPr/>
          </p:nvSpPr>
          <p:spPr>
            <a:xfrm>
              <a:off x="3091858" y="2831435"/>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7" name="椭圆 26"/>
            <p:cNvSpPr/>
            <p:nvPr/>
          </p:nvSpPr>
          <p:spPr>
            <a:xfrm>
              <a:off x="4283968" y="2415770"/>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28" name="直接箭头连接符 27"/>
            <p:cNvCxnSpPr>
              <a:stCxn id="53" idx="3"/>
              <a:endCxn id="25" idx="2"/>
            </p:cNvCxnSpPr>
            <p:nvPr/>
          </p:nvCxnSpPr>
          <p:spPr>
            <a:xfrm>
              <a:off x="2231720" y="2234836"/>
              <a:ext cx="860138" cy="1332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9" name="直接箭头连接符 28"/>
            <p:cNvCxnSpPr>
              <a:stCxn id="54" idx="3"/>
              <a:endCxn id="25" idx="2"/>
            </p:cNvCxnSpPr>
            <p:nvPr/>
          </p:nvCxnSpPr>
          <p:spPr>
            <a:xfrm flipV="1">
              <a:off x="2231720" y="2248165"/>
              <a:ext cx="860138" cy="85797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0" name="直接箭头连接符 29"/>
            <p:cNvCxnSpPr>
              <a:stCxn id="53" idx="3"/>
              <a:endCxn id="26" idx="2"/>
            </p:cNvCxnSpPr>
            <p:nvPr/>
          </p:nvCxnSpPr>
          <p:spPr>
            <a:xfrm>
              <a:off x="2231720" y="2234836"/>
              <a:ext cx="860138" cy="88463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3" name="直接箭头连接符 32"/>
            <p:cNvCxnSpPr>
              <a:stCxn id="54" idx="3"/>
              <a:endCxn id="26" idx="2"/>
            </p:cNvCxnSpPr>
            <p:nvPr/>
          </p:nvCxnSpPr>
          <p:spPr>
            <a:xfrm>
              <a:off x="2231720" y="3106138"/>
              <a:ext cx="860138" cy="1332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1031863" y="1997558"/>
                  <a:ext cx="679417" cy="480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r>
                              <a:rPr lang="en-US" altLang="zh-CN" sz="2000" b="1" i="1">
                                <a:solidFill>
                                  <a:srgbClr val="0070C0"/>
                                </a:solidFill>
                                <a:latin typeface="Cambria Math"/>
                              </a:rPr>
                              <m:t>𝟏</m:t>
                            </m:r>
                          </m:sub>
                          <m:sup>
                            <m:r>
                              <a:rPr lang="en-US" altLang="zh-CN" sz="2000" b="1" i="1">
                                <a:solidFill>
                                  <a:srgbClr val="0070C0"/>
                                </a:solidFill>
                                <a:latin typeface="Cambria Math"/>
                              </a:rPr>
                              <m:t>(</m:t>
                            </m:r>
                            <m:r>
                              <a:rPr lang="en-US" altLang="zh-CN" sz="2000" b="1" i="1">
                                <a:solidFill>
                                  <a:srgbClr val="0070C0"/>
                                </a:solidFill>
                                <a:latin typeface="Cambria Math"/>
                              </a:rPr>
                              <m:t>𝟎</m:t>
                            </m:r>
                            <m:r>
                              <a:rPr lang="en-US" altLang="zh-CN" sz="2000" b="1" i="1">
                                <a:solidFill>
                                  <a:srgbClr val="0070C0"/>
                                </a:solidFill>
                                <a:latin typeface="Cambria Math"/>
                              </a:rPr>
                              <m:t>)</m:t>
                            </m:r>
                          </m:sup>
                        </m:sSubSup>
                      </m:oMath>
                    </m:oMathPara>
                  </a14:m>
                  <a:endParaRPr lang="zh-CN" altLang="zh-CN" sz="2400" b="1" dirty="0"/>
                </a:p>
              </p:txBody>
            </p:sp>
          </mc:Choice>
          <mc:Fallback xmlns="">
            <p:sp>
              <p:nvSpPr>
                <p:cNvPr id="36" name="TextBox 35"/>
                <p:cNvSpPr txBox="1">
                  <a:spLocks noRot="1" noChangeAspect="1" noMove="1" noResize="1" noEditPoints="1" noAdjustHandles="1" noChangeArrowheads="1" noChangeShapeType="1" noTextEdit="1"/>
                </p:cNvSpPr>
                <p:nvPr/>
              </p:nvSpPr>
              <p:spPr>
                <a:xfrm>
                  <a:off x="1031863" y="1997558"/>
                  <a:ext cx="679417" cy="480966"/>
                </a:xfrm>
                <a:prstGeom prst="rect">
                  <a:avLst/>
                </a:prstGeom>
                <a:blipFill rotWithShape="0">
                  <a:blip r:embed="rId2"/>
                  <a:stretch>
                    <a:fillRect/>
                  </a:stretch>
                </a:blipFill>
              </p:spPr>
              <p:txBody>
                <a:bodyPr/>
                <a:lstStyle/>
                <a:p>
                  <a:r>
                    <a:rPr lang="zh-CN" altLang="en-US">
                      <a:noFill/>
                    </a:rPr>
                    <a:t> </a:t>
                  </a:r>
                </a:p>
              </p:txBody>
            </p:sp>
          </mc:Fallback>
        </mc:AlternateContent>
        <p:sp>
          <p:nvSpPr>
            <p:cNvPr id="53" name="矩形 52"/>
            <p:cNvSpPr/>
            <p:nvPr/>
          </p:nvSpPr>
          <p:spPr>
            <a:xfrm>
              <a:off x="2051720" y="2144836"/>
              <a:ext cx="180000" cy="180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4" name="矩形 53"/>
            <p:cNvSpPr/>
            <p:nvPr/>
          </p:nvSpPr>
          <p:spPr>
            <a:xfrm>
              <a:off x="2051720" y="3016138"/>
              <a:ext cx="180000" cy="180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6" name="TextBox 55"/>
                <p:cNvSpPr txBox="1"/>
                <p:nvPr/>
              </p:nvSpPr>
              <p:spPr>
                <a:xfrm>
                  <a:off x="1050779" y="2862794"/>
                  <a:ext cx="679417" cy="480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r>
                              <a:rPr lang="en-US" altLang="zh-CN" sz="2000" b="1" i="1" smtClean="0">
                                <a:solidFill>
                                  <a:srgbClr val="0070C0"/>
                                </a:solidFill>
                                <a:latin typeface="Cambria Math"/>
                              </a:rPr>
                              <m:t>𝟐</m:t>
                            </m:r>
                          </m:sub>
                          <m:sup>
                            <m:r>
                              <a:rPr lang="en-US" altLang="zh-CN" sz="2000" b="1" i="1">
                                <a:solidFill>
                                  <a:srgbClr val="0070C0"/>
                                </a:solidFill>
                                <a:latin typeface="Cambria Math"/>
                              </a:rPr>
                              <m:t>(</m:t>
                            </m:r>
                            <m:r>
                              <a:rPr lang="en-US" altLang="zh-CN" sz="2000" b="1" i="1">
                                <a:solidFill>
                                  <a:srgbClr val="0070C0"/>
                                </a:solidFill>
                                <a:latin typeface="Cambria Math"/>
                              </a:rPr>
                              <m:t>𝟎</m:t>
                            </m:r>
                            <m:r>
                              <a:rPr lang="en-US" altLang="zh-CN" sz="2000" b="1" i="1">
                                <a:solidFill>
                                  <a:srgbClr val="0070C0"/>
                                </a:solidFill>
                                <a:latin typeface="Cambria Math"/>
                              </a:rPr>
                              <m:t>)</m:t>
                            </m:r>
                          </m:sup>
                        </m:sSubSup>
                      </m:oMath>
                    </m:oMathPara>
                  </a14:m>
                  <a:endParaRPr lang="zh-CN" altLang="zh-CN" sz="2400" b="1" dirty="0"/>
                </a:p>
              </p:txBody>
            </p:sp>
          </mc:Choice>
          <mc:Fallback xmlns="">
            <p:sp>
              <p:nvSpPr>
                <p:cNvPr id="56" name="TextBox 55"/>
                <p:cNvSpPr txBox="1">
                  <a:spLocks noRot="1" noChangeAspect="1" noMove="1" noResize="1" noEditPoints="1" noAdjustHandles="1" noChangeArrowheads="1" noChangeShapeType="1" noTextEdit="1"/>
                </p:cNvSpPr>
                <p:nvPr/>
              </p:nvSpPr>
              <p:spPr>
                <a:xfrm>
                  <a:off x="1050779" y="2862794"/>
                  <a:ext cx="679417" cy="480966"/>
                </a:xfrm>
                <a:prstGeom prst="rect">
                  <a:avLst/>
                </a:prstGeom>
                <a:blipFill rotWithShape="0">
                  <a:blip r:embed="rId3"/>
                  <a:stretch>
                    <a:fillRect/>
                  </a:stretch>
                </a:blipFill>
              </p:spPr>
              <p:txBody>
                <a:bodyPr/>
                <a:lstStyle/>
                <a:p>
                  <a:r>
                    <a:rPr lang="zh-CN" altLang="en-US">
                      <a:noFill/>
                    </a:rPr>
                    <a:t> </a:t>
                  </a:r>
                </a:p>
              </p:txBody>
            </p:sp>
          </mc:Fallback>
        </mc:AlternateContent>
        <p:cxnSp>
          <p:nvCxnSpPr>
            <p:cNvPr id="80" name="直接箭头连接符 79"/>
            <p:cNvCxnSpPr>
              <a:stCxn id="36" idx="3"/>
              <a:endCxn id="53" idx="1"/>
            </p:cNvCxnSpPr>
            <p:nvPr/>
          </p:nvCxnSpPr>
          <p:spPr>
            <a:xfrm flipV="1">
              <a:off x="1711280" y="2234836"/>
              <a:ext cx="340440" cy="320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81" name="直接箭头连接符 80"/>
            <p:cNvCxnSpPr>
              <a:stCxn id="56" idx="3"/>
              <a:endCxn id="54" idx="1"/>
            </p:cNvCxnSpPr>
            <p:nvPr/>
          </p:nvCxnSpPr>
          <p:spPr>
            <a:xfrm>
              <a:off x="1730196" y="3103277"/>
              <a:ext cx="321524" cy="286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89" name="直接箭头连接符 88"/>
            <p:cNvCxnSpPr>
              <a:stCxn id="26" idx="6"/>
              <a:endCxn id="27" idx="2"/>
            </p:cNvCxnSpPr>
            <p:nvPr/>
          </p:nvCxnSpPr>
          <p:spPr>
            <a:xfrm flipV="1">
              <a:off x="3667922" y="2703802"/>
              <a:ext cx="616046" cy="4156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0" name="直接箭头连接符 89"/>
            <p:cNvCxnSpPr>
              <a:stCxn id="25" idx="6"/>
              <a:endCxn id="27" idx="2"/>
            </p:cNvCxnSpPr>
            <p:nvPr/>
          </p:nvCxnSpPr>
          <p:spPr>
            <a:xfrm>
              <a:off x="3667922" y="2248165"/>
              <a:ext cx="616046" cy="45563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3110713" y="2001934"/>
                  <a:ext cx="538353" cy="4199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zh-CN" altLang="en-US" sz="2000" b="1" i="1" smtClean="0">
                                <a:solidFill>
                                  <a:srgbClr val="0070C0"/>
                                </a:solidFill>
                                <a:latin typeface="Cambria Math"/>
                              </a:rPr>
                              <m:t>𝜽</m:t>
                            </m:r>
                          </m:e>
                          <m:sub>
                            <m:r>
                              <a:rPr lang="en-US" altLang="zh-CN" sz="2000" b="1" i="1">
                                <a:solidFill>
                                  <a:srgbClr val="0070C0"/>
                                </a:solidFill>
                                <a:latin typeface="Cambria Math"/>
                              </a:rPr>
                              <m:t>𝟏</m:t>
                            </m:r>
                          </m:sub>
                          <m:sup>
                            <m:r>
                              <a:rPr lang="en-US" altLang="zh-CN" sz="2000" b="1" i="1" smtClean="0">
                                <a:solidFill>
                                  <a:srgbClr val="0070C0"/>
                                </a:solidFill>
                                <a:latin typeface="Cambria Math"/>
                              </a:rPr>
                              <m:t>𝟏</m:t>
                            </m:r>
                          </m:sup>
                        </m:sSubSup>
                      </m:oMath>
                    </m:oMathPara>
                  </a14:m>
                  <a:endParaRPr lang="zh-CN" altLang="zh-CN" sz="2400" b="1" dirty="0"/>
                </a:p>
              </p:txBody>
            </p:sp>
          </mc:Choice>
          <mc:Fallback xmlns="">
            <p:sp>
              <p:nvSpPr>
                <p:cNvPr id="113" name="TextBox 112"/>
                <p:cNvSpPr txBox="1">
                  <a:spLocks noRot="1" noChangeAspect="1" noMove="1" noResize="1" noEditPoints="1" noAdjustHandles="1" noChangeArrowheads="1" noChangeShapeType="1" noTextEdit="1"/>
                </p:cNvSpPr>
                <p:nvPr/>
              </p:nvSpPr>
              <p:spPr>
                <a:xfrm>
                  <a:off x="3110713" y="2001934"/>
                  <a:ext cx="538353" cy="419987"/>
                </a:xfrm>
                <a:prstGeom prst="rect">
                  <a:avLst/>
                </a:prstGeom>
                <a:blipFill rotWithShape="0">
                  <a:blip r:embed="rId4"/>
                  <a:stretch>
                    <a:fillRect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TextBox 114"/>
                <p:cNvSpPr txBox="1"/>
                <p:nvPr/>
              </p:nvSpPr>
              <p:spPr>
                <a:xfrm>
                  <a:off x="3110713" y="2911634"/>
                  <a:ext cx="538353" cy="4199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zh-CN" altLang="en-US" sz="2000" b="1" i="1" smtClean="0">
                                <a:solidFill>
                                  <a:srgbClr val="0070C0"/>
                                </a:solidFill>
                                <a:latin typeface="Cambria Math"/>
                              </a:rPr>
                              <m:t>𝜽</m:t>
                            </m:r>
                          </m:e>
                          <m:sub>
                            <m:r>
                              <a:rPr lang="en-US" altLang="zh-CN" sz="2000" b="1" i="1" smtClean="0">
                                <a:solidFill>
                                  <a:srgbClr val="0070C0"/>
                                </a:solidFill>
                                <a:latin typeface="Cambria Math"/>
                              </a:rPr>
                              <m:t>𝟐</m:t>
                            </m:r>
                          </m:sub>
                          <m:sup>
                            <m:r>
                              <a:rPr lang="en-US" altLang="zh-CN" sz="2000" b="1" i="1" smtClean="0">
                                <a:solidFill>
                                  <a:srgbClr val="0070C0"/>
                                </a:solidFill>
                                <a:latin typeface="Cambria Math"/>
                              </a:rPr>
                              <m:t>𝟏</m:t>
                            </m:r>
                          </m:sup>
                        </m:sSubSup>
                      </m:oMath>
                    </m:oMathPara>
                  </a14:m>
                  <a:endParaRPr lang="zh-CN" altLang="zh-CN" sz="2400" b="1" dirty="0"/>
                </a:p>
              </p:txBody>
            </p:sp>
          </mc:Choice>
          <mc:Fallback xmlns="">
            <p:sp>
              <p:nvSpPr>
                <p:cNvPr id="115" name="TextBox 114"/>
                <p:cNvSpPr txBox="1">
                  <a:spLocks noRot="1" noChangeAspect="1" noMove="1" noResize="1" noEditPoints="1" noAdjustHandles="1" noChangeArrowheads="1" noChangeShapeType="1" noTextEdit="1"/>
                </p:cNvSpPr>
                <p:nvPr/>
              </p:nvSpPr>
              <p:spPr>
                <a:xfrm>
                  <a:off x="3110713" y="2911634"/>
                  <a:ext cx="538353" cy="419987"/>
                </a:xfrm>
                <a:prstGeom prst="rect">
                  <a:avLst/>
                </a:prstGeom>
                <a:blipFill rotWithShape="0">
                  <a:blip r:embed="rId5"/>
                  <a:stretch>
                    <a:fillRect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TextBox 115"/>
                <p:cNvSpPr txBox="1"/>
                <p:nvPr/>
              </p:nvSpPr>
              <p:spPr>
                <a:xfrm>
                  <a:off x="4283968" y="2491647"/>
                  <a:ext cx="538353" cy="4199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zh-CN" altLang="en-US" sz="2000" b="1" i="1" smtClean="0">
                                <a:solidFill>
                                  <a:srgbClr val="0070C0"/>
                                </a:solidFill>
                                <a:latin typeface="Cambria Math"/>
                              </a:rPr>
                              <m:t>𝜽</m:t>
                            </m:r>
                          </m:e>
                          <m:sub/>
                          <m:sup>
                            <m:r>
                              <a:rPr lang="en-US" altLang="zh-CN" sz="2000" b="1" i="1" smtClean="0">
                                <a:solidFill>
                                  <a:srgbClr val="0070C0"/>
                                </a:solidFill>
                                <a:latin typeface="Cambria Math"/>
                              </a:rPr>
                              <m:t>𝟐</m:t>
                            </m:r>
                          </m:sup>
                        </m:sSubSup>
                      </m:oMath>
                    </m:oMathPara>
                  </a14:m>
                  <a:endParaRPr lang="zh-CN" altLang="zh-CN" sz="2400" b="1" dirty="0"/>
                </a:p>
              </p:txBody>
            </p:sp>
          </mc:Choice>
          <mc:Fallback xmlns="">
            <p:sp>
              <p:nvSpPr>
                <p:cNvPr id="116" name="TextBox 115"/>
                <p:cNvSpPr txBox="1">
                  <a:spLocks noRot="1" noChangeAspect="1" noMove="1" noResize="1" noEditPoints="1" noAdjustHandles="1" noChangeArrowheads="1" noChangeShapeType="1" noTextEdit="1"/>
                </p:cNvSpPr>
                <p:nvPr/>
              </p:nvSpPr>
              <p:spPr>
                <a:xfrm>
                  <a:off x="4283968" y="2491647"/>
                  <a:ext cx="538353" cy="419987"/>
                </a:xfrm>
                <a:prstGeom prst="rect">
                  <a:avLst/>
                </a:prstGeom>
                <a:blipFill rotWithShape="0">
                  <a:blip r:embed="rId6"/>
                  <a:stretch>
                    <a:fillRect/>
                  </a:stretch>
                </a:blipFill>
              </p:spPr>
              <p:txBody>
                <a:bodyPr/>
                <a:lstStyle/>
                <a:p>
                  <a:r>
                    <a:rPr lang="zh-CN" altLang="en-US">
                      <a:noFill/>
                    </a:rPr>
                    <a:t> </a:t>
                  </a:r>
                </a:p>
              </p:txBody>
            </p:sp>
          </mc:Fallback>
        </mc:AlternateContent>
        <p:cxnSp>
          <p:nvCxnSpPr>
            <p:cNvPr id="117" name="直接箭头连接符 116"/>
            <p:cNvCxnSpPr>
              <a:stCxn id="27" idx="6"/>
              <a:endCxn id="123" idx="1"/>
            </p:cNvCxnSpPr>
            <p:nvPr/>
          </p:nvCxnSpPr>
          <p:spPr>
            <a:xfrm flipV="1">
              <a:off x="4860032" y="2701640"/>
              <a:ext cx="432048" cy="216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3601128" y="1843870"/>
                  <a:ext cx="679417" cy="480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r>
                              <a:rPr lang="en-US" altLang="zh-CN" sz="2000" b="1" i="1">
                                <a:solidFill>
                                  <a:srgbClr val="0070C0"/>
                                </a:solidFill>
                                <a:latin typeface="Cambria Math"/>
                              </a:rPr>
                              <m:t>𝟏</m:t>
                            </m:r>
                          </m:sub>
                          <m:sup>
                            <m:r>
                              <a:rPr lang="en-US" altLang="zh-CN" sz="2000" b="1" i="1">
                                <a:solidFill>
                                  <a:srgbClr val="0070C0"/>
                                </a:solidFill>
                                <a:latin typeface="Cambria Math"/>
                              </a:rPr>
                              <m:t>(</m:t>
                            </m:r>
                            <m:r>
                              <a:rPr lang="en-US" altLang="zh-CN" sz="2000" b="1" i="1" smtClean="0">
                                <a:solidFill>
                                  <a:srgbClr val="0070C0"/>
                                </a:solidFill>
                                <a:latin typeface="Cambria Math"/>
                              </a:rPr>
                              <m:t>𝟏</m:t>
                            </m:r>
                            <m:r>
                              <a:rPr lang="en-US" altLang="zh-CN" sz="2000" b="1" i="1">
                                <a:solidFill>
                                  <a:srgbClr val="0070C0"/>
                                </a:solidFill>
                                <a:latin typeface="Cambria Math"/>
                              </a:rPr>
                              <m:t>)</m:t>
                            </m:r>
                          </m:sup>
                        </m:sSubSup>
                      </m:oMath>
                    </m:oMathPara>
                  </a14:m>
                  <a:endParaRPr lang="zh-CN" altLang="zh-CN" sz="2400" b="1" dirty="0"/>
                </a:p>
              </p:txBody>
            </p:sp>
          </mc:Choice>
          <mc:Fallback xmlns="">
            <p:sp>
              <p:nvSpPr>
                <p:cNvPr id="121" name="TextBox 120"/>
                <p:cNvSpPr txBox="1">
                  <a:spLocks noRot="1" noChangeAspect="1" noMove="1" noResize="1" noEditPoints="1" noAdjustHandles="1" noChangeArrowheads="1" noChangeShapeType="1" noTextEdit="1"/>
                </p:cNvSpPr>
                <p:nvPr/>
              </p:nvSpPr>
              <p:spPr>
                <a:xfrm>
                  <a:off x="3601128" y="1843870"/>
                  <a:ext cx="679417" cy="480966"/>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3601127" y="3130209"/>
                  <a:ext cx="679417" cy="480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r>
                              <a:rPr lang="en-US" altLang="zh-CN" sz="2000" b="1" i="1" smtClean="0">
                                <a:solidFill>
                                  <a:srgbClr val="0070C0"/>
                                </a:solidFill>
                                <a:latin typeface="Cambria Math"/>
                              </a:rPr>
                              <m:t>𝟐</m:t>
                            </m:r>
                          </m:sub>
                          <m:sup>
                            <m:r>
                              <a:rPr lang="en-US" altLang="zh-CN" sz="2000" b="1" i="1">
                                <a:solidFill>
                                  <a:srgbClr val="0070C0"/>
                                </a:solidFill>
                                <a:latin typeface="Cambria Math"/>
                              </a:rPr>
                              <m:t>(</m:t>
                            </m:r>
                            <m:r>
                              <a:rPr lang="en-US" altLang="zh-CN" sz="2000" b="1" i="1" smtClean="0">
                                <a:solidFill>
                                  <a:srgbClr val="0070C0"/>
                                </a:solidFill>
                                <a:latin typeface="Cambria Math"/>
                              </a:rPr>
                              <m:t>𝟏</m:t>
                            </m:r>
                            <m:r>
                              <a:rPr lang="en-US" altLang="zh-CN" sz="2000" b="1" i="1">
                                <a:solidFill>
                                  <a:srgbClr val="0070C0"/>
                                </a:solidFill>
                                <a:latin typeface="Cambria Math"/>
                              </a:rPr>
                              <m:t>)</m:t>
                            </m:r>
                          </m:sup>
                        </m:sSubSup>
                      </m:oMath>
                    </m:oMathPara>
                  </a14:m>
                  <a:endParaRPr lang="zh-CN" altLang="zh-CN" sz="2400" b="1" dirty="0"/>
                </a:p>
              </p:txBody>
            </p:sp>
          </mc:Choice>
          <mc:Fallback xmlns="">
            <p:sp>
              <p:nvSpPr>
                <p:cNvPr id="122" name="TextBox 121"/>
                <p:cNvSpPr txBox="1">
                  <a:spLocks noRot="1" noChangeAspect="1" noMove="1" noResize="1" noEditPoints="1" noAdjustHandles="1" noChangeArrowheads="1" noChangeShapeType="1" noTextEdit="1"/>
                </p:cNvSpPr>
                <p:nvPr/>
              </p:nvSpPr>
              <p:spPr>
                <a:xfrm>
                  <a:off x="3601127" y="3130209"/>
                  <a:ext cx="679417" cy="480966"/>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TextBox 122"/>
                <p:cNvSpPr txBox="1"/>
                <p:nvPr/>
              </p:nvSpPr>
              <p:spPr>
                <a:xfrm>
                  <a:off x="5292080" y="2495173"/>
                  <a:ext cx="679417" cy="4129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sup>
                            <m:r>
                              <a:rPr lang="en-US" altLang="zh-CN" sz="2000" b="1" i="1">
                                <a:solidFill>
                                  <a:srgbClr val="0070C0"/>
                                </a:solidFill>
                                <a:latin typeface="Cambria Math"/>
                              </a:rPr>
                              <m:t>(</m:t>
                            </m:r>
                            <m:r>
                              <a:rPr lang="en-US" altLang="zh-CN" sz="2000" b="1" i="1" smtClean="0">
                                <a:solidFill>
                                  <a:srgbClr val="0070C0"/>
                                </a:solidFill>
                                <a:latin typeface="Cambria Math"/>
                              </a:rPr>
                              <m:t>𝟐</m:t>
                            </m:r>
                            <m:r>
                              <a:rPr lang="en-US" altLang="zh-CN" sz="2000" b="1" i="1">
                                <a:solidFill>
                                  <a:srgbClr val="0070C0"/>
                                </a:solidFill>
                                <a:latin typeface="Cambria Math"/>
                              </a:rPr>
                              <m:t>)</m:t>
                            </m:r>
                          </m:sup>
                        </m:sSubSup>
                      </m:oMath>
                    </m:oMathPara>
                  </a14:m>
                  <a:endParaRPr lang="zh-CN" altLang="zh-CN" sz="2400" b="1" dirty="0"/>
                </a:p>
              </p:txBody>
            </p:sp>
          </mc:Choice>
          <mc:Fallback xmlns="">
            <p:sp>
              <p:nvSpPr>
                <p:cNvPr id="123" name="TextBox 122"/>
                <p:cNvSpPr txBox="1">
                  <a:spLocks noRot="1" noChangeAspect="1" noMove="1" noResize="1" noEditPoints="1" noAdjustHandles="1" noChangeArrowheads="1" noChangeShapeType="1" noTextEdit="1"/>
                </p:cNvSpPr>
                <p:nvPr/>
              </p:nvSpPr>
              <p:spPr>
                <a:xfrm>
                  <a:off x="5292080" y="2495173"/>
                  <a:ext cx="679417" cy="412934"/>
                </a:xfrm>
                <a:prstGeom prst="rect">
                  <a:avLst/>
                </a:prstGeom>
                <a:blipFill rotWithShape="0">
                  <a:blip r:embed="rId9"/>
                  <a:stretch>
                    <a:fillRect b="-1471"/>
                  </a:stretch>
                </a:blipFill>
              </p:spPr>
              <p:txBody>
                <a:bodyPr/>
                <a:lstStyle/>
                <a:p>
                  <a:r>
                    <a:rPr lang="zh-CN" altLang="en-US">
                      <a:noFill/>
                    </a:rPr>
                    <a:t> </a:t>
                  </a:r>
                </a:p>
              </p:txBody>
            </p:sp>
          </mc:Fallback>
        </mc:AlternateContent>
      </p:grpSp>
      <p:grpSp>
        <p:nvGrpSpPr>
          <p:cNvPr id="170" name="组合 169"/>
          <p:cNvGrpSpPr/>
          <p:nvPr/>
        </p:nvGrpSpPr>
        <p:grpSpPr>
          <a:xfrm>
            <a:off x="7007926" y="1750262"/>
            <a:ext cx="2036984" cy="2007600"/>
            <a:chOff x="6899919" y="1784680"/>
            <a:chExt cx="2036984" cy="2007600"/>
          </a:xfrm>
        </p:grpSpPr>
        <p:cxnSp>
          <p:nvCxnSpPr>
            <p:cNvPr id="161" name="直接连接符 160"/>
            <p:cNvCxnSpPr/>
            <p:nvPr/>
          </p:nvCxnSpPr>
          <p:spPr>
            <a:xfrm flipV="1">
              <a:off x="6899919" y="1784680"/>
              <a:ext cx="1665459" cy="2007600"/>
            </a:xfrm>
            <a:prstGeom prst="line">
              <a:avLst/>
            </a:prstGeom>
            <a:effectLst/>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167" name="TextBox 166"/>
                <p:cNvSpPr txBox="1"/>
                <p:nvPr/>
              </p:nvSpPr>
              <p:spPr>
                <a:xfrm>
                  <a:off x="8412978" y="2136216"/>
                  <a:ext cx="5239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accent6">
                                    <a:lumMod val="50000"/>
                                  </a:schemeClr>
                                </a:solidFill>
                                <a:latin typeface="Cambria Math" panose="02040503050406030204" pitchFamily="18" charset="0"/>
                              </a:rPr>
                            </m:ctrlPr>
                          </m:sSubPr>
                          <m:e>
                            <m:r>
                              <a:rPr lang="en-US" altLang="zh-CN" sz="2000" b="1" i="1" smtClean="0">
                                <a:solidFill>
                                  <a:schemeClr val="accent6">
                                    <a:lumMod val="50000"/>
                                  </a:schemeClr>
                                </a:solidFill>
                                <a:latin typeface="Cambria Math"/>
                              </a:rPr>
                              <m:t>𝑳</m:t>
                            </m:r>
                          </m:e>
                          <m:sub>
                            <m:r>
                              <a:rPr lang="en-US" altLang="zh-CN" sz="2000" b="1" i="1" smtClean="0">
                                <a:solidFill>
                                  <a:schemeClr val="accent6">
                                    <a:lumMod val="50000"/>
                                  </a:schemeClr>
                                </a:solidFill>
                                <a:latin typeface="Cambria Math"/>
                              </a:rPr>
                              <m:t>𝟐</m:t>
                            </m:r>
                          </m:sub>
                        </m:sSub>
                      </m:oMath>
                    </m:oMathPara>
                  </a14:m>
                  <a:endParaRPr lang="zh-CN" altLang="en-US" b="1" dirty="0"/>
                </a:p>
              </p:txBody>
            </p:sp>
          </mc:Choice>
          <mc:Fallback xmlns="">
            <p:sp>
              <p:nvSpPr>
                <p:cNvPr id="167" name="TextBox 166"/>
                <p:cNvSpPr txBox="1">
                  <a:spLocks noRot="1" noChangeAspect="1" noMove="1" noResize="1" noEditPoints="1" noAdjustHandles="1" noChangeArrowheads="1" noChangeShapeType="1" noTextEdit="1"/>
                </p:cNvSpPr>
                <p:nvPr/>
              </p:nvSpPr>
              <p:spPr>
                <a:xfrm>
                  <a:off x="8412978" y="2136216"/>
                  <a:ext cx="523925" cy="400110"/>
                </a:xfrm>
                <a:prstGeom prst="rect">
                  <a:avLst/>
                </a:prstGeom>
                <a:blipFill rotWithShape="0">
                  <a:blip r:embed="rId10"/>
                  <a:stretch>
                    <a:fillRect b="-4615"/>
                  </a:stretch>
                </a:blipFill>
              </p:spPr>
              <p:txBody>
                <a:bodyPr/>
                <a:lstStyle/>
                <a:p>
                  <a:r>
                    <a:rPr lang="zh-CN" altLang="en-US">
                      <a:noFill/>
                    </a:rPr>
                    <a:t> </a:t>
                  </a:r>
                </a:p>
              </p:txBody>
            </p:sp>
          </mc:Fallback>
        </mc:AlternateContent>
      </p:grpSp>
      <p:grpSp>
        <p:nvGrpSpPr>
          <p:cNvPr id="169" name="组合 168"/>
          <p:cNvGrpSpPr/>
          <p:nvPr/>
        </p:nvGrpSpPr>
        <p:grpSpPr>
          <a:xfrm>
            <a:off x="6420199" y="1397806"/>
            <a:ext cx="2100786" cy="1589575"/>
            <a:chOff x="6312192" y="1432224"/>
            <a:chExt cx="2100786" cy="1589575"/>
          </a:xfrm>
        </p:grpSpPr>
        <p:cxnSp>
          <p:nvCxnSpPr>
            <p:cNvPr id="158" name="直接连接符 157"/>
            <p:cNvCxnSpPr/>
            <p:nvPr/>
          </p:nvCxnSpPr>
          <p:spPr>
            <a:xfrm flipV="1">
              <a:off x="6312192" y="1804799"/>
              <a:ext cx="2100786" cy="1217000"/>
            </a:xfrm>
            <a:prstGeom prst="line">
              <a:avLst/>
            </a:prstGeom>
            <a:effectLst/>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168" name="TextBox 167"/>
                <p:cNvSpPr txBox="1"/>
                <p:nvPr/>
              </p:nvSpPr>
              <p:spPr>
                <a:xfrm>
                  <a:off x="7805775" y="1432224"/>
                  <a:ext cx="5239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solidFill>
                                  <a:schemeClr val="accent6">
                                    <a:lumMod val="50000"/>
                                  </a:schemeClr>
                                </a:solidFill>
                                <a:latin typeface="Cambria Math" panose="02040503050406030204" pitchFamily="18" charset="0"/>
                              </a:rPr>
                            </m:ctrlPr>
                          </m:sSubPr>
                          <m:e>
                            <m:r>
                              <a:rPr lang="en-US" altLang="zh-CN" sz="2000" b="1" i="1">
                                <a:solidFill>
                                  <a:schemeClr val="accent6">
                                    <a:lumMod val="50000"/>
                                  </a:schemeClr>
                                </a:solidFill>
                                <a:latin typeface="Cambria Math"/>
                              </a:rPr>
                              <m:t>𝑳</m:t>
                            </m:r>
                          </m:e>
                          <m:sub>
                            <m:r>
                              <a:rPr lang="en-US" altLang="zh-CN" sz="2000" b="1" i="1">
                                <a:solidFill>
                                  <a:schemeClr val="accent6">
                                    <a:lumMod val="50000"/>
                                  </a:schemeClr>
                                </a:solidFill>
                                <a:latin typeface="Cambria Math"/>
                              </a:rPr>
                              <m:t>𝟏</m:t>
                            </m:r>
                          </m:sub>
                        </m:sSub>
                      </m:oMath>
                    </m:oMathPara>
                  </a14:m>
                  <a:endParaRPr lang="zh-CN" altLang="en-US" b="1" dirty="0"/>
                </a:p>
              </p:txBody>
            </p:sp>
          </mc:Choice>
          <mc:Fallback xmlns="">
            <p:sp>
              <p:nvSpPr>
                <p:cNvPr id="168" name="TextBox 167"/>
                <p:cNvSpPr txBox="1">
                  <a:spLocks noRot="1" noChangeAspect="1" noMove="1" noResize="1" noEditPoints="1" noAdjustHandles="1" noChangeArrowheads="1" noChangeShapeType="1" noTextEdit="1"/>
                </p:cNvSpPr>
                <p:nvPr/>
              </p:nvSpPr>
              <p:spPr>
                <a:xfrm>
                  <a:off x="7805775" y="1432224"/>
                  <a:ext cx="523925" cy="400110"/>
                </a:xfrm>
                <a:prstGeom prst="rect">
                  <a:avLst/>
                </a:prstGeom>
                <a:blipFill rotWithShape="0">
                  <a:blip r:embed="rId11"/>
                  <a:stretch>
                    <a:fillRect b="-4545"/>
                  </a:stretch>
                </a:blipFill>
              </p:spPr>
              <p:txBody>
                <a:bodyPr/>
                <a:lstStyle/>
                <a:p>
                  <a:r>
                    <a:rPr lang="zh-CN" altLang="en-US">
                      <a:noFill/>
                    </a:rPr>
                    <a:t> </a:t>
                  </a:r>
                </a:p>
              </p:txBody>
            </p:sp>
          </mc:Fallback>
        </mc:AlternateContent>
      </p:grpSp>
      <p:grpSp>
        <p:nvGrpSpPr>
          <p:cNvPr id="173" name="组合 172"/>
          <p:cNvGrpSpPr/>
          <p:nvPr/>
        </p:nvGrpSpPr>
        <p:grpSpPr>
          <a:xfrm>
            <a:off x="516051" y="1227024"/>
            <a:ext cx="2431851" cy="1614772"/>
            <a:chOff x="516051" y="1227024"/>
            <a:chExt cx="2431851" cy="1614772"/>
          </a:xfrm>
        </p:grpSpPr>
        <p:sp>
          <p:nvSpPr>
            <p:cNvPr id="136" name="椭圆 135"/>
            <p:cNvSpPr/>
            <p:nvPr/>
          </p:nvSpPr>
          <p:spPr>
            <a:xfrm rot="20038020">
              <a:off x="516051" y="1582389"/>
              <a:ext cx="2263198" cy="1259407"/>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1" name="TextBox 170"/>
                <p:cNvSpPr txBox="1"/>
                <p:nvPr/>
              </p:nvSpPr>
              <p:spPr>
                <a:xfrm>
                  <a:off x="2423977" y="1227024"/>
                  <a:ext cx="5239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accent6">
                                    <a:lumMod val="50000"/>
                                  </a:schemeClr>
                                </a:solidFill>
                                <a:latin typeface="Cambria Math" panose="02040503050406030204" pitchFamily="18" charset="0"/>
                              </a:rPr>
                            </m:ctrlPr>
                          </m:sSubPr>
                          <m:e>
                            <m:r>
                              <a:rPr lang="en-US" altLang="zh-CN" sz="2000" b="1" i="1" smtClean="0">
                                <a:solidFill>
                                  <a:schemeClr val="accent6">
                                    <a:lumMod val="50000"/>
                                  </a:schemeClr>
                                </a:solidFill>
                                <a:latin typeface="Cambria Math"/>
                              </a:rPr>
                              <m:t>𝑳</m:t>
                            </m:r>
                          </m:e>
                          <m:sub>
                            <m:r>
                              <a:rPr lang="en-US" altLang="zh-CN" sz="2000" b="1" i="1" smtClean="0">
                                <a:solidFill>
                                  <a:schemeClr val="accent6">
                                    <a:lumMod val="50000"/>
                                  </a:schemeClr>
                                </a:solidFill>
                                <a:latin typeface="Cambria Math"/>
                              </a:rPr>
                              <m:t>𝟏</m:t>
                            </m:r>
                          </m:sub>
                        </m:sSub>
                      </m:oMath>
                    </m:oMathPara>
                  </a14:m>
                  <a:endParaRPr lang="zh-CN" altLang="en-US" b="1" dirty="0"/>
                </a:p>
              </p:txBody>
            </p:sp>
          </mc:Choice>
          <mc:Fallback xmlns="">
            <p:sp>
              <p:nvSpPr>
                <p:cNvPr id="171" name="TextBox 170"/>
                <p:cNvSpPr txBox="1">
                  <a:spLocks noRot="1" noChangeAspect="1" noMove="1" noResize="1" noEditPoints="1" noAdjustHandles="1" noChangeArrowheads="1" noChangeShapeType="1" noTextEdit="1"/>
                </p:cNvSpPr>
                <p:nvPr/>
              </p:nvSpPr>
              <p:spPr>
                <a:xfrm>
                  <a:off x="2423977" y="1227024"/>
                  <a:ext cx="523925" cy="400110"/>
                </a:xfrm>
                <a:prstGeom prst="rect">
                  <a:avLst/>
                </a:prstGeom>
                <a:blipFill rotWithShape="0">
                  <a:blip r:embed="rId12"/>
                  <a:stretch>
                    <a:fillRect b="-4545"/>
                  </a:stretch>
                </a:blipFill>
              </p:spPr>
              <p:txBody>
                <a:bodyPr/>
                <a:lstStyle/>
                <a:p>
                  <a:r>
                    <a:rPr lang="zh-CN" altLang="en-US">
                      <a:noFill/>
                    </a:rPr>
                    <a:t> </a:t>
                  </a:r>
                </a:p>
              </p:txBody>
            </p:sp>
          </mc:Fallback>
        </mc:AlternateContent>
      </p:grpSp>
      <p:grpSp>
        <p:nvGrpSpPr>
          <p:cNvPr id="174" name="组合 173"/>
          <p:cNvGrpSpPr/>
          <p:nvPr/>
        </p:nvGrpSpPr>
        <p:grpSpPr>
          <a:xfrm>
            <a:off x="516050" y="1922177"/>
            <a:ext cx="2318996" cy="1771362"/>
            <a:chOff x="516050" y="1922177"/>
            <a:chExt cx="2318996" cy="1771362"/>
          </a:xfrm>
        </p:grpSpPr>
        <p:sp>
          <p:nvSpPr>
            <p:cNvPr id="137" name="椭圆 136"/>
            <p:cNvSpPr/>
            <p:nvPr/>
          </p:nvSpPr>
          <p:spPr>
            <a:xfrm rot="1373649">
              <a:off x="516050" y="1922177"/>
              <a:ext cx="2263198" cy="1259407"/>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2" name="TextBox 171"/>
                <p:cNvSpPr txBox="1"/>
                <p:nvPr/>
              </p:nvSpPr>
              <p:spPr>
                <a:xfrm>
                  <a:off x="2311121" y="3293429"/>
                  <a:ext cx="5239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accent6">
                                    <a:lumMod val="50000"/>
                                  </a:schemeClr>
                                </a:solidFill>
                                <a:latin typeface="Cambria Math" panose="02040503050406030204" pitchFamily="18" charset="0"/>
                              </a:rPr>
                            </m:ctrlPr>
                          </m:sSubPr>
                          <m:e>
                            <m:r>
                              <a:rPr lang="en-US" altLang="zh-CN" sz="2000" b="1" i="1" smtClean="0">
                                <a:solidFill>
                                  <a:schemeClr val="accent6">
                                    <a:lumMod val="50000"/>
                                  </a:schemeClr>
                                </a:solidFill>
                                <a:latin typeface="Cambria Math"/>
                              </a:rPr>
                              <m:t>𝑳</m:t>
                            </m:r>
                          </m:e>
                          <m:sub>
                            <m:r>
                              <a:rPr lang="en-US" altLang="zh-CN" sz="2000" b="1" i="1" smtClean="0">
                                <a:solidFill>
                                  <a:schemeClr val="accent6">
                                    <a:lumMod val="50000"/>
                                  </a:schemeClr>
                                </a:solidFill>
                                <a:latin typeface="Cambria Math"/>
                              </a:rPr>
                              <m:t>𝟐</m:t>
                            </m:r>
                          </m:sub>
                        </m:sSub>
                      </m:oMath>
                    </m:oMathPara>
                  </a14:m>
                  <a:endParaRPr lang="zh-CN" altLang="en-US" b="1" dirty="0"/>
                </a:p>
              </p:txBody>
            </p:sp>
          </mc:Choice>
          <mc:Fallback xmlns="">
            <p:sp>
              <p:nvSpPr>
                <p:cNvPr id="172" name="TextBox 171"/>
                <p:cNvSpPr txBox="1">
                  <a:spLocks noRot="1" noChangeAspect="1" noMove="1" noResize="1" noEditPoints="1" noAdjustHandles="1" noChangeArrowheads="1" noChangeShapeType="1" noTextEdit="1"/>
                </p:cNvSpPr>
                <p:nvPr/>
              </p:nvSpPr>
              <p:spPr>
                <a:xfrm>
                  <a:off x="2311121" y="3293429"/>
                  <a:ext cx="523925" cy="400110"/>
                </a:xfrm>
                <a:prstGeom prst="rect">
                  <a:avLst/>
                </a:prstGeom>
                <a:blipFill rotWithShape="0">
                  <a:blip r:embed="rId13"/>
                  <a:stretch>
                    <a:fillRect b="-4545"/>
                  </a:stretch>
                </a:blipFill>
              </p:spPr>
              <p:txBody>
                <a:bodyPr/>
                <a:lstStyle/>
                <a:p>
                  <a:r>
                    <a:rPr lang="zh-CN" altLang="en-US">
                      <a:noFill/>
                    </a:rPr>
                    <a:t> </a:t>
                  </a:r>
                </a:p>
              </p:txBody>
            </p:sp>
          </mc:Fallback>
        </mc:AlternateContent>
      </p:grpSp>
      <p:grpSp>
        <p:nvGrpSpPr>
          <p:cNvPr id="206" name="组合 205"/>
          <p:cNvGrpSpPr/>
          <p:nvPr/>
        </p:nvGrpSpPr>
        <p:grpSpPr>
          <a:xfrm>
            <a:off x="6332651" y="1597862"/>
            <a:ext cx="2310902" cy="2160000"/>
            <a:chOff x="6224644" y="1632280"/>
            <a:chExt cx="2310902" cy="2160000"/>
          </a:xfrm>
        </p:grpSpPr>
        <p:grpSp>
          <p:nvGrpSpPr>
            <p:cNvPr id="139" name="组合 138"/>
            <p:cNvGrpSpPr/>
            <p:nvPr/>
          </p:nvGrpSpPr>
          <p:grpSpPr>
            <a:xfrm>
              <a:off x="6375546" y="1632280"/>
              <a:ext cx="2160000" cy="2160000"/>
              <a:chOff x="6732240" y="4343607"/>
              <a:chExt cx="2160000" cy="2160000"/>
            </a:xfrm>
          </p:grpSpPr>
          <p:grpSp>
            <p:nvGrpSpPr>
              <p:cNvPr id="140" name="组合 139"/>
              <p:cNvGrpSpPr/>
              <p:nvPr/>
            </p:nvGrpSpPr>
            <p:grpSpPr>
              <a:xfrm>
                <a:off x="6732240" y="4343607"/>
                <a:ext cx="2160000" cy="2160000"/>
                <a:chOff x="323528" y="4262870"/>
                <a:chExt cx="2160000" cy="2160000"/>
              </a:xfrm>
            </p:grpSpPr>
            <p:grpSp>
              <p:nvGrpSpPr>
                <p:cNvPr id="146" name="组合 145"/>
                <p:cNvGrpSpPr/>
                <p:nvPr/>
              </p:nvGrpSpPr>
              <p:grpSpPr>
                <a:xfrm>
                  <a:off x="323528" y="4262870"/>
                  <a:ext cx="2160000" cy="2160000"/>
                  <a:chOff x="1254569" y="4432485"/>
                  <a:chExt cx="2470612" cy="2470612"/>
                </a:xfrm>
              </p:grpSpPr>
              <p:cxnSp>
                <p:nvCxnSpPr>
                  <p:cNvPr id="155" name="直接箭头连接符 154"/>
                  <p:cNvCxnSpPr/>
                  <p:nvPr/>
                </p:nvCxnSpPr>
                <p:spPr>
                  <a:xfrm>
                    <a:off x="1254569" y="571558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156" name="直接箭头连接符 155"/>
                  <p:cNvCxnSpPr/>
                  <p:nvPr/>
                </p:nvCxnSpPr>
                <p:spPr>
                  <a:xfrm rot="16200000" flipV="1">
                    <a:off x="1254569" y="566779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grpSp>
            <p:cxnSp>
              <p:nvCxnSpPr>
                <p:cNvPr id="147" name="直接连接符 146"/>
                <p:cNvCxnSpPr/>
                <p:nvPr/>
              </p:nvCxnSpPr>
              <p:spPr>
                <a:xfrm flipV="1">
                  <a:off x="2051720" y="5326995"/>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799009" y="53310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rot="5400000" flipV="1">
                  <a:off x="1442572" y="47042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rot="5400000" flipV="1">
                  <a:off x="1442572" y="5888131"/>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648968" y="5452333"/>
                  <a:ext cx="39786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152" name="TextBox 151"/>
                <p:cNvSpPr txBox="1"/>
                <p:nvPr/>
              </p:nvSpPr>
              <p:spPr>
                <a:xfrm>
                  <a:off x="1478337" y="4581128"/>
                  <a:ext cx="31290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153" name="TextBox 152"/>
                <p:cNvSpPr txBox="1"/>
                <p:nvPr/>
              </p:nvSpPr>
              <p:spPr>
                <a:xfrm>
                  <a:off x="2048054" y="5597624"/>
                  <a:ext cx="31290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154" name="TextBox 153"/>
                <p:cNvSpPr txBox="1"/>
                <p:nvPr/>
              </p:nvSpPr>
              <p:spPr>
                <a:xfrm>
                  <a:off x="1463463" y="5723964"/>
                  <a:ext cx="39786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grpSp>
          <p:sp>
            <p:nvSpPr>
              <p:cNvPr id="141" name="乘号 140"/>
              <p:cNvSpPr/>
              <p:nvPr/>
            </p:nvSpPr>
            <p:spPr>
              <a:xfrm>
                <a:off x="7099721" y="4749152"/>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乘号 141"/>
              <p:cNvSpPr/>
              <p:nvPr/>
            </p:nvSpPr>
            <p:spPr>
              <a:xfrm>
                <a:off x="8352432" y="5891990"/>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a:off x="7135721" y="5951575"/>
                <a:ext cx="144000" cy="144000"/>
              </a:xfrm>
              <a:prstGeom prst="ellipse">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44" name="椭圆 143"/>
              <p:cNvSpPr/>
              <p:nvPr/>
            </p:nvSpPr>
            <p:spPr>
              <a:xfrm>
                <a:off x="8424432" y="4785152"/>
                <a:ext cx="144000" cy="144000"/>
              </a:xfrm>
              <a:prstGeom prst="ellipse">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94" name="TextBox 193"/>
                <p:cNvSpPr txBox="1"/>
                <p:nvPr/>
              </p:nvSpPr>
              <p:spPr>
                <a:xfrm>
                  <a:off x="7636155" y="2073825"/>
                  <a:ext cx="5543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a:rPr>
                              <m:t>𝑷</m:t>
                            </m:r>
                          </m:e>
                          <m:sub>
                            <m:r>
                              <a:rPr lang="en-US" altLang="zh-CN" sz="2000" b="1" i="1">
                                <a:solidFill>
                                  <a:schemeClr val="tx1"/>
                                </a:solidFill>
                                <a:latin typeface="Cambria Math"/>
                              </a:rPr>
                              <m:t>𝟏</m:t>
                            </m:r>
                          </m:sub>
                        </m:sSub>
                      </m:oMath>
                    </m:oMathPara>
                  </a14:m>
                  <a:endParaRPr lang="zh-CN" altLang="en-US" b="1" dirty="0">
                    <a:solidFill>
                      <a:schemeClr val="tx1"/>
                    </a:solidFill>
                  </a:endParaRPr>
                </a:p>
              </p:txBody>
            </p:sp>
          </mc:Choice>
          <mc:Fallback xmlns="">
            <p:sp>
              <p:nvSpPr>
                <p:cNvPr id="194" name="TextBox 193"/>
                <p:cNvSpPr txBox="1">
                  <a:spLocks noRot="1" noChangeAspect="1" noMove="1" noResize="1" noEditPoints="1" noAdjustHandles="1" noChangeArrowheads="1" noChangeShapeType="1" noTextEdit="1"/>
                </p:cNvSpPr>
                <p:nvPr/>
              </p:nvSpPr>
              <p:spPr>
                <a:xfrm>
                  <a:off x="7636155" y="2073825"/>
                  <a:ext cx="554383" cy="400110"/>
                </a:xfrm>
                <a:prstGeom prst="rect">
                  <a:avLst/>
                </a:prstGeom>
                <a:blipFill rotWithShape="0">
                  <a:blip r:embed="rId14"/>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5" name="TextBox 194"/>
                <p:cNvSpPr txBox="1"/>
                <p:nvPr/>
              </p:nvSpPr>
              <p:spPr>
                <a:xfrm>
                  <a:off x="6224644" y="1894500"/>
                  <a:ext cx="5543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a:rPr>
                              <m:t>𝑷</m:t>
                            </m:r>
                          </m:e>
                          <m:sub>
                            <m:r>
                              <a:rPr lang="en-US" altLang="zh-CN" sz="2000" b="1" i="1" smtClean="0">
                                <a:solidFill>
                                  <a:schemeClr val="tx1"/>
                                </a:solidFill>
                                <a:latin typeface="Cambria Math"/>
                              </a:rPr>
                              <m:t>𝟐</m:t>
                            </m:r>
                          </m:sub>
                        </m:sSub>
                      </m:oMath>
                    </m:oMathPara>
                  </a14:m>
                  <a:endParaRPr lang="zh-CN" altLang="en-US" b="1" dirty="0">
                    <a:solidFill>
                      <a:schemeClr val="tx1"/>
                    </a:solidFill>
                  </a:endParaRPr>
                </a:p>
              </p:txBody>
            </p:sp>
          </mc:Choice>
          <mc:Fallback xmlns="">
            <p:sp>
              <p:nvSpPr>
                <p:cNvPr id="195" name="TextBox 194"/>
                <p:cNvSpPr txBox="1">
                  <a:spLocks noRot="1" noChangeAspect="1" noMove="1" noResize="1" noEditPoints="1" noAdjustHandles="1" noChangeArrowheads="1" noChangeShapeType="1" noTextEdit="1"/>
                </p:cNvSpPr>
                <p:nvPr/>
              </p:nvSpPr>
              <p:spPr>
                <a:xfrm>
                  <a:off x="6224644" y="1894500"/>
                  <a:ext cx="554383" cy="400110"/>
                </a:xfrm>
                <a:prstGeom prst="rect">
                  <a:avLst/>
                </a:prstGeom>
                <a:blipFill rotWithShape="0">
                  <a:blip r:embed="rId15"/>
                  <a:stretch>
                    <a:fillRect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6" name="TextBox 195"/>
                <p:cNvSpPr txBox="1"/>
                <p:nvPr/>
              </p:nvSpPr>
              <p:spPr>
                <a:xfrm>
                  <a:off x="7934546" y="3349174"/>
                  <a:ext cx="5543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a:rPr>
                              <m:t>𝑷</m:t>
                            </m:r>
                          </m:e>
                          <m:sub>
                            <m:r>
                              <a:rPr lang="en-US" altLang="zh-CN" sz="2000" b="1" i="1" smtClean="0">
                                <a:solidFill>
                                  <a:schemeClr val="tx1"/>
                                </a:solidFill>
                                <a:latin typeface="Cambria Math"/>
                              </a:rPr>
                              <m:t>𝟒</m:t>
                            </m:r>
                          </m:sub>
                        </m:sSub>
                      </m:oMath>
                    </m:oMathPara>
                  </a14:m>
                  <a:endParaRPr lang="zh-CN" altLang="en-US" b="1" dirty="0">
                    <a:solidFill>
                      <a:schemeClr val="tx1"/>
                    </a:solidFill>
                  </a:endParaRPr>
                </a:p>
              </p:txBody>
            </p:sp>
          </mc:Choice>
          <mc:Fallback xmlns="">
            <p:sp>
              <p:nvSpPr>
                <p:cNvPr id="196" name="TextBox 195"/>
                <p:cNvSpPr txBox="1">
                  <a:spLocks noRot="1" noChangeAspect="1" noMove="1" noResize="1" noEditPoints="1" noAdjustHandles="1" noChangeArrowheads="1" noChangeShapeType="1" noTextEdit="1"/>
                </p:cNvSpPr>
                <p:nvPr/>
              </p:nvSpPr>
              <p:spPr>
                <a:xfrm>
                  <a:off x="7934546" y="3349174"/>
                  <a:ext cx="554383" cy="400110"/>
                </a:xfrm>
                <a:prstGeom prst="rect">
                  <a:avLst/>
                </a:prstGeom>
                <a:blipFill rotWithShape="0">
                  <a:blip r:embed="rId16"/>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7" name="TextBox 196"/>
                <p:cNvSpPr txBox="1"/>
                <p:nvPr/>
              </p:nvSpPr>
              <p:spPr>
                <a:xfrm>
                  <a:off x="6343824" y="3221853"/>
                  <a:ext cx="5543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a:rPr>
                              <m:t>𝑷</m:t>
                            </m:r>
                          </m:e>
                          <m:sub>
                            <m:r>
                              <a:rPr lang="en-US" altLang="zh-CN" sz="2000" b="1" i="1" smtClean="0">
                                <a:solidFill>
                                  <a:schemeClr val="tx1"/>
                                </a:solidFill>
                                <a:latin typeface="Cambria Math"/>
                              </a:rPr>
                              <m:t>𝟑</m:t>
                            </m:r>
                          </m:sub>
                        </m:sSub>
                      </m:oMath>
                    </m:oMathPara>
                  </a14:m>
                  <a:endParaRPr lang="zh-CN" altLang="en-US" b="1" dirty="0">
                    <a:solidFill>
                      <a:schemeClr val="tx1"/>
                    </a:solidFill>
                  </a:endParaRPr>
                </a:p>
              </p:txBody>
            </p:sp>
          </mc:Choice>
          <mc:Fallback xmlns="">
            <p:sp>
              <p:nvSpPr>
                <p:cNvPr id="197" name="TextBox 196"/>
                <p:cNvSpPr txBox="1">
                  <a:spLocks noRot="1" noChangeAspect="1" noMove="1" noResize="1" noEditPoints="1" noAdjustHandles="1" noChangeArrowheads="1" noChangeShapeType="1" noTextEdit="1"/>
                </p:cNvSpPr>
                <p:nvPr/>
              </p:nvSpPr>
              <p:spPr>
                <a:xfrm>
                  <a:off x="6343824" y="3221853"/>
                  <a:ext cx="554383" cy="400110"/>
                </a:xfrm>
                <a:prstGeom prst="rect">
                  <a:avLst/>
                </a:prstGeom>
                <a:blipFill rotWithShape="0">
                  <a:blip r:embed="rId17"/>
                  <a:stretch>
                    <a:fillRect b="-3030"/>
                  </a:stretch>
                </a:blipFill>
              </p:spPr>
              <p:txBody>
                <a:bodyPr/>
                <a:lstStyle/>
                <a:p>
                  <a:r>
                    <a:rPr lang="zh-CN" altLang="en-US">
                      <a:noFill/>
                    </a:rPr>
                    <a:t> </a:t>
                  </a:r>
                </a:p>
              </p:txBody>
            </p:sp>
          </mc:Fallback>
        </mc:AlternateContent>
      </p:grpSp>
      <p:grpSp>
        <p:nvGrpSpPr>
          <p:cNvPr id="207" name="组合 206"/>
          <p:cNvGrpSpPr/>
          <p:nvPr/>
        </p:nvGrpSpPr>
        <p:grpSpPr>
          <a:xfrm>
            <a:off x="6374358" y="4148829"/>
            <a:ext cx="2528008" cy="2273245"/>
            <a:chOff x="6374358" y="4148829"/>
            <a:chExt cx="2528008" cy="2273245"/>
          </a:xfrm>
        </p:grpSpPr>
        <p:sp>
          <p:nvSpPr>
            <p:cNvPr id="193" name="乘号 192"/>
            <p:cNvSpPr/>
            <p:nvPr/>
          </p:nvSpPr>
          <p:spPr>
            <a:xfrm>
              <a:off x="8172787" y="4503601"/>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5" name="组合 204"/>
            <p:cNvGrpSpPr/>
            <p:nvPr/>
          </p:nvGrpSpPr>
          <p:grpSpPr>
            <a:xfrm>
              <a:off x="6374358" y="4148829"/>
              <a:ext cx="2528008" cy="2273245"/>
              <a:chOff x="5463872" y="4221327"/>
              <a:chExt cx="2528008" cy="2273245"/>
            </a:xfrm>
          </p:grpSpPr>
          <p:grpSp>
            <p:nvGrpSpPr>
              <p:cNvPr id="176" name="组合 175"/>
              <p:cNvGrpSpPr/>
              <p:nvPr/>
            </p:nvGrpSpPr>
            <p:grpSpPr>
              <a:xfrm>
                <a:off x="5645775" y="4221327"/>
                <a:ext cx="2160000" cy="2160000"/>
                <a:chOff x="6732240" y="4343607"/>
                <a:chExt cx="2160000" cy="2160000"/>
              </a:xfrm>
            </p:grpSpPr>
            <p:grpSp>
              <p:nvGrpSpPr>
                <p:cNvPr id="177" name="组合 176"/>
                <p:cNvGrpSpPr/>
                <p:nvPr/>
              </p:nvGrpSpPr>
              <p:grpSpPr>
                <a:xfrm>
                  <a:off x="6732240" y="4343607"/>
                  <a:ext cx="2160000" cy="2160000"/>
                  <a:chOff x="323528" y="4262870"/>
                  <a:chExt cx="2160000" cy="2160000"/>
                </a:xfrm>
              </p:grpSpPr>
              <p:grpSp>
                <p:nvGrpSpPr>
                  <p:cNvPr id="182" name="组合 181"/>
                  <p:cNvGrpSpPr/>
                  <p:nvPr/>
                </p:nvGrpSpPr>
                <p:grpSpPr>
                  <a:xfrm>
                    <a:off x="323528" y="4262870"/>
                    <a:ext cx="2160000" cy="2160000"/>
                    <a:chOff x="1254569" y="4432485"/>
                    <a:chExt cx="2470612" cy="2470612"/>
                  </a:xfrm>
                </p:grpSpPr>
                <p:cxnSp>
                  <p:nvCxnSpPr>
                    <p:cNvPr id="191" name="直接箭头连接符 190"/>
                    <p:cNvCxnSpPr/>
                    <p:nvPr/>
                  </p:nvCxnSpPr>
                  <p:spPr>
                    <a:xfrm>
                      <a:off x="1254569" y="571558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192" name="直接箭头连接符 191"/>
                    <p:cNvCxnSpPr/>
                    <p:nvPr/>
                  </p:nvCxnSpPr>
                  <p:spPr>
                    <a:xfrm rot="16200000" flipV="1">
                      <a:off x="1254569" y="566779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grpSp>
              <p:cxnSp>
                <p:nvCxnSpPr>
                  <p:cNvPr id="183" name="直接连接符 182"/>
                  <p:cNvCxnSpPr/>
                  <p:nvPr/>
                </p:nvCxnSpPr>
                <p:spPr>
                  <a:xfrm flipV="1">
                    <a:off x="2051720" y="5326995"/>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V="1">
                    <a:off x="799009" y="53310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rot="5400000" flipV="1">
                    <a:off x="1442572" y="47042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rot="5400000" flipV="1">
                    <a:off x="1442572" y="5888131"/>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87" name="TextBox 186"/>
                  <p:cNvSpPr txBox="1"/>
                  <p:nvPr/>
                </p:nvSpPr>
                <p:spPr>
                  <a:xfrm>
                    <a:off x="648968" y="5452333"/>
                    <a:ext cx="39786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188" name="TextBox 187"/>
                  <p:cNvSpPr txBox="1"/>
                  <p:nvPr/>
                </p:nvSpPr>
                <p:spPr>
                  <a:xfrm>
                    <a:off x="1478337" y="4581128"/>
                    <a:ext cx="31290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189" name="TextBox 188"/>
                  <p:cNvSpPr txBox="1"/>
                  <p:nvPr/>
                </p:nvSpPr>
                <p:spPr>
                  <a:xfrm>
                    <a:off x="2048054" y="5597624"/>
                    <a:ext cx="31290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190" name="TextBox 189"/>
                  <p:cNvSpPr txBox="1"/>
                  <p:nvPr/>
                </p:nvSpPr>
                <p:spPr>
                  <a:xfrm>
                    <a:off x="1463463" y="5723964"/>
                    <a:ext cx="39786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grpSp>
            <p:sp>
              <p:nvSpPr>
                <p:cNvPr id="179" name="乘号 178"/>
                <p:cNvSpPr/>
                <p:nvPr/>
              </p:nvSpPr>
              <p:spPr>
                <a:xfrm>
                  <a:off x="7163573" y="5933180"/>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a:off x="7069588" y="4733881"/>
                  <a:ext cx="144000" cy="144000"/>
                </a:xfrm>
                <a:prstGeom prst="ellipse">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98" name="TextBox 197"/>
                  <p:cNvSpPr txBox="1"/>
                  <p:nvPr/>
                </p:nvSpPr>
                <p:spPr>
                  <a:xfrm>
                    <a:off x="7426277" y="4483546"/>
                    <a:ext cx="5656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a:rPr>
                                <m:t>𝑸</m:t>
                              </m:r>
                            </m:e>
                            <m:sub>
                              <m:r>
                                <a:rPr lang="en-US" altLang="zh-CN" sz="2000" b="1" i="1">
                                  <a:solidFill>
                                    <a:schemeClr val="tx1"/>
                                  </a:solidFill>
                                  <a:latin typeface="Cambria Math"/>
                                </a:rPr>
                                <m:t>𝟏</m:t>
                              </m:r>
                            </m:sub>
                          </m:sSub>
                        </m:oMath>
                      </m:oMathPara>
                    </a14:m>
                    <a:endParaRPr lang="zh-CN" altLang="en-US" b="1" dirty="0">
                      <a:solidFill>
                        <a:schemeClr val="tx1"/>
                      </a:solidFill>
                    </a:endParaRPr>
                  </a:p>
                </p:txBody>
              </p:sp>
            </mc:Choice>
            <mc:Fallback xmlns="">
              <p:sp>
                <p:nvSpPr>
                  <p:cNvPr id="198" name="TextBox 197"/>
                  <p:cNvSpPr txBox="1">
                    <a:spLocks noRot="1" noChangeAspect="1" noMove="1" noResize="1" noEditPoints="1" noAdjustHandles="1" noChangeArrowheads="1" noChangeShapeType="1" noTextEdit="1"/>
                  </p:cNvSpPr>
                  <p:nvPr/>
                </p:nvSpPr>
                <p:spPr>
                  <a:xfrm>
                    <a:off x="7426277" y="4483546"/>
                    <a:ext cx="565603" cy="400110"/>
                  </a:xfrm>
                  <a:prstGeom prst="rect">
                    <a:avLst/>
                  </a:prstGeom>
                  <a:blipFill rotWithShape="0">
                    <a:blip r:embed="rId18"/>
                    <a:stretch>
                      <a:fillRect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TextBox 198"/>
                  <p:cNvSpPr txBox="1"/>
                  <p:nvPr/>
                </p:nvSpPr>
                <p:spPr>
                  <a:xfrm>
                    <a:off x="5463872" y="4539585"/>
                    <a:ext cx="5656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a:rPr>
                                <m:t>𝑸</m:t>
                              </m:r>
                            </m:e>
                            <m:sub>
                              <m:r>
                                <a:rPr lang="en-US" altLang="zh-CN" sz="2000" b="1" i="1" smtClean="0">
                                  <a:solidFill>
                                    <a:schemeClr val="tx1"/>
                                  </a:solidFill>
                                  <a:latin typeface="Cambria Math"/>
                                </a:rPr>
                                <m:t>𝟐</m:t>
                              </m:r>
                            </m:sub>
                          </m:sSub>
                        </m:oMath>
                      </m:oMathPara>
                    </a14:m>
                    <a:endParaRPr lang="zh-CN" altLang="en-US" b="1" dirty="0">
                      <a:solidFill>
                        <a:schemeClr val="tx1"/>
                      </a:solidFill>
                    </a:endParaRPr>
                  </a:p>
                </p:txBody>
              </p:sp>
            </mc:Choice>
            <mc:Fallback xmlns="">
              <p:sp>
                <p:nvSpPr>
                  <p:cNvPr id="199" name="TextBox 198"/>
                  <p:cNvSpPr txBox="1">
                    <a:spLocks noRot="1" noChangeAspect="1" noMove="1" noResize="1" noEditPoints="1" noAdjustHandles="1" noChangeArrowheads="1" noChangeShapeType="1" noTextEdit="1"/>
                  </p:cNvSpPr>
                  <p:nvPr/>
                </p:nvSpPr>
                <p:spPr>
                  <a:xfrm>
                    <a:off x="5463872" y="4539585"/>
                    <a:ext cx="565603" cy="400110"/>
                  </a:xfrm>
                  <a:prstGeom prst="rect">
                    <a:avLst/>
                  </a:prstGeom>
                  <a:blipFill rotWithShape="0">
                    <a:blip r:embed="rId19"/>
                    <a:stretch>
                      <a:fillRect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TextBox 199"/>
                  <p:cNvSpPr txBox="1"/>
                  <p:nvPr/>
                </p:nvSpPr>
                <p:spPr>
                  <a:xfrm>
                    <a:off x="5902306" y="6094462"/>
                    <a:ext cx="5656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a:rPr>
                                <m:t>𝑸</m:t>
                              </m:r>
                            </m:e>
                            <m:sub>
                              <m:r>
                                <a:rPr lang="en-US" altLang="zh-CN" sz="2000" b="1" i="1" smtClean="0">
                                  <a:solidFill>
                                    <a:schemeClr val="tx1"/>
                                  </a:solidFill>
                                  <a:latin typeface="Cambria Math"/>
                                </a:rPr>
                                <m:t>𝟑</m:t>
                              </m:r>
                            </m:sub>
                          </m:sSub>
                        </m:oMath>
                      </m:oMathPara>
                    </a14:m>
                    <a:endParaRPr lang="zh-CN" altLang="en-US" b="1" dirty="0">
                      <a:solidFill>
                        <a:schemeClr val="tx1"/>
                      </a:solidFill>
                    </a:endParaRPr>
                  </a:p>
                </p:txBody>
              </p:sp>
            </mc:Choice>
            <mc:Fallback xmlns="">
              <p:sp>
                <p:nvSpPr>
                  <p:cNvPr id="200" name="TextBox 199"/>
                  <p:cNvSpPr txBox="1">
                    <a:spLocks noRot="1" noChangeAspect="1" noMove="1" noResize="1" noEditPoints="1" noAdjustHandles="1" noChangeArrowheads="1" noChangeShapeType="1" noTextEdit="1"/>
                  </p:cNvSpPr>
                  <p:nvPr/>
                </p:nvSpPr>
                <p:spPr>
                  <a:xfrm>
                    <a:off x="5902306" y="6094462"/>
                    <a:ext cx="565603" cy="400110"/>
                  </a:xfrm>
                  <a:prstGeom prst="rect">
                    <a:avLst/>
                  </a:prstGeom>
                  <a:blipFill rotWithShape="0">
                    <a:blip r:embed="rId20"/>
                    <a:stretch>
                      <a:fillRect b="-15385"/>
                    </a:stretch>
                  </a:blipFill>
                </p:spPr>
                <p:txBody>
                  <a:bodyPr/>
                  <a:lstStyle/>
                  <a:p>
                    <a:r>
                      <a:rPr lang="zh-CN" altLang="en-US">
                        <a:noFill/>
                      </a:rPr>
                      <a:t> </a:t>
                    </a:r>
                  </a:p>
                </p:txBody>
              </p:sp>
            </mc:Fallback>
          </mc:AlternateContent>
        </p:grpSp>
      </p:grpSp>
      <p:grpSp>
        <p:nvGrpSpPr>
          <p:cNvPr id="204" name="组合 203"/>
          <p:cNvGrpSpPr/>
          <p:nvPr/>
        </p:nvGrpSpPr>
        <p:grpSpPr>
          <a:xfrm>
            <a:off x="6493974" y="4066977"/>
            <a:ext cx="2556250" cy="1661847"/>
            <a:chOff x="5583488" y="4139475"/>
            <a:chExt cx="2556250" cy="1661847"/>
          </a:xfrm>
        </p:grpSpPr>
        <mc:AlternateContent xmlns:mc="http://schemas.openxmlformats.org/markup-compatibility/2006" xmlns:a14="http://schemas.microsoft.com/office/drawing/2010/main">
          <mc:Choice Requires="a14">
            <p:sp>
              <p:nvSpPr>
                <p:cNvPr id="175" name="TextBox 174"/>
                <p:cNvSpPr txBox="1"/>
                <p:nvPr/>
              </p:nvSpPr>
              <p:spPr>
                <a:xfrm>
                  <a:off x="7615813" y="4139475"/>
                  <a:ext cx="5239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accent6">
                                    <a:lumMod val="50000"/>
                                  </a:schemeClr>
                                </a:solidFill>
                                <a:latin typeface="Cambria Math" panose="02040503050406030204" pitchFamily="18" charset="0"/>
                              </a:rPr>
                            </m:ctrlPr>
                          </m:sSubPr>
                          <m:e>
                            <m:r>
                              <a:rPr lang="en-US" altLang="zh-CN" sz="2000" b="1" i="1" smtClean="0">
                                <a:solidFill>
                                  <a:schemeClr val="accent6">
                                    <a:lumMod val="50000"/>
                                  </a:schemeClr>
                                </a:solidFill>
                                <a:latin typeface="Cambria Math"/>
                              </a:rPr>
                              <m:t>𝑳</m:t>
                            </m:r>
                          </m:e>
                          <m:sub>
                            <m:r>
                              <a:rPr lang="en-US" altLang="zh-CN" sz="2000" b="1" i="1" smtClean="0">
                                <a:solidFill>
                                  <a:schemeClr val="accent6">
                                    <a:lumMod val="50000"/>
                                  </a:schemeClr>
                                </a:solidFill>
                                <a:latin typeface="Cambria Math"/>
                              </a:rPr>
                              <m:t>𝟑</m:t>
                            </m:r>
                          </m:sub>
                        </m:sSub>
                      </m:oMath>
                    </m:oMathPara>
                  </a14:m>
                  <a:endParaRPr lang="zh-CN" altLang="en-US" b="1" dirty="0"/>
                </a:p>
              </p:txBody>
            </p:sp>
          </mc:Choice>
          <mc:Fallback xmlns="">
            <p:sp>
              <p:nvSpPr>
                <p:cNvPr id="175" name="TextBox 174"/>
                <p:cNvSpPr txBox="1">
                  <a:spLocks noRot="1" noChangeAspect="1" noMove="1" noResize="1" noEditPoints="1" noAdjustHandles="1" noChangeArrowheads="1" noChangeShapeType="1" noTextEdit="1"/>
                </p:cNvSpPr>
                <p:nvPr/>
              </p:nvSpPr>
              <p:spPr>
                <a:xfrm>
                  <a:off x="7615813" y="4139475"/>
                  <a:ext cx="523925" cy="400110"/>
                </a:xfrm>
                <a:prstGeom prst="rect">
                  <a:avLst/>
                </a:prstGeom>
                <a:blipFill rotWithShape="0">
                  <a:blip r:embed="rId21"/>
                  <a:stretch>
                    <a:fillRect b="-4545"/>
                  </a:stretch>
                </a:blipFill>
              </p:spPr>
              <p:txBody>
                <a:bodyPr/>
                <a:lstStyle/>
                <a:p>
                  <a:r>
                    <a:rPr lang="zh-CN" altLang="en-US">
                      <a:noFill/>
                    </a:rPr>
                    <a:t> </a:t>
                  </a:r>
                </a:p>
              </p:txBody>
            </p:sp>
          </mc:Fallback>
        </mc:AlternateContent>
        <p:cxnSp>
          <p:nvCxnSpPr>
            <p:cNvPr id="201" name="直接连接符 200"/>
            <p:cNvCxnSpPr/>
            <p:nvPr/>
          </p:nvCxnSpPr>
          <p:spPr>
            <a:xfrm flipV="1">
              <a:off x="5583488" y="4248227"/>
              <a:ext cx="2052667" cy="1553095"/>
            </a:xfrm>
            <a:prstGeom prst="line">
              <a:avLst/>
            </a:prstGeom>
            <a:effectLst/>
          </p:spPr>
          <p:style>
            <a:lnRef idx="2">
              <a:schemeClr val="accent2"/>
            </a:lnRef>
            <a:fillRef idx="0">
              <a:schemeClr val="accent2"/>
            </a:fillRef>
            <a:effectRef idx="1">
              <a:schemeClr val="accent2"/>
            </a:effectRef>
            <a:fontRef idx="minor">
              <a:schemeClr val="tx1"/>
            </a:fontRef>
          </p:style>
        </p:cxnSp>
      </p:grpSp>
      <p:grpSp>
        <p:nvGrpSpPr>
          <p:cNvPr id="209" name="组合 208"/>
          <p:cNvGrpSpPr/>
          <p:nvPr/>
        </p:nvGrpSpPr>
        <p:grpSpPr>
          <a:xfrm>
            <a:off x="3059832" y="1807776"/>
            <a:ext cx="2341526" cy="1160612"/>
            <a:chOff x="3059832" y="1807776"/>
            <a:chExt cx="2341526" cy="1160612"/>
          </a:xfrm>
        </p:grpSpPr>
        <p:sp>
          <p:nvSpPr>
            <p:cNvPr id="138" name="椭圆 137"/>
            <p:cNvSpPr/>
            <p:nvPr/>
          </p:nvSpPr>
          <p:spPr>
            <a:xfrm>
              <a:off x="3059832" y="1875784"/>
              <a:ext cx="1817601" cy="1092604"/>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8" name="TextBox 207"/>
                <p:cNvSpPr txBox="1"/>
                <p:nvPr/>
              </p:nvSpPr>
              <p:spPr>
                <a:xfrm>
                  <a:off x="4877433" y="1807776"/>
                  <a:ext cx="5239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accent6">
                                    <a:lumMod val="50000"/>
                                  </a:schemeClr>
                                </a:solidFill>
                                <a:latin typeface="Cambria Math" panose="02040503050406030204" pitchFamily="18" charset="0"/>
                              </a:rPr>
                            </m:ctrlPr>
                          </m:sSubPr>
                          <m:e>
                            <m:r>
                              <a:rPr lang="en-US" altLang="zh-CN" sz="2000" b="1" i="1" smtClean="0">
                                <a:solidFill>
                                  <a:schemeClr val="accent6">
                                    <a:lumMod val="50000"/>
                                  </a:schemeClr>
                                </a:solidFill>
                                <a:latin typeface="Cambria Math"/>
                              </a:rPr>
                              <m:t>𝑳</m:t>
                            </m:r>
                          </m:e>
                          <m:sub>
                            <m:r>
                              <a:rPr lang="en-US" altLang="zh-CN" sz="2000" b="1" i="1" smtClean="0">
                                <a:solidFill>
                                  <a:schemeClr val="accent6">
                                    <a:lumMod val="50000"/>
                                  </a:schemeClr>
                                </a:solidFill>
                                <a:latin typeface="Cambria Math"/>
                              </a:rPr>
                              <m:t>𝟑</m:t>
                            </m:r>
                          </m:sub>
                        </m:sSub>
                      </m:oMath>
                    </m:oMathPara>
                  </a14:m>
                  <a:endParaRPr lang="zh-CN" altLang="en-US" b="1" dirty="0"/>
                </a:p>
              </p:txBody>
            </p:sp>
          </mc:Choice>
          <mc:Fallback xmlns="">
            <p:sp>
              <p:nvSpPr>
                <p:cNvPr id="208" name="TextBox 207"/>
                <p:cNvSpPr txBox="1">
                  <a:spLocks noRot="1" noChangeAspect="1" noMove="1" noResize="1" noEditPoints="1" noAdjustHandles="1" noChangeArrowheads="1" noChangeShapeType="1" noTextEdit="1"/>
                </p:cNvSpPr>
                <p:nvPr/>
              </p:nvSpPr>
              <p:spPr>
                <a:xfrm>
                  <a:off x="4877433" y="1807776"/>
                  <a:ext cx="523925" cy="400110"/>
                </a:xfrm>
                <a:prstGeom prst="rect">
                  <a:avLst/>
                </a:prstGeom>
                <a:blipFill rotWithShape="0">
                  <a:blip r:embed="rId22"/>
                  <a:stretch>
                    <a:fillRect b="-461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210" name="表格 209"/>
              <p:cNvGraphicFramePr>
                <a:graphicFrameLocks noGrp="1"/>
              </p:cNvGraphicFramePr>
              <p:nvPr>
                <p:extLst/>
              </p:nvPr>
            </p:nvGraphicFramePr>
            <p:xfrm>
              <a:off x="541046" y="4604899"/>
              <a:ext cx="3310874" cy="2070862"/>
            </p:xfrm>
            <a:graphic>
              <a:graphicData uri="http://schemas.openxmlformats.org/drawingml/2006/table">
                <a:tbl>
                  <a:tblPr firstRow="1" bandRow="1">
                    <a:tableStyleId>{125E5076-3810-47DD-B79F-674D7AD40C01}</a:tableStyleId>
                  </a:tblPr>
                  <a:tblGrid>
                    <a:gridCol w="790594"/>
                    <a:gridCol w="1440160"/>
                    <a:gridCol w="1080120"/>
                  </a:tblGrid>
                  <a:tr h="137583">
                    <a:tc>
                      <a:txBody>
                        <a:bodyPr/>
                        <a:lstStyle/>
                        <a:p>
                          <a:pPr algn="ct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FFC000"/>
                                        </a:solidFill>
                                        <a:latin typeface="Cambria Math" panose="02040503050406030204" pitchFamily="18" charset="0"/>
                                      </a:rPr>
                                    </m:ctrlPr>
                                  </m:sSubSupPr>
                                  <m:e>
                                    <m:r>
                                      <a:rPr lang="en-US" altLang="zh-CN" sz="2000" b="1" i="1">
                                        <a:solidFill>
                                          <a:srgbClr val="FFC000"/>
                                        </a:solidFill>
                                        <a:latin typeface="Cambria Math"/>
                                      </a:rPr>
                                      <m:t>𝒙</m:t>
                                    </m:r>
                                  </m:e>
                                  <m:sub/>
                                  <m:sup>
                                    <m:r>
                                      <a:rPr lang="en-US" altLang="zh-CN" sz="2000" b="1">
                                        <a:solidFill>
                                          <a:srgbClr val="FFC000"/>
                                        </a:solidFill>
                                        <a:latin typeface="Cambria Math"/>
                                      </a:rPr>
                                      <m:t>(</m:t>
                                    </m:r>
                                    <m:r>
                                      <a:rPr lang="en-US" altLang="zh-CN" sz="2000" b="1" i="1">
                                        <a:solidFill>
                                          <a:srgbClr val="FFC000"/>
                                        </a:solidFill>
                                        <a:latin typeface="Cambria Math"/>
                                      </a:rPr>
                                      <m:t>𝟎</m:t>
                                    </m:r>
                                    <m:r>
                                      <a:rPr lang="en-US" altLang="zh-CN" sz="2000" b="1">
                                        <a:solidFill>
                                          <a:srgbClr val="FFC000"/>
                                        </a:solidFill>
                                        <a:latin typeface="Cambria Math"/>
                                      </a:rPr>
                                      <m:t>)</m:t>
                                    </m:r>
                                  </m:sup>
                                </m:sSubSup>
                              </m:oMath>
                            </m:oMathPara>
                          </a14:m>
                          <a:endParaRPr lang="zh-CN" altLang="en-US" sz="2000" b="1" dirty="0">
                            <a:solidFill>
                              <a:srgbClr val="FFC000"/>
                            </a:solidFill>
                          </a:endParaRPr>
                        </a:p>
                      </a:txBody>
                      <a:tcPr anchor="ctr">
                        <a:lnL>
                          <a:noFill/>
                        </a:lnL>
                        <a:lnR w="12700" cap="flat" cmpd="sng" algn="ctr">
                          <a:solidFill>
                            <a:schemeClr val="bg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a:txBody>
                        <a:bodyPr/>
                        <a:lstStyle/>
                        <a:p>
                          <a:pPr algn="ctr"/>
                          <a:r>
                            <a:rPr lang="en-US" altLang="zh-CN" sz="2000" b="1" dirty="0" smtClean="0">
                              <a:solidFill>
                                <a:srgbClr val="FFC000"/>
                              </a:solidFill>
                            </a:rPr>
                            <a:t>(</a:t>
                          </a:r>
                          <a14:m>
                            <m:oMath xmlns:m="http://schemas.openxmlformats.org/officeDocument/2006/math">
                              <m:sSubSup>
                                <m:sSubSupPr>
                                  <m:ctrlPr>
                                    <a:rPr lang="zh-CN" altLang="zh-CN" sz="2000" b="1" i="1" smtClean="0">
                                      <a:solidFill>
                                        <a:srgbClr val="FFC000"/>
                                      </a:solidFill>
                                      <a:latin typeface="Cambria Math" panose="02040503050406030204" pitchFamily="18" charset="0"/>
                                    </a:rPr>
                                  </m:ctrlPr>
                                </m:sSubSupPr>
                                <m:e>
                                  <m:r>
                                    <a:rPr lang="en-US" altLang="zh-CN" sz="2000" b="1" i="1">
                                      <a:solidFill>
                                        <a:srgbClr val="FFC000"/>
                                      </a:solidFill>
                                      <a:latin typeface="Cambria Math"/>
                                    </a:rPr>
                                    <m:t>𝒙</m:t>
                                  </m:r>
                                </m:e>
                                <m:sub>
                                  <m:r>
                                    <a:rPr lang="en-US" altLang="zh-CN" sz="2000" b="1" i="1" smtClean="0">
                                      <a:solidFill>
                                        <a:srgbClr val="FFC000"/>
                                      </a:solidFill>
                                      <a:latin typeface="Cambria Math"/>
                                    </a:rPr>
                                    <m:t>𝟏</m:t>
                                  </m:r>
                                </m:sub>
                                <m:sup>
                                  <m:r>
                                    <a:rPr lang="en-US" altLang="zh-CN" sz="2000" b="1">
                                      <a:solidFill>
                                        <a:srgbClr val="FFC000"/>
                                      </a:solidFill>
                                      <a:latin typeface="Cambria Math"/>
                                    </a:rPr>
                                    <m:t>(</m:t>
                                  </m:r>
                                  <m:r>
                                    <a:rPr lang="en-US" altLang="zh-CN" sz="2000" b="1" i="1" smtClean="0">
                                      <a:solidFill>
                                        <a:srgbClr val="FFC000"/>
                                      </a:solidFill>
                                      <a:latin typeface="Cambria Math"/>
                                    </a:rPr>
                                    <m:t>𝟏</m:t>
                                  </m:r>
                                  <m:r>
                                    <a:rPr lang="en-US" altLang="zh-CN" sz="2000" b="1">
                                      <a:solidFill>
                                        <a:srgbClr val="FFC000"/>
                                      </a:solidFill>
                                      <a:latin typeface="Cambria Math"/>
                                    </a:rPr>
                                    <m:t>)</m:t>
                                  </m:r>
                                </m:sup>
                              </m:sSubSup>
                            </m:oMath>
                          </a14:m>
                          <a:r>
                            <a:rPr lang="en-US" altLang="zh-CN" sz="2000" b="1" dirty="0" smtClean="0">
                              <a:solidFill>
                                <a:srgbClr val="FFC000"/>
                              </a:solidFill>
                            </a:rPr>
                            <a:t>,</a:t>
                          </a:r>
                          <a:r>
                            <a:rPr lang="zh-CN" altLang="zh-CN" sz="2000" b="1" dirty="0" smtClean="0">
                              <a:solidFill>
                                <a:srgbClr val="FFC000"/>
                              </a:solidFill>
                            </a:rPr>
                            <a:t> </a:t>
                          </a:r>
                          <a14:m>
                            <m:oMath xmlns:m="http://schemas.openxmlformats.org/officeDocument/2006/math">
                              <m:sSubSup>
                                <m:sSubSupPr>
                                  <m:ctrlPr>
                                    <a:rPr lang="zh-CN" altLang="zh-CN" sz="2000" b="1" i="1" smtClean="0">
                                      <a:solidFill>
                                        <a:srgbClr val="FFC000"/>
                                      </a:solidFill>
                                      <a:latin typeface="Cambria Math" panose="02040503050406030204" pitchFamily="18" charset="0"/>
                                    </a:rPr>
                                  </m:ctrlPr>
                                </m:sSubSupPr>
                                <m:e>
                                  <m:r>
                                    <a:rPr lang="en-US" altLang="zh-CN" sz="2000" b="1" i="1">
                                      <a:solidFill>
                                        <a:srgbClr val="FFC000"/>
                                      </a:solidFill>
                                      <a:latin typeface="Cambria Math"/>
                                    </a:rPr>
                                    <m:t>𝒙</m:t>
                                  </m:r>
                                </m:e>
                                <m:sub>
                                  <m:r>
                                    <a:rPr lang="en-US" altLang="zh-CN" sz="2000" b="1" i="1" smtClean="0">
                                      <a:solidFill>
                                        <a:srgbClr val="FFC000"/>
                                      </a:solidFill>
                                      <a:latin typeface="Cambria Math"/>
                                    </a:rPr>
                                    <m:t>𝟐</m:t>
                                  </m:r>
                                </m:sub>
                                <m:sup>
                                  <m:r>
                                    <a:rPr lang="en-US" altLang="zh-CN" sz="2000" b="1">
                                      <a:solidFill>
                                        <a:srgbClr val="FFC000"/>
                                      </a:solidFill>
                                      <a:latin typeface="Cambria Math"/>
                                    </a:rPr>
                                    <m:t>(</m:t>
                                  </m:r>
                                  <m:r>
                                    <a:rPr lang="en-US" altLang="zh-CN" sz="2000" b="1" i="1" smtClean="0">
                                      <a:solidFill>
                                        <a:srgbClr val="FFC000"/>
                                      </a:solidFill>
                                      <a:latin typeface="Cambria Math"/>
                                    </a:rPr>
                                    <m:t>𝟏</m:t>
                                  </m:r>
                                  <m:r>
                                    <a:rPr lang="en-US" altLang="zh-CN" sz="2000" b="1">
                                      <a:solidFill>
                                        <a:srgbClr val="FFC000"/>
                                      </a:solidFill>
                                      <a:latin typeface="Cambria Math"/>
                                    </a:rPr>
                                    <m:t>)</m:t>
                                  </m:r>
                                </m:sup>
                              </m:sSubSup>
                            </m:oMath>
                          </a14:m>
                          <a:r>
                            <a:rPr lang="en-US" altLang="zh-CN" sz="2000" b="1" dirty="0" smtClean="0">
                              <a:solidFill>
                                <a:srgbClr val="FFC000"/>
                              </a:solidFill>
                            </a:rPr>
                            <a:t>)</a:t>
                          </a:r>
                          <a:endParaRPr lang="zh-CN" altLang="en-US" sz="2000" b="1" dirty="0">
                            <a:solidFill>
                              <a:srgbClr val="FFC0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FFC000"/>
                                        </a:solidFill>
                                        <a:latin typeface="Cambria Math" panose="02040503050406030204" pitchFamily="18" charset="0"/>
                                      </a:rPr>
                                    </m:ctrlPr>
                                  </m:sSubSupPr>
                                  <m:e>
                                    <m:r>
                                      <a:rPr lang="en-US" altLang="zh-CN" sz="2000" b="1" i="1">
                                        <a:solidFill>
                                          <a:srgbClr val="FFC000"/>
                                        </a:solidFill>
                                        <a:latin typeface="Cambria Math"/>
                                      </a:rPr>
                                      <m:t>𝒙</m:t>
                                    </m:r>
                                  </m:e>
                                  <m:sub/>
                                  <m:sup>
                                    <m:r>
                                      <a:rPr lang="en-US" altLang="zh-CN" sz="2000" b="1">
                                        <a:solidFill>
                                          <a:srgbClr val="FFC000"/>
                                        </a:solidFill>
                                        <a:latin typeface="Cambria Math"/>
                                      </a:rPr>
                                      <m:t>(</m:t>
                                    </m:r>
                                    <m:r>
                                      <a:rPr lang="en-US" altLang="zh-CN" sz="2000" b="1" i="1" smtClean="0">
                                        <a:solidFill>
                                          <a:srgbClr val="FFC000"/>
                                        </a:solidFill>
                                        <a:latin typeface="Cambria Math"/>
                                      </a:rPr>
                                      <m:t>𝟐</m:t>
                                    </m:r>
                                    <m:r>
                                      <a:rPr lang="en-US" altLang="zh-CN" sz="2000" b="1">
                                        <a:solidFill>
                                          <a:srgbClr val="FFC000"/>
                                        </a:solidFill>
                                        <a:latin typeface="Cambria Math"/>
                                      </a:rPr>
                                      <m:t>)</m:t>
                                    </m:r>
                                  </m:sup>
                                </m:sSubSup>
                              </m:oMath>
                            </m:oMathPara>
                          </a14:m>
                          <a:endParaRPr lang="zh-CN" altLang="en-US" sz="2000" b="1" dirty="0">
                            <a:solidFill>
                              <a:srgbClr val="FFC000"/>
                            </a:solidFill>
                          </a:endParaRPr>
                        </a:p>
                      </a:txBody>
                      <a:tcPr anchor="ctr">
                        <a:lnL w="12700" cap="flat" cmpd="sng" algn="ctr">
                          <a:solidFill>
                            <a:schemeClr val="bg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tcPr>
                    </a:tc>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FF00"/>
                                        </a:solidFill>
                                        <a:latin typeface="Cambria Math" panose="02040503050406030204" pitchFamily="18" charset="0"/>
                                      </a:rPr>
                                    </m:ctrlPr>
                                  </m:sSubPr>
                                  <m:e>
                                    <m:r>
                                      <a:rPr lang="en-US" altLang="zh-CN" sz="2000" b="1" i="1" smtClean="0">
                                        <a:solidFill>
                                          <a:srgbClr val="FFFF00"/>
                                        </a:solidFill>
                                        <a:latin typeface="Cambria Math"/>
                                      </a:rPr>
                                      <m:t>𝑷</m:t>
                                    </m:r>
                                  </m:e>
                                  <m:sub>
                                    <m:r>
                                      <a:rPr lang="en-US" altLang="zh-CN" sz="2000" b="1" i="1">
                                        <a:solidFill>
                                          <a:srgbClr val="FFFF00"/>
                                        </a:solidFill>
                                        <a:latin typeface="Cambria Math"/>
                                      </a:rPr>
                                      <m:t>𝟏</m:t>
                                    </m:r>
                                  </m:sub>
                                </m:sSub>
                              </m:oMath>
                            </m:oMathPara>
                          </a14:m>
                          <a:endParaRPr lang="zh-CN" altLang="en-US" sz="2000" b="1" dirty="0">
                            <a:solidFill>
                              <a:srgbClr val="FFFF00"/>
                            </a:solidFill>
                          </a:endParaRPr>
                        </a:p>
                      </a:txBody>
                      <a:tcPr anchor="ctr">
                        <a:lnL>
                          <a:noFill/>
                        </a:lnL>
                        <a:lnR w="12700" cap="flat" cmpd="sng" algn="ctr">
                          <a:solidFill>
                            <a:schemeClr val="bg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pPr algn="ctr"/>
                          <a:r>
                            <a:rPr lang="en-US" altLang="zh-CN" sz="2000" b="1" dirty="0" smtClean="0">
                              <a:solidFill>
                                <a:srgbClr val="FFFF00"/>
                              </a:solidFill>
                            </a:rPr>
                            <a:t>(-1,1) </a:t>
                          </a:r>
                          <a14:m>
                            <m:oMath xmlns:m="http://schemas.openxmlformats.org/officeDocument/2006/math">
                              <m:sSub>
                                <m:sSubPr>
                                  <m:ctrlPr>
                                    <a:rPr lang="en-US" altLang="zh-CN" sz="2000" b="1" i="1" smtClean="0">
                                      <a:solidFill>
                                        <a:srgbClr val="FFFF00"/>
                                      </a:solidFill>
                                      <a:latin typeface="Cambria Math" panose="02040503050406030204" pitchFamily="18" charset="0"/>
                                    </a:rPr>
                                  </m:ctrlPr>
                                </m:sSubPr>
                                <m:e>
                                  <m:r>
                                    <a:rPr lang="en-US" altLang="zh-CN" sz="2000" b="1" i="1" smtClean="0">
                                      <a:solidFill>
                                        <a:srgbClr val="FFFF00"/>
                                      </a:solidFill>
                                      <a:latin typeface="Cambria Math"/>
                                    </a:rPr>
                                    <m:t>𝑸</m:t>
                                  </m:r>
                                </m:e>
                                <m:sub>
                                  <m:r>
                                    <a:rPr lang="en-US" altLang="zh-CN" sz="2000" b="1" i="1" smtClean="0">
                                      <a:solidFill>
                                        <a:srgbClr val="FFFF00"/>
                                      </a:solidFill>
                                      <a:latin typeface="Cambria Math"/>
                                    </a:rPr>
                                    <m:t>𝟐</m:t>
                                  </m:r>
                                </m:sub>
                              </m:sSub>
                            </m:oMath>
                          </a14:m>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pPr algn="ctr"/>
                          <a:r>
                            <a:rPr lang="en-US" altLang="zh-CN" sz="2000" b="1" dirty="0" smtClean="0">
                              <a:solidFill>
                                <a:srgbClr val="FFFF00"/>
                              </a:solidFill>
                            </a:rPr>
                            <a:t>1</a:t>
                          </a:r>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FF00"/>
                                        </a:solidFill>
                                        <a:latin typeface="Cambria Math" panose="02040503050406030204" pitchFamily="18" charset="0"/>
                                      </a:rPr>
                                    </m:ctrlPr>
                                  </m:sSubPr>
                                  <m:e>
                                    <m:r>
                                      <a:rPr lang="en-US" altLang="zh-CN" sz="2000" b="1" i="1" smtClean="0">
                                        <a:solidFill>
                                          <a:srgbClr val="FFFF00"/>
                                        </a:solidFill>
                                        <a:latin typeface="Cambria Math"/>
                                      </a:rPr>
                                      <m:t>𝑷</m:t>
                                    </m:r>
                                  </m:e>
                                  <m:sub>
                                    <m:r>
                                      <a:rPr lang="en-US" altLang="zh-CN" sz="2000" b="1" i="1" smtClean="0">
                                        <a:solidFill>
                                          <a:srgbClr val="FFFF00"/>
                                        </a:solidFill>
                                        <a:latin typeface="Cambria Math"/>
                                      </a:rPr>
                                      <m:t>𝟐</m:t>
                                    </m:r>
                                  </m:sub>
                                </m:sSub>
                              </m:oMath>
                            </m:oMathPara>
                          </a14:m>
                          <a:endParaRPr lang="zh-CN" altLang="en-US" sz="2000" b="1"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altLang="zh-CN" sz="2000" b="1" dirty="0" smtClean="0">
                              <a:solidFill>
                                <a:srgbClr val="FFFF00"/>
                              </a:solidFill>
                            </a:rPr>
                            <a:t>(1,1) </a:t>
                          </a:r>
                          <a14:m>
                            <m:oMath xmlns:m="http://schemas.openxmlformats.org/officeDocument/2006/math">
                              <m:sSub>
                                <m:sSubPr>
                                  <m:ctrlPr>
                                    <a:rPr lang="en-US" altLang="zh-CN" sz="2000" b="1" i="1" smtClean="0">
                                      <a:solidFill>
                                        <a:srgbClr val="FFFF00"/>
                                      </a:solidFill>
                                      <a:latin typeface="Cambria Math" panose="02040503050406030204" pitchFamily="18" charset="0"/>
                                    </a:rPr>
                                  </m:ctrlPr>
                                </m:sSubPr>
                                <m:e>
                                  <m:r>
                                    <a:rPr lang="en-US" altLang="zh-CN" sz="2000" b="1" i="1" smtClean="0">
                                      <a:solidFill>
                                        <a:srgbClr val="FFFF00"/>
                                      </a:solidFill>
                                      <a:latin typeface="Cambria Math"/>
                                    </a:rPr>
                                    <m:t>𝑸</m:t>
                                  </m:r>
                                </m:e>
                                <m:sub>
                                  <m:r>
                                    <a:rPr lang="en-US" altLang="zh-CN" sz="2000" b="1" i="1">
                                      <a:solidFill>
                                        <a:srgbClr val="FFFF00"/>
                                      </a:solidFill>
                                      <a:latin typeface="Cambria Math"/>
                                    </a:rPr>
                                    <m:t>𝟏</m:t>
                                  </m:r>
                                </m:sub>
                              </m:sSub>
                            </m:oMath>
                          </a14:m>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altLang="zh-CN" sz="2000" b="1" dirty="0" smtClean="0">
                              <a:solidFill>
                                <a:srgbClr val="FFFF00"/>
                              </a:solidFill>
                            </a:rPr>
                            <a:t>-1</a:t>
                          </a:r>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FF00"/>
                                        </a:solidFill>
                                        <a:latin typeface="Cambria Math" panose="02040503050406030204" pitchFamily="18" charset="0"/>
                                      </a:rPr>
                                    </m:ctrlPr>
                                  </m:sSubPr>
                                  <m:e>
                                    <m:r>
                                      <a:rPr lang="en-US" altLang="zh-CN" sz="2000" b="1" i="1" smtClean="0">
                                        <a:solidFill>
                                          <a:srgbClr val="FFFF00"/>
                                        </a:solidFill>
                                        <a:latin typeface="Cambria Math"/>
                                      </a:rPr>
                                      <m:t>𝑷</m:t>
                                    </m:r>
                                  </m:e>
                                  <m:sub>
                                    <m:r>
                                      <a:rPr lang="en-US" altLang="zh-CN" sz="2000" b="1" i="1" smtClean="0">
                                        <a:solidFill>
                                          <a:srgbClr val="FFFF00"/>
                                        </a:solidFill>
                                        <a:latin typeface="Cambria Math"/>
                                      </a:rPr>
                                      <m:t>𝟑</m:t>
                                    </m:r>
                                  </m:sub>
                                </m:sSub>
                              </m:oMath>
                            </m:oMathPara>
                          </a14:m>
                          <a:endParaRPr lang="zh-CN" altLang="en-US" sz="2000" b="1"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altLang="zh-CN" sz="2000" b="1" dirty="0" smtClean="0">
                              <a:solidFill>
                                <a:srgbClr val="FFFF00"/>
                              </a:solidFill>
                            </a:rPr>
                            <a:t>(-1,1) </a:t>
                          </a:r>
                          <a14:m>
                            <m:oMath xmlns:m="http://schemas.openxmlformats.org/officeDocument/2006/math">
                              <m:sSub>
                                <m:sSubPr>
                                  <m:ctrlPr>
                                    <a:rPr lang="en-US" altLang="zh-CN" sz="2000" b="1" i="1" smtClean="0">
                                      <a:solidFill>
                                        <a:srgbClr val="FFFF00"/>
                                      </a:solidFill>
                                      <a:latin typeface="Cambria Math" panose="02040503050406030204" pitchFamily="18" charset="0"/>
                                    </a:rPr>
                                  </m:ctrlPr>
                                </m:sSubPr>
                                <m:e>
                                  <m:r>
                                    <a:rPr lang="en-US" altLang="zh-CN" sz="2000" b="1" i="1" smtClean="0">
                                      <a:solidFill>
                                        <a:srgbClr val="FFFF00"/>
                                      </a:solidFill>
                                      <a:latin typeface="Cambria Math"/>
                                    </a:rPr>
                                    <m:t>𝑸</m:t>
                                  </m:r>
                                </m:e>
                                <m:sub>
                                  <m:r>
                                    <a:rPr lang="en-US" altLang="zh-CN" sz="2000" b="1" i="1" smtClean="0">
                                      <a:solidFill>
                                        <a:srgbClr val="FFFF00"/>
                                      </a:solidFill>
                                      <a:latin typeface="Cambria Math"/>
                                    </a:rPr>
                                    <m:t>𝟐</m:t>
                                  </m:r>
                                </m:sub>
                              </m:sSub>
                            </m:oMath>
                          </a14:m>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altLang="zh-CN" sz="2000" b="1" dirty="0" smtClean="0">
                              <a:solidFill>
                                <a:srgbClr val="FFFF00"/>
                              </a:solidFill>
                            </a:rPr>
                            <a:t>1</a:t>
                          </a:r>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FF00"/>
                                        </a:solidFill>
                                        <a:latin typeface="Cambria Math" panose="02040503050406030204" pitchFamily="18" charset="0"/>
                                      </a:rPr>
                                    </m:ctrlPr>
                                  </m:sSubPr>
                                  <m:e>
                                    <m:r>
                                      <a:rPr lang="en-US" altLang="zh-CN" sz="2000" b="1" i="1" smtClean="0">
                                        <a:solidFill>
                                          <a:srgbClr val="FFFF00"/>
                                        </a:solidFill>
                                        <a:latin typeface="Cambria Math"/>
                                      </a:rPr>
                                      <m:t>𝑷</m:t>
                                    </m:r>
                                  </m:e>
                                  <m:sub>
                                    <m:r>
                                      <a:rPr lang="en-US" altLang="zh-CN" sz="2000" b="1" i="1" smtClean="0">
                                        <a:solidFill>
                                          <a:srgbClr val="FFFF00"/>
                                        </a:solidFill>
                                        <a:latin typeface="Cambria Math"/>
                                      </a:rPr>
                                      <m:t>𝟒</m:t>
                                    </m:r>
                                  </m:sub>
                                </m:sSub>
                              </m:oMath>
                            </m:oMathPara>
                          </a14:m>
                          <a:endParaRPr lang="zh-CN" altLang="en-US" sz="2000" b="1"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altLang="zh-CN" sz="2000" b="1" dirty="0" smtClean="0">
                              <a:solidFill>
                                <a:srgbClr val="FFFF00"/>
                              </a:solidFill>
                            </a:rPr>
                            <a:t>(-1,-1) </a:t>
                          </a:r>
                          <a14:m>
                            <m:oMath xmlns:m="http://schemas.openxmlformats.org/officeDocument/2006/math">
                              <m:sSub>
                                <m:sSubPr>
                                  <m:ctrlPr>
                                    <a:rPr lang="en-US" altLang="zh-CN" sz="2000" b="1" i="1" smtClean="0">
                                      <a:solidFill>
                                        <a:srgbClr val="FFFF00"/>
                                      </a:solidFill>
                                      <a:latin typeface="Cambria Math" panose="02040503050406030204" pitchFamily="18" charset="0"/>
                                    </a:rPr>
                                  </m:ctrlPr>
                                </m:sSubPr>
                                <m:e>
                                  <m:r>
                                    <a:rPr lang="en-US" altLang="zh-CN" sz="2000" b="1" i="1" smtClean="0">
                                      <a:solidFill>
                                        <a:srgbClr val="FFFF00"/>
                                      </a:solidFill>
                                      <a:latin typeface="Cambria Math"/>
                                    </a:rPr>
                                    <m:t>𝑸</m:t>
                                  </m:r>
                                </m:e>
                                <m:sub>
                                  <m:r>
                                    <a:rPr lang="en-US" altLang="zh-CN" sz="2000" b="1" i="1" smtClean="0">
                                      <a:solidFill>
                                        <a:srgbClr val="FFFF00"/>
                                      </a:solidFill>
                                      <a:latin typeface="Cambria Math"/>
                                    </a:rPr>
                                    <m:t>𝟑</m:t>
                                  </m:r>
                                </m:sub>
                              </m:sSub>
                            </m:oMath>
                          </a14:m>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altLang="zh-CN" sz="2000" b="1" dirty="0" smtClean="0">
                              <a:solidFill>
                                <a:srgbClr val="FFFF00"/>
                              </a:solidFill>
                            </a:rPr>
                            <a:t>-1</a:t>
                          </a:r>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mc:Choice>
        <mc:Fallback xmlns="">
          <p:graphicFrame>
            <p:nvGraphicFramePr>
              <p:cNvPr id="210" name="表格 209"/>
              <p:cNvGraphicFramePr>
                <a:graphicFrameLocks noGrp="1"/>
              </p:cNvGraphicFramePr>
              <p:nvPr>
                <p:extLst/>
              </p:nvPr>
            </p:nvGraphicFramePr>
            <p:xfrm>
              <a:off x="541046" y="4604899"/>
              <a:ext cx="3310874" cy="2070862"/>
            </p:xfrm>
            <a:graphic>
              <a:graphicData uri="http://schemas.openxmlformats.org/drawingml/2006/table">
                <a:tbl>
                  <a:tblPr firstRow="1" bandRow="1">
                    <a:tableStyleId>{125E5076-3810-47DD-B79F-674D7AD40C01}</a:tableStyleId>
                  </a:tblPr>
                  <a:tblGrid>
                    <a:gridCol w="790594"/>
                    <a:gridCol w="1440160"/>
                    <a:gridCol w="1080120"/>
                  </a:tblGrid>
                  <a:tr h="485902">
                    <a:tc>
                      <a:txBody>
                        <a:bodyPr/>
                        <a:lstStyle/>
                        <a:p>
                          <a:endParaRPr lang="zh-CN"/>
                        </a:p>
                      </a:txBody>
                      <a:tcPr anchor="ctr">
                        <a:lnL>
                          <a:noFill/>
                        </a:lnL>
                        <a:lnR w="12700" cap="flat" cmpd="sng" algn="ctr">
                          <a:solidFill>
                            <a:schemeClr val="bg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blipFill rotWithShape="0">
                          <a:blip r:embed="rId23"/>
                          <a:stretch>
                            <a:fillRect r="-318462" b="-347500"/>
                          </a:stretch>
                        </a:blipFill>
                      </a:tcPr>
                    </a:tc>
                    <a:tc>
                      <a:txBody>
                        <a:bodyPr/>
                        <a:lstStyle/>
                        <a:p>
                          <a:endParaRPr lang="zh-CN"/>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blipFill rotWithShape="0">
                          <a:blip r:embed="rId23"/>
                          <a:stretch>
                            <a:fillRect l="-54852" r="-74684" b="-347500"/>
                          </a:stretch>
                        </a:blipFill>
                      </a:tcPr>
                    </a:tc>
                    <a:tc>
                      <a:txBody>
                        <a:bodyPr/>
                        <a:lstStyle/>
                        <a:p>
                          <a:endParaRPr lang="zh-CN"/>
                        </a:p>
                      </a:txBody>
                      <a:tcPr anchor="ctr">
                        <a:lnL w="12700" cap="flat" cmpd="sng" algn="ctr">
                          <a:solidFill>
                            <a:schemeClr val="bg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blipFill rotWithShape="0">
                          <a:blip r:embed="rId23"/>
                          <a:stretch>
                            <a:fillRect l="-207345" b="-347500"/>
                          </a:stretch>
                        </a:blipFill>
                      </a:tcPr>
                    </a:tc>
                  </a:tr>
                  <a:tr h="396240">
                    <a:tc>
                      <a:txBody>
                        <a:bodyPr/>
                        <a:lstStyle/>
                        <a:p>
                          <a:endParaRPr lang="zh-CN"/>
                        </a:p>
                      </a:txBody>
                      <a:tcPr anchor="ctr">
                        <a:lnL>
                          <a:noFill/>
                        </a:lnL>
                        <a:lnR w="12700" cap="flat" cmpd="sng" algn="ctr">
                          <a:solidFill>
                            <a:schemeClr val="bg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blipFill rotWithShape="0">
                          <a:blip r:embed="rId23"/>
                          <a:stretch>
                            <a:fillRect t="-123077" r="-318462" b="-327692"/>
                          </a:stretch>
                        </a:blipFill>
                      </a:tcPr>
                    </a:tc>
                    <a:tc>
                      <a:txBody>
                        <a:bodyPr/>
                        <a:lstStyle/>
                        <a:p>
                          <a:endParaRPr lang="zh-CN"/>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blipFill rotWithShape="0">
                          <a:blip r:embed="rId23"/>
                          <a:stretch>
                            <a:fillRect l="-54852" t="-123077" r="-74684" b="-327692"/>
                          </a:stretch>
                        </a:blipFill>
                      </a:tcPr>
                    </a:tc>
                    <a:tc>
                      <a:txBody>
                        <a:bodyPr/>
                        <a:lstStyle/>
                        <a:p>
                          <a:pPr algn="ctr"/>
                          <a:r>
                            <a:rPr lang="en-US" altLang="zh-CN" sz="2000" b="1" dirty="0" smtClean="0">
                              <a:solidFill>
                                <a:srgbClr val="FFFF00"/>
                              </a:solidFill>
                            </a:rPr>
                            <a:t>1</a:t>
                          </a:r>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tr>
                  <a:tr h="396240">
                    <a:tc>
                      <a:txBody>
                        <a:bodyPr/>
                        <a:lstStyle/>
                        <a:p>
                          <a:endParaRPr lang="zh-CN"/>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blipFill rotWithShape="0">
                          <a:blip r:embed="rId23"/>
                          <a:stretch>
                            <a:fillRect t="-219697" r="-318462" b="-222727"/>
                          </a:stretch>
                        </a:blipFill>
                      </a:tcPr>
                    </a:tc>
                    <a:tc>
                      <a:txBody>
                        <a:bodyPr/>
                        <a:lstStyle/>
                        <a:p>
                          <a:endParaRPr lang="zh-CN"/>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blipFill rotWithShape="0">
                          <a:blip r:embed="rId23"/>
                          <a:stretch>
                            <a:fillRect l="-54852" t="-219697" r="-74684" b="-222727"/>
                          </a:stretch>
                        </a:blipFill>
                      </a:tcPr>
                    </a:tc>
                    <a:tc>
                      <a:txBody>
                        <a:bodyPr/>
                        <a:lstStyle/>
                        <a:p>
                          <a:pPr algn="ctr"/>
                          <a:r>
                            <a:rPr lang="en-US" altLang="zh-CN" sz="2000" b="1" dirty="0" smtClean="0">
                              <a:solidFill>
                                <a:srgbClr val="FFFF00"/>
                              </a:solidFill>
                            </a:rPr>
                            <a:t>-1</a:t>
                          </a:r>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396240">
                    <a:tc>
                      <a:txBody>
                        <a:bodyPr/>
                        <a:lstStyle/>
                        <a:p>
                          <a:endParaRPr lang="zh-CN"/>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blipFill rotWithShape="0">
                          <a:blip r:embed="rId23"/>
                          <a:stretch>
                            <a:fillRect t="-324615" r="-318462" b="-126154"/>
                          </a:stretch>
                        </a:blipFill>
                      </a:tcPr>
                    </a:tc>
                    <a:tc>
                      <a:txBody>
                        <a:bodyPr/>
                        <a:lstStyle/>
                        <a:p>
                          <a:endParaRPr lang="zh-CN"/>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blipFill rotWithShape="0">
                          <a:blip r:embed="rId23"/>
                          <a:stretch>
                            <a:fillRect l="-54852" t="-324615" r="-74684" b="-126154"/>
                          </a:stretch>
                        </a:blipFill>
                      </a:tcPr>
                    </a:tc>
                    <a:tc>
                      <a:txBody>
                        <a:bodyPr/>
                        <a:lstStyle/>
                        <a:p>
                          <a:pPr algn="ctr"/>
                          <a:r>
                            <a:rPr lang="en-US" altLang="zh-CN" sz="2000" b="1" dirty="0" smtClean="0">
                              <a:solidFill>
                                <a:srgbClr val="FFFF00"/>
                              </a:solidFill>
                            </a:rPr>
                            <a:t>1</a:t>
                          </a:r>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396240">
                    <a:tc>
                      <a:txBody>
                        <a:bodyPr/>
                        <a:lstStyle/>
                        <a:p>
                          <a:endParaRPr lang="zh-CN"/>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blipFill rotWithShape="0">
                          <a:blip r:embed="rId23"/>
                          <a:stretch>
                            <a:fillRect t="-424615" r="-318462" b="-26154"/>
                          </a:stretch>
                        </a:blipFill>
                      </a:tcPr>
                    </a:tc>
                    <a:tc>
                      <a:txBody>
                        <a:bodyPr/>
                        <a:lstStyle/>
                        <a:p>
                          <a:endParaRPr lang="zh-CN"/>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blipFill rotWithShape="0">
                          <a:blip r:embed="rId23"/>
                          <a:stretch>
                            <a:fillRect l="-54852" t="-424615" r="-74684" b="-26154"/>
                          </a:stretch>
                        </a:blipFill>
                      </a:tcPr>
                    </a:tc>
                    <a:tc>
                      <a:txBody>
                        <a:bodyPr/>
                        <a:lstStyle/>
                        <a:p>
                          <a:pPr algn="ctr"/>
                          <a:r>
                            <a:rPr lang="en-US" altLang="zh-CN" sz="2000" b="1" dirty="0" smtClean="0">
                              <a:solidFill>
                                <a:srgbClr val="FFFF00"/>
                              </a:solidFill>
                            </a:rPr>
                            <a:t>-1</a:t>
                          </a:r>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mc:Fallback>
      </mc:AlternateContent>
      <mc:AlternateContent xmlns:mc="http://schemas.openxmlformats.org/markup-compatibility/2006" xmlns:a14="http://schemas.microsoft.com/office/drawing/2010/main">
        <mc:Choice Requires="a14">
          <p:sp>
            <p:nvSpPr>
              <p:cNvPr id="212" name="TextBox 211"/>
              <p:cNvSpPr txBox="1"/>
              <p:nvPr/>
            </p:nvSpPr>
            <p:spPr>
              <a:xfrm>
                <a:off x="28968" y="3700338"/>
                <a:ext cx="5623152" cy="733278"/>
              </a:xfrm>
              <a:prstGeom prst="rect">
                <a:avLst/>
              </a:prstGeom>
              <a:noFill/>
            </p:spPr>
            <p:txBody>
              <a:bodyPr wrap="square" rtlCol="0">
                <a:spAutoFit/>
              </a:bodyPr>
              <a:lstStyle/>
              <a:p>
                <a:r>
                  <a:rPr kumimoji="1" lang="zh-CN" altLang="en-US" sz="2000" b="1" dirty="0" smtClean="0">
                    <a:solidFill>
                      <a:srgbClr val="FF3300"/>
                    </a:solidFill>
                    <a:effectLst>
                      <a:outerShdw blurRad="38100" dist="38100" dir="2700000" algn="tl">
                        <a:srgbClr val="000000"/>
                      </a:outerShdw>
                    </a:effectLst>
                    <a:latin typeface="微软雅黑" pitchFamily="34" charset="-122"/>
                    <a:ea typeface="微软雅黑" pitchFamily="34" charset="-122"/>
                  </a:rPr>
                  <a:t>第一层网络将输入的四个样本</a:t>
                </a:r>
                <a:r>
                  <a:rPr kumimoji="1" lang="en-US" altLang="zh-CN" sz="2000" b="1" dirty="0">
                    <a:solidFill>
                      <a:srgbClr val="FF3300"/>
                    </a:solidFill>
                    <a:effectLst>
                      <a:outerShdw blurRad="38100" dist="38100" dir="2700000" algn="tl">
                        <a:srgbClr val="000000"/>
                      </a:outerShdw>
                    </a:effectLst>
                    <a:latin typeface="微软雅黑" pitchFamily="34" charset="-122"/>
                    <a:ea typeface="微软雅黑" pitchFamily="34" charset="-122"/>
                  </a:rPr>
                  <a:t>(</a:t>
                </a:r>
                <a14:m>
                  <m:oMath xmlns:m="http://schemas.openxmlformats.org/officeDocument/2006/math">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000" b="1" i="1" smtClean="0">
                            <a:solidFill>
                              <a:srgbClr val="FF3300"/>
                            </a:solidFill>
                            <a:effectLst>
                              <a:outerShdw blurRad="38100" dist="38100" dir="2700000" algn="tl">
                                <a:srgbClr val="000000"/>
                              </a:outerShdw>
                            </a:effectLst>
                            <a:latin typeface="Cambria Math"/>
                            <a:ea typeface="微软雅黑" pitchFamily="34" charset="-122"/>
                          </a:rPr>
                          <m:t>𝑷</m:t>
                        </m:r>
                      </m:e>
                      <m: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𝟏</m:t>
                        </m:r>
                      </m:sub>
                    </m:s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 </m:t>
                    </m:r>
                    <m:r>
                      <a:rPr kumimoji="1" lang="en-US" altLang="zh-CN" sz="2000" b="1" i="1">
                        <a:solidFill>
                          <a:srgbClr val="FF3300"/>
                        </a:solidFill>
                        <a:effectLst>
                          <a:outerShdw blurRad="38100" dist="38100" dir="2700000" algn="tl">
                            <a:srgbClr val="000000"/>
                          </a:outerShdw>
                        </a:effectLst>
                        <a:latin typeface="Cambria Math"/>
                        <a:ea typeface="微软雅黑" pitchFamily="34" charset="-122"/>
                      </a:rPr>
                      <m:t>,</m:t>
                    </m:r>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000" b="1" i="1" smtClean="0">
                            <a:solidFill>
                              <a:srgbClr val="FF3300"/>
                            </a:solidFill>
                            <a:effectLst>
                              <a:outerShdw blurRad="38100" dist="38100" dir="2700000" algn="tl">
                                <a:srgbClr val="000000"/>
                              </a:outerShdw>
                            </a:effectLst>
                            <a:latin typeface="Cambria Math"/>
                            <a:ea typeface="微软雅黑" pitchFamily="34" charset="-122"/>
                          </a:rPr>
                          <m:t>𝑷</m:t>
                        </m:r>
                      </m:e>
                      <m: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𝟐</m:t>
                        </m:r>
                      </m:sub>
                    </m:s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 ,</m:t>
                    </m:r>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000" b="1" i="1" smtClean="0">
                            <a:solidFill>
                              <a:srgbClr val="FF3300"/>
                            </a:solidFill>
                            <a:effectLst>
                              <a:outerShdw blurRad="38100" dist="38100" dir="2700000" algn="tl">
                                <a:srgbClr val="000000"/>
                              </a:outerShdw>
                            </a:effectLst>
                            <a:latin typeface="Cambria Math"/>
                            <a:ea typeface="微软雅黑" pitchFamily="34" charset="-122"/>
                          </a:rPr>
                          <m:t>𝑷</m:t>
                        </m:r>
                      </m:e>
                      <m: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𝟑</m:t>
                        </m:r>
                      </m:sub>
                    </m:sSub>
                    <m:r>
                      <a:rPr kumimoji="1" lang="en-US" altLang="zh-CN" sz="2000" b="1" i="1" smtClean="0">
                        <a:solidFill>
                          <a:srgbClr val="FF3300"/>
                        </a:solidFill>
                        <a:effectLst>
                          <a:outerShdw blurRad="38100" dist="38100" dir="2700000" algn="tl">
                            <a:srgbClr val="000000"/>
                          </a:outerShdw>
                        </a:effectLst>
                        <a:latin typeface="Cambria Math"/>
                        <a:ea typeface="微软雅黑" pitchFamily="34" charset="-122"/>
                      </a:rPr>
                      <m:t>,</m:t>
                    </m:r>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000" b="1" i="1">
                            <a:solidFill>
                              <a:srgbClr val="FF3300"/>
                            </a:solidFill>
                            <a:effectLst>
                              <a:outerShdw blurRad="38100" dist="38100" dir="2700000" algn="tl">
                                <a:srgbClr val="000000"/>
                              </a:outerShdw>
                            </a:effectLst>
                            <a:latin typeface="Cambria Math"/>
                            <a:ea typeface="微软雅黑" pitchFamily="34" charset="-122"/>
                          </a:rPr>
                          <m:t>𝑷</m:t>
                        </m:r>
                      </m:e>
                      <m:sub>
                        <m:r>
                          <a:rPr kumimoji="1" lang="en-US" altLang="zh-CN" sz="2000" b="1" i="1" smtClean="0">
                            <a:solidFill>
                              <a:srgbClr val="FF3300"/>
                            </a:solidFill>
                            <a:effectLst>
                              <a:outerShdw blurRad="38100" dist="38100" dir="2700000" algn="tl">
                                <a:srgbClr val="000000"/>
                              </a:outerShdw>
                            </a:effectLst>
                            <a:latin typeface="Cambria Math"/>
                            <a:ea typeface="微软雅黑" pitchFamily="34" charset="-122"/>
                          </a:rPr>
                          <m:t>𝟒</m:t>
                        </m:r>
                      </m:sub>
                    </m:s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m:t>
                    </m:r>
                  </m:oMath>
                </a14:m>
                <a:r>
                  <a:rPr kumimoji="1" lang="zh-CN" altLang="en-US" sz="2000" b="1" dirty="0" smtClean="0">
                    <a:solidFill>
                      <a:srgbClr val="FF3300"/>
                    </a:solidFill>
                    <a:effectLst>
                      <a:outerShdw blurRad="38100" dist="38100" dir="2700000" algn="tl">
                        <a:srgbClr val="000000"/>
                      </a:outerShdw>
                    </a:effectLst>
                    <a:latin typeface="微软雅黑" pitchFamily="34" charset="-122"/>
                    <a:ea typeface="微软雅黑" pitchFamily="34" charset="-122"/>
                  </a:rPr>
                  <a:t>分为三种模式</a:t>
                </a:r>
                <a:r>
                  <a:rPr kumimoji="1" lang="en-US" altLang="zh-CN" sz="2000" b="1" dirty="0" smtClean="0">
                    <a:solidFill>
                      <a:srgbClr val="FF3300"/>
                    </a:solidFill>
                    <a:effectLst>
                      <a:outerShdw blurRad="38100" dist="38100" dir="2700000" algn="tl">
                        <a:srgbClr val="000000"/>
                      </a:outerShdw>
                    </a:effectLst>
                    <a:latin typeface="微软雅黑" pitchFamily="34" charset="-122"/>
                    <a:ea typeface="微软雅黑" pitchFamily="34" charset="-122"/>
                  </a:rPr>
                  <a:t> </a:t>
                </a:r>
                <a:r>
                  <a:rPr kumimoji="1" lang="en-US" altLang="zh-CN" sz="2000" b="1" dirty="0">
                    <a:solidFill>
                      <a:srgbClr val="FF3300"/>
                    </a:solidFill>
                    <a:effectLst>
                      <a:outerShdw blurRad="38100" dist="38100" dir="2700000" algn="tl">
                        <a:srgbClr val="000000"/>
                      </a:outerShdw>
                    </a:effectLst>
                    <a:latin typeface="微软雅黑" pitchFamily="34" charset="-122"/>
                    <a:ea typeface="微软雅黑" pitchFamily="34" charset="-122"/>
                  </a:rPr>
                  <a:t>(</a:t>
                </a:r>
                <a14:m>
                  <m:oMath xmlns:m="http://schemas.openxmlformats.org/officeDocument/2006/math">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𝑸</m:t>
                        </m:r>
                      </m:e>
                      <m: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𝟏</m:t>
                        </m:r>
                      </m:sub>
                    </m:s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 </m:t>
                    </m:r>
                    <m:r>
                      <a:rPr kumimoji="1" lang="en-US" altLang="zh-CN" sz="2000" b="1" i="1" smtClean="0">
                        <a:solidFill>
                          <a:srgbClr val="FF3300"/>
                        </a:solidFill>
                        <a:effectLst>
                          <a:outerShdw blurRad="38100" dist="38100" dir="2700000" algn="tl">
                            <a:srgbClr val="000000"/>
                          </a:outerShdw>
                        </a:effectLst>
                        <a:latin typeface="Cambria Math"/>
                        <a:ea typeface="微软雅黑" pitchFamily="34" charset="-122"/>
                      </a:rPr>
                      <m:t>,</m:t>
                    </m:r>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𝑸</m:t>
                        </m:r>
                      </m:e>
                      <m: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𝟐</m:t>
                        </m:r>
                      </m:sub>
                    </m:s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 </m:t>
                    </m:r>
                    <m:r>
                      <a:rPr kumimoji="1" lang="en-US" altLang="zh-CN" sz="2000" b="1" i="0" smtClean="0">
                        <a:solidFill>
                          <a:srgbClr val="FF3300"/>
                        </a:solidFill>
                        <a:effectLst>
                          <a:outerShdw blurRad="38100" dist="38100" dir="2700000" algn="tl">
                            <a:srgbClr val="000000"/>
                          </a:outerShdw>
                        </a:effectLst>
                        <a:latin typeface="Cambria Math"/>
                        <a:ea typeface="微软雅黑" pitchFamily="34" charset="-122"/>
                      </a:rPr>
                      <m:t>,</m:t>
                    </m:r>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𝑸</m:t>
                        </m:r>
                      </m:e>
                      <m: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𝟑</m:t>
                        </m:r>
                      </m:sub>
                    </m:s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 </m:t>
                    </m:r>
                    <m:r>
                      <a:rPr kumimoji="1" lang="en-US" altLang="zh-CN" sz="2000" b="1" i="0" smtClean="0">
                        <a:solidFill>
                          <a:srgbClr val="FF3300"/>
                        </a:solidFill>
                        <a:effectLst>
                          <a:outerShdw blurRad="38100" dist="38100" dir="2700000" algn="tl">
                            <a:srgbClr val="000000"/>
                          </a:outerShdw>
                        </a:effectLst>
                        <a:latin typeface="Cambria Math"/>
                        <a:ea typeface="微软雅黑" pitchFamily="34" charset="-122"/>
                      </a:rPr>
                      <m:t>)</m:t>
                    </m:r>
                  </m:oMath>
                </a14:m>
                <a:r>
                  <a:rPr kumimoji="1" lang="zh-CN" altLang="en-US" sz="2000" b="1" dirty="0" smtClean="0">
                    <a:solidFill>
                      <a:srgbClr val="FF3300"/>
                    </a:solidFill>
                    <a:effectLst>
                      <a:outerShdw blurRad="38100" dist="38100" dir="2700000" algn="tl">
                        <a:srgbClr val="000000"/>
                      </a:outerShdw>
                    </a:effectLst>
                    <a:latin typeface="微软雅黑" pitchFamily="34" charset="-122"/>
                    <a:ea typeface="微软雅黑" pitchFamily="34" charset="-122"/>
                  </a:rPr>
                  <a:t>。</a:t>
                </a:r>
                <a:endParaRPr kumimoji="1" lang="zh-CN" altLang="en-US" sz="2000" b="1" dirty="0">
                  <a:solidFill>
                    <a:srgbClr val="FF3300"/>
                  </a:solidFill>
                  <a:effectLst>
                    <a:outerShdw blurRad="38100" dist="38100" dir="2700000" algn="tl">
                      <a:srgbClr val="000000"/>
                    </a:outerShdw>
                  </a:effectLst>
                  <a:latin typeface="微软雅黑" pitchFamily="34" charset="-122"/>
                  <a:ea typeface="微软雅黑" pitchFamily="34" charset="-122"/>
                </a:endParaRPr>
              </a:p>
            </p:txBody>
          </p:sp>
        </mc:Choice>
        <mc:Fallback xmlns="">
          <p:sp>
            <p:nvSpPr>
              <p:cNvPr id="212" name="TextBox 211"/>
              <p:cNvSpPr txBox="1">
                <a:spLocks noRot="1" noChangeAspect="1" noMove="1" noResize="1" noEditPoints="1" noAdjustHandles="1" noChangeArrowheads="1" noChangeShapeType="1" noTextEdit="1"/>
              </p:cNvSpPr>
              <p:nvPr/>
            </p:nvSpPr>
            <p:spPr>
              <a:xfrm>
                <a:off x="28968" y="3700338"/>
                <a:ext cx="5623152" cy="733278"/>
              </a:xfrm>
              <a:prstGeom prst="rect">
                <a:avLst/>
              </a:prstGeom>
              <a:blipFill rotWithShape="0">
                <a:blip r:embed="rId24"/>
                <a:stretch>
                  <a:fillRect l="-1302" t="-5000" r="-108"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3" name="TextBox 212"/>
              <p:cNvSpPr txBox="1"/>
              <p:nvPr/>
            </p:nvSpPr>
            <p:spPr>
              <a:xfrm>
                <a:off x="14526" y="3703834"/>
                <a:ext cx="5551144" cy="733278"/>
              </a:xfrm>
              <a:prstGeom prst="rect">
                <a:avLst/>
              </a:prstGeom>
              <a:noFill/>
            </p:spPr>
            <p:txBody>
              <a:bodyPr wrap="square" rtlCol="0">
                <a:spAutoFit/>
              </a:bodyPr>
              <a:lstStyle/>
              <a:p>
                <a:r>
                  <a:rPr kumimoji="1" lang="zh-CN" altLang="en-US" sz="2000" b="1" dirty="0" smtClean="0">
                    <a:solidFill>
                      <a:srgbClr val="FF3300"/>
                    </a:solidFill>
                    <a:effectLst>
                      <a:outerShdw blurRad="38100" dist="38100" dir="2700000" algn="tl">
                        <a:srgbClr val="000000"/>
                      </a:outerShdw>
                    </a:effectLst>
                    <a:latin typeface="微软雅黑" pitchFamily="34" charset="-122"/>
                    <a:ea typeface="微软雅黑" pitchFamily="34" charset="-122"/>
                  </a:rPr>
                  <a:t>第二层网络将输入三种模式</a:t>
                </a:r>
                <a:r>
                  <a:rPr kumimoji="1" lang="en-US" altLang="zh-CN" sz="2000" b="1" dirty="0">
                    <a:solidFill>
                      <a:srgbClr val="FF3300"/>
                    </a:solidFill>
                    <a:effectLst>
                      <a:outerShdw blurRad="38100" dist="38100" dir="2700000" algn="tl">
                        <a:srgbClr val="000000"/>
                      </a:outerShdw>
                    </a:effectLst>
                    <a:latin typeface="微软雅黑" pitchFamily="34" charset="-122"/>
                    <a:ea typeface="微软雅黑" pitchFamily="34" charset="-122"/>
                  </a:rPr>
                  <a:t>(</a:t>
                </a:r>
                <a14:m>
                  <m:oMath xmlns:m="http://schemas.openxmlformats.org/officeDocument/2006/math">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𝑸</m:t>
                        </m:r>
                      </m:e>
                      <m: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𝟏</m:t>
                        </m:r>
                      </m:sub>
                    </m:s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 </m:t>
                    </m:r>
                    <m:r>
                      <a:rPr kumimoji="1" lang="en-US" altLang="zh-CN" sz="2000" b="1" i="1">
                        <a:solidFill>
                          <a:srgbClr val="FF3300"/>
                        </a:solidFill>
                        <a:effectLst>
                          <a:outerShdw blurRad="38100" dist="38100" dir="2700000" algn="tl">
                            <a:srgbClr val="000000"/>
                          </a:outerShdw>
                        </a:effectLst>
                        <a:latin typeface="Cambria Math"/>
                        <a:ea typeface="微软雅黑" pitchFamily="34" charset="-122"/>
                      </a:rPr>
                      <m:t>,</m:t>
                    </m:r>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𝑸</m:t>
                        </m:r>
                      </m:e>
                      <m: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𝟐</m:t>
                        </m:r>
                      </m:sub>
                    </m:s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 ,</m:t>
                    </m:r>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𝑸</m:t>
                        </m:r>
                      </m:e>
                      <m: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𝟑</m:t>
                        </m:r>
                      </m:sub>
                    </m:s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 )</m:t>
                    </m:r>
                  </m:oMath>
                </a14:m>
                <a:r>
                  <a:rPr kumimoji="1" lang="zh-CN" altLang="en-US" sz="2000" b="1" dirty="0" smtClean="0">
                    <a:solidFill>
                      <a:srgbClr val="FF3300"/>
                    </a:solidFill>
                    <a:effectLst>
                      <a:outerShdw blurRad="38100" dist="38100" dir="2700000" algn="tl">
                        <a:srgbClr val="000000"/>
                      </a:outerShdw>
                    </a:effectLst>
                    <a:latin typeface="微软雅黑" pitchFamily="34" charset="-122"/>
                    <a:ea typeface="微软雅黑" pitchFamily="34" charset="-122"/>
                  </a:rPr>
                  <a:t>再分为两种模式</a:t>
                </a:r>
                <a:r>
                  <a:rPr kumimoji="1" lang="en-US" altLang="zh-CN" sz="2000" b="1" dirty="0" smtClean="0">
                    <a:solidFill>
                      <a:srgbClr val="FF3300"/>
                    </a:solidFill>
                    <a:effectLst>
                      <a:outerShdw blurRad="38100" dist="38100" dir="2700000" algn="tl">
                        <a:srgbClr val="000000"/>
                      </a:outerShdw>
                    </a:effectLst>
                    <a:latin typeface="微软雅黑" pitchFamily="34" charset="-122"/>
                    <a:ea typeface="微软雅黑" pitchFamily="34" charset="-122"/>
                  </a:rPr>
                  <a:t> </a:t>
                </a:r>
                <a:r>
                  <a:rPr kumimoji="1" lang="zh-CN" altLang="en-US" sz="2000" b="1" dirty="0" smtClean="0">
                    <a:solidFill>
                      <a:srgbClr val="FF3300"/>
                    </a:solidFill>
                    <a:effectLst>
                      <a:outerShdw blurRad="38100" dist="38100" dir="2700000" algn="tl">
                        <a:srgbClr val="000000"/>
                      </a:outerShdw>
                    </a:effectLst>
                    <a:latin typeface="微软雅黑" pitchFamily="34" charset="-122"/>
                    <a:ea typeface="微软雅黑" pitchFamily="34" charset="-122"/>
                  </a:rPr>
                  <a:t>。</a:t>
                </a:r>
                <a:endParaRPr kumimoji="1" lang="zh-CN" altLang="en-US" sz="2000" b="1" dirty="0">
                  <a:solidFill>
                    <a:srgbClr val="FF3300"/>
                  </a:solidFill>
                  <a:effectLst>
                    <a:outerShdw blurRad="38100" dist="38100" dir="2700000" algn="tl">
                      <a:srgbClr val="000000"/>
                    </a:outerShdw>
                  </a:effectLst>
                  <a:latin typeface="微软雅黑" pitchFamily="34" charset="-122"/>
                  <a:ea typeface="微软雅黑" pitchFamily="34" charset="-122"/>
                </a:endParaRPr>
              </a:p>
            </p:txBody>
          </p:sp>
        </mc:Choice>
        <mc:Fallback xmlns="">
          <p:sp>
            <p:nvSpPr>
              <p:cNvPr id="213" name="TextBox 212"/>
              <p:cNvSpPr txBox="1">
                <a:spLocks noRot="1" noChangeAspect="1" noMove="1" noResize="1" noEditPoints="1" noAdjustHandles="1" noChangeArrowheads="1" noChangeShapeType="1" noTextEdit="1"/>
              </p:cNvSpPr>
              <p:nvPr/>
            </p:nvSpPr>
            <p:spPr>
              <a:xfrm>
                <a:off x="14526" y="3703834"/>
                <a:ext cx="5551144" cy="733278"/>
              </a:xfrm>
              <a:prstGeom prst="rect">
                <a:avLst/>
              </a:prstGeom>
              <a:blipFill rotWithShape="0">
                <a:blip r:embed="rId25"/>
                <a:stretch>
                  <a:fillRect l="-1207" t="-5833" r="-659" b="-141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021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ipe(down)">
                                      <p:cBhvr>
                                        <p:cTn id="7" dur="500"/>
                                        <p:tgtEl>
                                          <p:spTgt spid="173"/>
                                        </p:tgtEl>
                                      </p:cBhvr>
                                    </p:animEffect>
                                  </p:childTnLst>
                                </p:cTn>
                              </p:par>
                              <p:par>
                                <p:cTn id="8" presetID="22" presetClass="entr" presetSubtype="4" fill="hold" nodeType="withEffect">
                                  <p:stCondLst>
                                    <p:cond delay="0"/>
                                  </p:stCondLst>
                                  <p:childTnLst>
                                    <p:set>
                                      <p:cBhvr>
                                        <p:cTn id="9" dur="1" fill="hold">
                                          <p:stCondLst>
                                            <p:cond delay="0"/>
                                          </p:stCondLst>
                                        </p:cTn>
                                        <p:tgtEl>
                                          <p:spTgt spid="169"/>
                                        </p:tgtEl>
                                        <p:attrNameLst>
                                          <p:attrName>style.visibility</p:attrName>
                                        </p:attrNameLst>
                                      </p:cBhvr>
                                      <p:to>
                                        <p:strVal val="visible"/>
                                      </p:to>
                                    </p:set>
                                    <p:animEffect transition="in" filter="wipe(down)">
                                      <p:cBhvr>
                                        <p:cTn id="10" dur="500"/>
                                        <p:tgtEl>
                                          <p:spTgt spid="16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173"/>
                                        </p:tgtEl>
                                      </p:cBhvr>
                                    </p:animEffect>
                                    <p:set>
                                      <p:cBhvr>
                                        <p:cTn id="15" dur="1" fill="hold">
                                          <p:stCondLst>
                                            <p:cond delay="499"/>
                                          </p:stCondLst>
                                        </p:cTn>
                                        <p:tgtEl>
                                          <p:spTgt spid="173"/>
                                        </p:tgtEl>
                                        <p:attrNameLst>
                                          <p:attrName>style.visibility</p:attrName>
                                        </p:attrNameLst>
                                      </p:cBhvr>
                                      <p:to>
                                        <p:strVal val="hidden"/>
                                      </p:to>
                                    </p:set>
                                  </p:childTnLst>
                                </p:cTn>
                              </p:par>
                              <p:par>
                                <p:cTn id="16" presetID="22" presetClass="entr" presetSubtype="4" fill="hold" nodeType="withEffect">
                                  <p:stCondLst>
                                    <p:cond delay="0"/>
                                  </p:stCondLst>
                                  <p:childTnLst>
                                    <p:set>
                                      <p:cBhvr>
                                        <p:cTn id="17" dur="1" fill="hold">
                                          <p:stCondLst>
                                            <p:cond delay="0"/>
                                          </p:stCondLst>
                                        </p:cTn>
                                        <p:tgtEl>
                                          <p:spTgt spid="174"/>
                                        </p:tgtEl>
                                        <p:attrNameLst>
                                          <p:attrName>style.visibility</p:attrName>
                                        </p:attrNameLst>
                                      </p:cBhvr>
                                      <p:to>
                                        <p:strVal val="visible"/>
                                      </p:to>
                                    </p:set>
                                    <p:animEffect transition="in" filter="wipe(down)">
                                      <p:cBhvr>
                                        <p:cTn id="18" dur="500"/>
                                        <p:tgtEl>
                                          <p:spTgt spid="174"/>
                                        </p:tgtEl>
                                      </p:cBhvr>
                                    </p:animEffect>
                                  </p:childTnLst>
                                </p:cTn>
                              </p:par>
                              <p:par>
                                <p:cTn id="19" presetID="22" presetClass="entr" presetSubtype="4" fill="hold" nodeType="withEffect">
                                  <p:stCondLst>
                                    <p:cond delay="0"/>
                                  </p:stCondLst>
                                  <p:childTnLst>
                                    <p:set>
                                      <p:cBhvr>
                                        <p:cTn id="20" dur="1" fill="hold">
                                          <p:stCondLst>
                                            <p:cond delay="0"/>
                                          </p:stCondLst>
                                        </p:cTn>
                                        <p:tgtEl>
                                          <p:spTgt spid="170"/>
                                        </p:tgtEl>
                                        <p:attrNameLst>
                                          <p:attrName>style.visibility</p:attrName>
                                        </p:attrNameLst>
                                      </p:cBhvr>
                                      <p:to>
                                        <p:strVal val="visible"/>
                                      </p:to>
                                    </p:set>
                                    <p:animEffect transition="in" filter="wipe(down)">
                                      <p:cBhvr>
                                        <p:cTn id="21" dur="500"/>
                                        <p:tgtEl>
                                          <p:spTgt spid="170"/>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207"/>
                                        </p:tgtEl>
                                        <p:attrNameLst>
                                          <p:attrName>style.visibility</p:attrName>
                                        </p:attrNameLst>
                                      </p:cBhvr>
                                      <p:to>
                                        <p:strVal val="visible"/>
                                      </p:to>
                                    </p:set>
                                    <p:animEffect transition="in" filter="wipe(down)">
                                      <p:cBhvr>
                                        <p:cTn id="25" dur="500"/>
                                        <p:tgtEl>
                                          <p:spTgt spid="207"/>
                                        </p:tgtEl>
                                      </p:cBhvr>
                                    </p:animEffect>
                                  </p:childTnLst>
                                </p:cTn>
                              </p:par>
                            </p:childTnLst>
                          </p:cTn>
                        </p:par>
                        <p:par>
                          <p:cTn id="26" fill="hold">
                            <p:stCondLst>
                              <p:cond delay="1000"/>
                            </p:stCondLst>
                            <p:childTnLst>
                              <p:par>
                                <p:cTn id="27" presetID="22" presetClass="entr" presetSubtype="4" fill="hold" grpId="0" nodeType="afterEffect">
                                  <p:stCondLst>
                                    <p:cond delay="0"/>
                                  </p:stCondLst>
                                  <p:childTnLst>
                                    <p:set>
                                      <p:cBhvr>
                                        <p:cTn id="28" dur="1" fill="hold">
                                          <p:stCondLst>
                                            <p:cond delay="0"/>
                                          </p:stCondLst>
                                        </p:cTn>
                                        <p:tgtEl>
                                          <p:spTgt spid="212"/>
                                        </p:tgtEl>
                                        <p:attrNameLst>
                                          <p:attrName>style.visibility</p:attrName>
                                        </p:attrNameLst>
                                      </p:cBhvr>
                                      <p:to>
                                        <p:strVal val="visible"/>
                                      </p:to>
                                    </p:set>
                                    <p:animEffect transition="in" filter="wipe(down)">
                                      <p:cBhvr>
                                        <p:cTn id="29" dur="500"/>
                                        <p:tgtEl>
                                          <p:spTgt spid="2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4" fill="hold" grpId="1" nodeType="clickEffect">
                                  <p:stCondLst>
                                    <p:cond delay="0"/>
                                  </p:stCondLst>
                                  <p:childTnLst>
                                    <p:animEffect transition="out" filter="wipe(down)">
                                      <p:cBhvr>
                                        <p:cTn id="33" dur="500"/>
                                        <p:tgtEl>
                                          <p:spTgt spid="212"/>
                                        </p:tgtEl>
                                      </p:cBhvr>
                                    </p:animEffect>
                                    <p:set>
                                      <p:cBhvr>
                                        <p:cTn id="34" dur="1" fill="hold">
                                          <p:stCondLst>
                                            <p:cond delay="499"/>
                                          </p:stCondLst>
                                        </p:cTn>
                                        <p:tgtEl>
                                          <p:spTgt spid="212"/>
                                        </p:tgtEl>
                                        <p:attrNameLst>
                                          <p:attrName>style.visibility</p:attrName>
                                        </p:attrNameLst>
                                      </p:cBhvr>
                                      <p:to>
                                        <p:strVal val="hidden"/>
                                      </p:to>
                                    </p:set>
                                  </p:childTnLst>
                                </p:cTn>
                              </p:par>
                              <p:par>
                                <p:cTn id="35" presetID="22" presetClass="exit" presetSubtype="8" fill="hold" nodeType="withEffect">
                                  <p:stCondLst>
                                    <p:cond delay="0"/>
                                  </p:stCondLst>
                                  <p:childTnLst>
                                    <p:animEffect transition="out" filter="wipe(left)">
                                      <p:cBhvr>
                                        <p:cTn id="36" dur="500"/>
                                        <p:tgtEl>
                                          <p:spTgt spid="174"/>
                                        </p:tgtEl>
                                      </p:cBhvr>
                                    </p:animEffect>
                                    <p:set>
                                      <p:cBhvr>
                                        <p:cTn id="37" dur="1" fill="hold">
                                          <p:stCondLst>
                                            <p:cond delay="499"/>
                                          </p:stCondLst>
                                        </p:cTn>
                                        <p:tgtEl>
                                          <p:spTgt spid="174"/>
                                        </p:tgtEl>
                                        <p:attrNameLst>
                                          <p:attrName>style.visibility</p:attrName>
                                        </p:attrNameLst>
                                      </p:cBhvr>
                                      <p:to>
                                        <p:strVal val="hidden"/>
                                      </p:to>
                                    </p:set>
                                  </p:childTnLst>
                                </p:cTn>
                              </p:par>
                              <p:par>
                                <p:cTn id="38" presetID="22" presetClass="entr" presetSubtype="4" fill="hold" nodeType="withEffect">
                                  <p:stCondLst>
                                    <p:cond delay="0"/>
                                  </p:stCondLst>
                                  <p:childTnLst>
                                    <p:set>
                                      <p:cBhvr>
                                        <p:cTn id="39" dur="1" fill="hold">
                                          <p:stCondLst>
                                            <p:cond delay="0"/>
                                          </p:stCondLst>
                                        </p:cTn>
                                        <p:tgtEl>
                                          <p:spTgt spid="204"/>
                                        </p:tgtEl>
                                        <p:attrNameLst>
                                          <p:attrName>style.visibility</p:attrName>
                                        </p:attrNameLst>
                                      </p:cBhvr>
                                      <p:to>
                                        <p:strVal val="visible"/>
                                      </p:to>
                                    </p:set>
                                    <p:animEffect transition="in" filter="wipe(down)">
                                      <p:cBhvr>
                                        <p:cTn id="40" dur="500"/>
                                        <p:tgtEl>
                                          <p:spTgt spid="204"/>
                                        </p:tgtEl>
                                      </p:cBhvr>
                                    </p:animEffect>
                                  </p:childTnLst>
                                </p:cTn>
                              </p:par>
                              <p:par>
                                <p:cTn id="41" presetID="22" presetClass="entr" presetSubtype="8" fill="hold" nodeType="withEffect">
                                  <p:stCondLst>
                                    <p:cond delay="0"/>
                                  </p:stCondLst>
                                  <p:childTnLst>
                                    <p:set>
                                      <p:cBhvr>
                                        <p:cTn id="42" dur="1" fill="hold">
                                          <p:stCondLst>
                                            <p:cond delay="0"/>
                                          </p:stCondLst>
                                        </p:cTn>
                                        <p:tgtEl>
                                          <p:spTgt spid="209"/>
                                        </p:tgtEl>
                                        <p:attrNameLst>
                                          <p:attrName>style.visibility</p:attrName>
                                        </p:attrNameLst>
                                      </p:cBhvr>
                                      <p:to>
                                        <p:strVal val="visible"/>
                                      </p:to>
                                    </p:set>
                                    <p:animEffect transition="in" filter="wipe(left)">
                                      <p:cBhvr>
                                        <p:cTn id="43" dur="500"/>
                                        <p:tgtEl>
                                          <p:spTgt spid="209"/>
                                        </p:tgtEl>
                                      </p:cBhvr>
                                    </p:animEffect>
                                  </p:childTnLst>
                                </p:cTn>
                              </p:par>
                            </p:childTnLst>
                          </p:cTn>
                        </p:par>
                        <p:par>
                          <p:cTn id="44" fill="hold">
                            <p:stCondLst>
                              <p:cond delay="500"/>
                            </p:stCondLst>
                            <p:childTnLst>
                              <p:par>
                                <p:cTn id="45" presetID="22" presetClass="entr" presetSubtype="4" fill="hold" grpId="0" nodeType="afterEffect">
                                  <p:stCondLst>
                                    <p:cond delay="0"/>
                                  </p:stCondLst>
                                  <p:childTnLst>
                                    <p:set>
                                      <p:cBhvr>
                                        <p:cTn id="46" dur="1" fill="hold">
                                          <p:stCondLst>
                                            <p:cond delay="0"/>
                                          </p:stCondLst>
                                        </p:cTn>
                                        <p:tgtEl>
                                          <p:spTgt spid="213"/>
                                        </p:tgtEl>
                                        <p:attrNameLst>
                                          <p:attrName>style.visibility</p:attrName>
                                        </p:attrNameLst>
                                      </p:cBhvr>
                                      <p:to>
                                        <p:strVal val="visible"/>
                                      </p:to>
                                    </p:set>
                                    <p:animEffect transition="in" filter="wipe(down)">
                                      <p:cBhvr>
                                        <p:cTn id="47"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P spid="212" grpId="1"/>
      <p:bldP spid="2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23</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如何确定权重</a:t>
            </a:r>
          </a:p>
        </p:txBody>
      </p:sp>
      <p:grpSp>
        <p:nvGrpSpPr>
          <p:cNvPr id="6" name="组合 5"/>
          <p:cNvGrpSpPr/>
          <p:nvPr/>
        </p:nvGrpSpPr>
        <p:grpSpPr>
          <a:xfrm>
            <a:off x="323528" y="1157381"/>
            <a:ext cx="5951872" cy="2521933"/>
            <a:chOff x="637825" y="4394147"/>
            <a:chExt cx="5951872" cy="2521933"/>
          </a:xfrm>
        </p:grpSpPr>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066" y="4805825"/>
              <a:ext cx="3216631" cy="449878"/>
            </a:xfrm>
            <a:prstGeom prst="rect">
              <a:avLst/>
            </a:prstGeom>
            <a:noFill/>
            <a:ln w="28575">
              <a:solidFill>
                <a:schemeClr val="accent6">
                  <a:lumMod val="50000"/>
                </a:schemeClr>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637825" y="4394147"/>
              <a:ext cx="2601413" cy="2521933"/>
              <a:chOff x="1036204" y="4364087"/>
              <a:chExt cx="2601413" cy="2521933"/>
            </a:xfrm>
          </p:grpSpPr>
          <p:grpSp>
            <p:nvGrpSpPr>
              <p:cNvPr id="10" name="组合 9"/>
              <p:cNvGrpSpPr/>
              <p:nvPr/>
            </p:nvGrpSpPr>
            <p:grpSpPr>
              <a:xfrm>
                <a:off x="1036204" y="4415408"/>
                <a:ext cx="2478624" cy="2470612"/>
                <a:chOff x="5687120" y="4233498"/>
                <a:chExt cx="2478624" cy="2470612"/>
              </a:xfrm>
            </p:grpSpPr>
            <p:cxnSp>
              <p:nvCxnSpPr>
                <p:cNvPr id="13" name="直接箭头连接符 12"/>
                <p:cNvCxnSpPr/>
                <p:nvPr/>
              </p:nvCxnSpPr>
              <p:spPr>
                <a:xfrm>
                  <a:off x="5695132" y="5516594"/>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14" name="直接箭头连接符 13"/>
                <p:cNvCxnSpPr/>
                <p:nvPr/>
              </p:nvCxnSpPr>
              <p:spPr>
                <a:xfrm rot="16200000" flipV="1">
                  <a:off x="5695132" y="5468804"/>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sp>
              <p:nvSpPr>
                <p:cNvPr id="15" name="椭圆 14"/>
                <p:cNvSpPr/>
                <p:nvPr/>
              </p:nvSpPr>
              <p:spPr>
                <a:xfrm>
                  <a:off x="5937684" y="4897760"/>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6" name="椭圆 15"/>
                <p:cNvSpPr/>
                <p:nvPr/>
              </p:nvSpPr>
              <p:spPr>
                <a:xfrm>
                  <a:off x="6404876" y="4723904"/>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7" name="椭圆 16"/>
                <p:cNvSpPr/>
                <p:nvPr/>
              </p:nvSpPr>
              <p:spPr>
                <a:xfrm>
                  <a:off x="5687120" y="5204408"/>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8" name="椭圆 17"/>
                <p:cNvSpPr/>
                <p:nvPr/>
              </p:nvSpPr>
              <p:spPr>
                <a:xfrm>
                  <a:off x="6858430" y="4969768"/>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9" name="椭圆 18"/>
                <p:cNvSpPr/>
                <p:nvPr/>
              </p:nvSpPr>
              <p:spPr>
                <a:xfrm>
                  <a:off x="6045696" y="5822516"/>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0" name="椭圆 19"/>
                <p:cNvSpPr/>
                <p:nvPr/>
              </p:nvSpPr>
              <p:spPr>
                <a:xfrm>
                  <a:off x="6240884" y="5168404"/>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1" name="椭圆 20"/>
                <p:cNvSpPr/>
                <p:nvPr/>
              </p:nvSpPr>
              <p:spPr>
                <a:xfrm>
                  <a:off x="6278488" y="5740152"/>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cxnSp>
              <p:nvCxnSpPr>
                <p:cNvPr id="22" name="直接连接符 21"/>
                <p:cNvCxnSpPr/>
                <p:nvPr/>
              </p:nvCxnSpPr>
              <p:spPr>
                <a:xfrm flipV="1">
                  <a:off x="5970906" y="4593855"/>
                  <a:ext cx="1775048" cy="1625175"/>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6509680" y="5140412"/>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4" name="椭圆 23"/>
                <p:cNvSpPr/>
                <p:nvPr/>
              </p:nvSpPr>
              <p:spPr>
                <a:xfrm>
                  <a:off x="6545684" y="5473204"/>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椭圆 24"/>
                <p:cNvSpPr/>
                <p:nvPr/>
              </p:nvSpPr>
              <p:spPr>
                <a:xfrm>
                  <a:off x="7164288" y="4869160"/>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6" name="椭圆 25"/>
                <p:cNvSpPr/>
                <p:nvPr/>
              </p:nvSpPr>
              <p:spPr>
                <a:xfrm>
                  <a:off x="6307472" y="5561856"/>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7" name="乘号 26"/>
                <p:cNvSpPr/>
                <p:nvPr/>
              </p:nvSpPr>
              <p:spPr>
                <a:xfrm>
                  <a:off x="7138889" y="5333370"/>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28" name="乘号 27"/>
                <p:cNvSpPr/>
                <p:nvPr/>
              </p:nvSpPr>
              <p:spPr>
                <a:xfrm>
                  <a:off x="7162887" y="6044631"/>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29" name="乘号 28"/>
                <p:cNvSpPr/>
                <p:nvPr/>
              </p:nvSpPr>
              <p:spPr>
                <a:xfrm>
                  <a:off x="6463420" y="6093030"/>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30" name="乘号 29"/>
                <p:cNvSpPr/>
                <p:nvPr/>
              </p:nvSpPr>
              <p:spPr>
                <a:xfrm>
                  <a:off x="6858430" y="5733616"/>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31" name="乘号 30"/>
                <p:cNvSpPr/>
                <p:nvPr/>
              </p:nvSpPr>
              <p:spPr>
                <a:xfrm>
                  <a:off x="6545684" y="5881593"/>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32" name="乘号 31"/>
                <p:cNvSpPr/>
                <p:nvPr/>
              </p:nvSpPr>
              <p:spPr>
                <a:xfrm>
                  <a:off x="6295852" y="6038416"/>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33" name="乘号 32"/>
                <p:cNvSpPr/>
                <p:nvPr/>
              </p:nvSpPr>
              <p:spPr>
                <a:xfrm>
                  <a:off x="7380312" y="5212420"/>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34" name="乘号 33"/>
                <p:cNvSpPr/>
                <p:nvPr/>
              </p:nvSpPr>
              <p:spPr>
                <a:xfrm>
                  <a:off x="6737470" y="6021158"/>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35" name="乘号 34"/>
                <p:cNvSpPr/>
                <p:nvPr/>
              </p:nvSpPr>
              <p:spPr>
                <a:xfrm>
                  <a:off x="7174483" y="5691753"/>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36" name="乘号 35"/>
                <p:cNvSpPr/>
                <p:nvPr/>
              </p:nvSpPr>
              <p:spPr>
                <a:xfrm>
                  <a:off x="7486363" y="5822516"/>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1" name="TextBox 10"/>
                  <p:cNvSpPr txBox="1"/>
                  <p:nvPr/>
                </p:nvSpPr>
                <p:spPr>
                  <a:xfrm>
                    <a:off x="3042647" y="5688489"/>
                    <a:ext cx="594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en-US" altLang="zh-CN" sz="2400" b="1" i="1" smtClean="0">
                                  <a:solidFill>
                                    <a:srgbClr val="0070C0"/>
                                  </a:solidFill>
                                  <a:latin typeface="Cambria Math"/>
                                </a:rPr>
                                <m:t>𝒙</m:t>
                              </m:r>
                            </m:e>
                            <m:sub>
                              <m:r>
                                <a:rPr lang="en-US" altLang="zh-CN" sz="2400" b="1" i="1" smtClean="0">
                                  <a:solidFill>
                                    <a:srgbClr val="0070C0"/>
                                  </a:solidFill>
                                  <a:latin typeface="Cambria Math"/>
                                </a:rPr>
                                <m:t>𝟏</m:t>
                              </m:r>
                            </m:sub>
                          </m:sSub>
                        </m:oMath>
                      </m:oMathPara>
                    </a14:m>
                    <a:endParaRPr lang="zh-CN" altLang="en-US" sz="2400" b="1" dirty="0">
                      <a:solidFill>
                        <a:srgbClr val="0070C0"/>
                      </a:solidFill>
                    </a:endParaRPr>
                  </a:p>
                </p:txBody>
              </p:sp>
            </mc:Choice>
            <mc:Fallback xmlns="">
              <p:sp>
                <p:nvSpPr>
                  <p:cNvPr id="2059" name="TextBox 2058"/>
                  <p:cNvSpPr txBox="1">
                    <a:spLocks noRot="1" noChangeAspect="1" noMove="1" noResize="1" noEditPoints="1" noAdjustHandles="1" noChangeArrowheads="1" noChangeShapeType="1" noTextEdit="1"/>
                  </p:cNvSpPr>
                  <p:nvPr/>
                </p:nvSpPr>
                <p:spPr>
                  <a:xfrm>
                    <a:off x="3042647" y="5688489"/>
                    <a:ext cx="594970" cy="461665"/>
                  </a:xfrm>
                  <a:prstGeom prst="rect">
                    <a:avLst/>
                  </a:prstGeom>
                  <a:blipFill rotWithShape="1">
                    <a:blip r:embed="rId11"/>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641047" y="4364087"/>
                    <a:ext cx="594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en-US" altLang="zh-CN" sz="2400" b="1" i="1" smtClean="0">
                                  <a:solidFill>
                                    <a:srgbClr val="0070C0"/>
                                  </a:solidFill>
                                  <a:latin typeface="Cambria Math"/>
                                </a:rPr>
                                <m:t>𝒙</m:t>
                              </m:r>
                            </m:e>
                            <m:sub>
                              <m:r>
                                <a:rPr lang="en-US" altLang="zh-CN" sz="2400" b="1" i="1" smtClean="0">
                                  <a:solidFill>
                                    <a:srgbClr val="0070C0"/>
                                  </a:solidFill>
                                  <a:latin typeface="Cambria Math"/>
                                </a:rPr>
                                <m:t>𝟐</m:t>
                              </m:r>
                            </m:sub>
                          </m:sSub>
                        </m:oMath>
                      </m:oMathPara>
                    </a14:m>
                    <a:endParaRPr lang="zh-CN" altLang="en-US" sz="2400" b="1" dirty="0">
                      <a:solidFill>
                        <a:srgbClr val="0070C0"/>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1641047" y="4364087"/>
                    <a:ext cx="594970" cy="461665"/>
                  </a:xfrm>
                  <a:prstGeom prst="rect">
                    <a:avLst/>
                  </a:prstGeom>
                  <a:blipFill rotWithShape="1">
                    <a:blip r:embed="rId12"/>
                    <a:stretch>
                      <a:fillRect b="-5333"/>
                    </a:stretch>
                  </a:blipFill>
                </p:spPr>
                <p:txBody>
                  <a:bodyPr/>
                  <a:lstStyle/>
                  <a:p>
                    <a:r>
                      <a:rPr lang="zh-CN" altLang="en-US">
                        <a:noFill/>
                      </a:rPr>
                      <a:t> </a:t>
                    </a:r>
                  </a:p>
                </p:txBody>
              </p:sp>
            </mc:Fallback>
          </mc:AlternateContent>
        </p:grpSp>
      </p:grpSp>
      <p:cxnSp>
        <p:nvCxnSpPr>
          <p:cNvPr id="37" name="直接连接符 36"/>
          <p:cNvCxnSpPr/>
          <p:nvPr/>
        </p:nvCxnSpPr>
        <p:spPr>
          <a:xfrm flipV="1">
            <a:off x="607314" y="1491419"/>
            <a:ext cx="1674678" cy="1865573"/>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058769" y="2388398"/>
            <a:ext cx="5761703" cy="1200329"/>
          </a:xfrm>
          <a:prstGeom prst="rect">
            <a:avLst/>
          </a:prstGeom>
          <a:noFill/>
        </p:spPr>
        <p:txBody>
          <a:bodyPr wrap="squar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左图有无穷多条直线（分类方式）将两种模式正确的区分开来。一种模式分类方法对应一组权重。</a:t>
            </a:r>
          </a:p>
        </p:txBody>
      </p:sp>
      <p:sp>
        <p:nvSpPr>
          <p:cNvPr id="42" name="TextBox 41"/>
          <p:cNvSpPr txBox="1"/>
          <p:nvPr/>
        </p:nvSpPr>
        <p:spPr>
          <a:xfrm>
            <a:off x="465212" y="3804811"/>
            <a:ext cx="8355260" cy="830997"/>
          </a:xfrm>
          <a:prstGeom prst="rect">
            <a:avLst/>
          </a:prstGeom>
          <a:noFill/>
        </p:spPr>
        <p:txBody>
          <a:bodyPr wrap="squar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问题： 已知一组样本及其对应的模式，如何确定一组权重实现这组样本的正确的分类。</a:t>
            </a:r>
          </a:p>
        </p:txBody>
      </p:sp>
      <mc:AlternateContent xmlns:mc="http://schemas.openxmlformats.org/markup-compatibility/2006" xmlns:a14="http://schemas.microsoft.com/office/drawing/2010/main">
        <mc:Choice Requires="a14">
          <p:sp>
            <p:nvSpPr>
              <p:cNvPr id="39" name="TextBox 38"/>
              <p:cNvSpPr txBox="1"/>
              <p:nvPr/>
            </p:nvSpPr>
            <p:spPr>
              <a:xfrm>
                <a:off x="457200" y="5013174"/>
                <a:ext cx="8229600" cy="897169"/>
              </a:xfrm>
              <a:prstGeom prst="rect">
                <a:avLst/>
              </a:prstGeom>
              <a:noFill/>
            </p:spPr>
            <p:txBody>
              <a:bodyPr wrap="square" rtlCol="0">
                <a:spAutoFit/>
              </a:bodyPr>
              <a:lstStyle/>
              <a:p>
                <a:pPr algn="just"/>
                <a:r>
                  <a:rPr kumimoji="1" lang="zh-CN" altLang="en-US" sz="2400" b="1" dirty="0" smtClean="0">
                    <a:solidFill>
                      <a:srgbClr val="7030A0"/>
                    </a:solidFill>
                    <a:effectLst>
                      <a:outerShdw blurRad="38100" dist="38100" dir="2700000" algn="tl">
                        <a:srgbClr val="000000"/>
                      </a:outerShdw>
                    </a:effectLst>
                    <a:latin typeface="Times New Roman" pitchFamily="18" charset="0"/>
                    <a:ea typeface="微软雅黑" pitchFamily="34" charset="-122"/>
                    <a:cs typeface="Times New Roman" pitchFamily="18" charset="0"/>
                  </a:rPr>
                  <a:t>已知</a:t>
                </a:r>
                <a14:m>
                  <m:oMath xmlns:m="http://schemas.openxmlformats.org/officeDocument/2006/math">
                    <m:r>
                      <a:rPr kumimoji="1" lang="en-US" altLang="zh-CN" sz="2400" b="1">
                        <a:solidFill>
                          <a:srgbClr val="7030A0"/>
                        </a:solidFill>
                        <a:effectLst>
                          <a:outerShdw blurRad="38100" dist="38100" dir="2700000" algn="tl">
                            <a:srgbClr val="000000"/>
                          </a:outerShdw>
                        </a:effectLst>
                        <a:latin typeface="Cambria Math"/>
                        <a:ea typeface="微软雅黑" pitchFamily="34" charset="-122"/>
                      </a:rPr>
                      <m:t>𝑃</m:t>
                    </m:r>
                  </m:oMath>
                </a14:m>
                <a:r>
                  <a:rPr kumimoji="1" lang="zh-CN" altLang="en-US" sz="2400" b="1" dirty="0">
                    <a:solidFill>
                      <a:srgbClr val="7030A0"/>
                    </a:solidFill>
                    <a:effectLst>
                      <a:outerShdw blurRad="38100" dist="38100" dir="2700000" algn="tl">
                        <a:srgbClr val="000000"/>
                      </a:outerShdw>
                    </a:effectLst>
                    <a:latin typeface="Times New Roman" pitchFamily="18" charset="0"/>
                    <a:ea typeface="微软雅黑" pitchFamily="34" charset="-122"/>
                    <a:cs typeface="Times New Roman" pitchFamily="18" charset="0"/>
                  </a:rPr>
                  <a:t>个输入样本</a:t>
                </a:r>
                <a14:m>
                  <m:oMath xmlns:m="http://schemas.openxmlformats.org/officeDocument/2006/math">
                    <m:sSub>
                      <m:sSubPr>
                        <m:ctrlPr>
                          <a:rPr kumimoji="1" lang="en-US" altLang="zh-CN" sz="2400" b="1" i="1">
                            <a:solidFill>
                              <a:srgbClr val="7030A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400" b="1">
                            <a:solidFill>
                              <a:srgbClr val="7030A0"/>
                            </a:solidFill>
                            <a:effectLst>
                              <a:outerShdw blurRad="38100" dist="38100" dir="2700000" algn="tl">
                                <a:srgbClr val="000000"/>
                              </a:outerShdw>
                            </a:effectLst>
                            <a:latin typeface="Cambria Math"/>
                            <a:ea typeface="微软雅黑" pitchFamily="34" charset="-122"/>
                          </a:rPr>
                          <m:t>𝑥</m:t>
                        </m:r>
                      </m:e>
                      <m:sub>
                        <m:r>
                          <a:rPr kumimoji="1" lang="en-US" altLang="zh-CN" sz="2400" b="1">
                            <a:solidFill>
                              <a:srgbClr val="7030A0"/>
                            </a:solidFill>
                            <a:effectLst>
                              <a:outerShdw blurRad="38100" dist="38100" dir="2700000" algn="tl">
                                <a:srgbClr val="000000"/>
                              </a:outerShdw>
                            </a:effectLst>
                            <a:latin typeface="Cambria Math"/>
                            <a:ea typeface="微软雅黑" pitchFamily="34" charset="-122"/>
                          </a:rPr>
                          <m:t>𝑝</m:t>
                        </m:r>
                      </m:sub>
                    </m:sSub>
                  </m:oMath>
                </a14:m>
                <a:r>
                  <a:rPr kumimoji="1" lang="zh-CN" altLang="en-US" sz="2400" b="1" dirty="0">
                    <a:solidFill>
                      <a:srgbClr val="7030A0"/>
                    </a:solidFill>
                    <a:effectLst>
                      <a:outerShdw blurRad="38100" dist="38100" dir="2700000" algn="tl">
                        <a:srgbClr val="000000"/>
                      </a:outerShdw>
                    </a:effectLst>
                    <a:latin typeface="Times New Roman" pitchFamily="18" charset="0"/>
                    <a:ea typeface="微软雅黑" pitchFamily="34" charset="-122"/>
                    <a:cs typeface="Times New Roman" pitchFamily="18" charset="0"/>
                  </a:rPr>
                  <a:t>（</a:t>
                </a:r>
                <a:r>
                  <a:rPr kumimoji="1" lang="en-US" altLang="zh-CN" sz="2400" b="1" dirty="0">
                    <a:solidFill>
                      <a:srgbClr val="7030A0"/>
                    </a:solidFill>
                    <a:effectLst>
                      <a:outerShdw blurRad="38100" dist="38100" dir="2700000" algn="tl">
                        <a:srgbClr val="000000"/>
                      </a:outerShdw>
                    </a:effectLst>
                    <a:latin typeface="Times New Roman" pitchFamily="18" charset="0"/>
                    <a:ea typeface="微软雅黑" pitchFamily="34" charset="-122"/>
                    <a:cs typeface="Times New Roman" pitchFamily="18" charset="0"/>
                  </a:rPr>
                  <a:t> </a:t>
                </a:r>
                <a14:m>
                  <m:oMath xmlns:m="http://schemas.openxmlformats.org/officeDocument/2006/math">
                    <m:r>
                      <a:rPr kumimoji="1" lang="en-US" altLang="zh-CN" sz="2400" b="1">
                        <a:solidFill>
                          <a:srgbClr val="7030A0"/>
                        </a:solidFill>
                        <a:effectLst>
                          <a:outerShdw blurRad="38100" dist="38100" dir="2700000" algn="tl">
                            <a:srgbClr val="000000"/>
                          </a:outerShdw>
                        </a:effectLst>
                        <a:latin typeface="Cambria Math"/>
                        <a:ea typeface="微软雅黑" pitchFamily="34" charset="-122"/>
                      </a:rPr>
                      <m:t>𝑝</m:t>
                    </m:r>
                    <m:r>
                      <a:rPr kumimoji="1" lang="en-US" altLang="zh-CN" sz="2400" b="1">
                        <a:solidFill>
                          <a:srgbClr val="7030A0"/>
                        </a:solidFill>
                        <a:effectLst>
                          <a:outerShdw blurRad="38100" dist="38100" dir="2700000" algn="tl">
                            <a:srgbClr val="000000"/>
                          </a:outerShdw>
                        </a:effectLst>
                        <a:latin typeface="Cambria Math"/>
                        <a:ea typeface="微软雅黑" pitchFamily="34" charset="-122"/>
                      </a:rPr>
                      <m:t>=1,2,⋯,</m:t>
                    </m:r>
                    <m:r>
                      <a:rPr kumimoji="1" lang="en-US" altLang="zh-CN" sz="2400" b="1">
                        <a:solidFill>
                          <a:srgbClr val="7030A0"/>
                        </a:solidFill>
                        <a:effectLst>
                          <a:outerShdw blurRad="38100" dist="38100" dir="2700000" algn="tl">
                            <a:srgbClr val="000000"/>
                          </a:outerShdw>
                        </a:effectLst>
                        <a:latin typeface="Cambria Math"/>
                        <a:ea typeface="微软雅黑" pitchFamily="34" charset="-122"/>
                      </a:rPr>
                      <m:t>𝑃</m:t>
                    </m:r>
                    <m:r>
                      <a:rPr kumimoji="1" lang="en-US" altLang="zh-CN" sz="2400" b="1">
                        <a:solidFill>
                          <a:srgbClr val="7030A0"/>
                        </a:solidFill>
                        <a:effectLst>
                          <a:outerShdw blurRad="38100" dist="38100" dir="2700000" algn="tl">
                            <a:srgbClr val="000000"/>
                          </a:outerShdw>
                        </a:effectLst>
                        <a:latin typeface="Cambria Math"/>
                        <a:ea typeface="微软雅黑" pitchFamily="34" charset="-122"/>
                      </a:rPr>
                      <m:t> </m:t>
                    </m:r>
                  </m:oMath>
                </a14:m>
                <a:r>
                  <a:rPr kumimoji="1" lang="zh-CN" altLang="en-US" sz="2400" b="1" dirty="0">
                    <a:solidFill>
                      <a:srgbClr val="7030A0"/>
                    </a:solidFill>
                    <a:effectLst>
                      <a:outerShdw blurRad="38100" dist="38100" dir="2700000" algn="tl">
                        <a:srgbClr val="000000"/>
                      </a:outerShdw>
                    </a:effectLst>
                    <a:latin typeface="Times New Roman" pitchFamily="18" charset="0"/>
                    <a:ea typeface="微软雅黑" pitchFamily="34" charset="-122"/>
                    <a:cs typeface="Times New Roman" pitchFamily="18" charset="0"/>
                  </a:rPr>
                  <a:t>）输出样本和对应的输出</a:t>
                </a:r>
                <a14:m>
                  <m:oMath xmlns:m="http://schemas.openxmlformats.org/officeDocument/2006/math">
                    <m:sSub>
                      <m:sSubPr>
                        <m:ctrlPr>
                          <a:rPr kumimoji="1" lang="en-US" altLang="zh-CN" sz="2400" b="1" i="1">
                            <a:solidFill>
                              <a:srgbClr val="7030A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400" b="1">
                            <a:solidFill>
                              <a:srgbClr val="7030A0"/>
                            </a:solidFill>
                            <a:effectLst>
                              <a:outerShdw blurRad="38100" dist="38100" dir="2700000" algn="tl">
                                <a:srgbClr val="000000"/>
                              </a:outerShdw>
                            </a:effectLst>
                            <a:latin typeface="Cambria Math"/>
                            <a:ea typeface="微软雅黑" pitchFamily="34" charset="-122"/>
                          </a:rPr>
                          <m:t>𝑑</m:t>
                        </m:r>
                      </m:e>
                      <m:sub>
                        <m:r>
                          <a:rPr kumimoji="1" lang="en-US" altLang="zh-CN" sz="2400" b="1">
                            <a:solidFill>
                              <a:srgbClr val="7030A0"/>
                            </a:solidFill>
                            <a:effectLst>
                              <a:outerShdw blurRad="38100" dist="38100" dir="2700000" algn="tl">
                                <a:srgbClr val="000000"/>
                              </a:outerShdw>
                            </a:effectLst>
                            <a:latin typeface="Cambria Math"/>
                            <a:ea typeface="微软雅黑" pitchFamily="34" charset="-122"/>
                          </a:rPr>
                          <m:t>𝑝</m:t>
                        </m:r>
                      </m:sub>
                    </m:sSub>
                  </m:oMath>
                </a14:m>
                <a:r>
                  <a:rPr kumimoji="1" lang="zh-CN" altLang="en-US" sz="2400" b="1" dirty="0">
                    <a:solidFill>
                      <a:srgbClr val="7030A0"/>
                    </a:solidFill>
                    <a:effectLst>
                      <a:outerShdw blurRad="38100" dist="38100" dir="2700000" algn="tl">
                        <a:srgbClr val="000000"/>
                      </a:outerShdw>
                    </a:effectLst>
                    <a:latin typeface="Times New Roman" pitchFamily="18" charset="0"/>
                    <a:ea typeface="微软雅黑" pitchFamily="34" charset="-122"/>
                    <a:cs typeface="Times New Roman" pitchFamily="18" charset="0"/>
                  </a:rPr>
                  <a:t>，如何设计权重</a:t>
                </a:r>
                <a14:m>
                  <m:oMath xmlns:m="http://schemas.openxmlformats.org/officeDocument/2006/math">
                    <m:sSub>
                      <m:sSubPr>
                        <m:ctrlPr>
                          <a:rPr kumimoji="1" lang="en-US" altLang="zh-CN" sz="2400" b="1" i="1">
                            <a:solidFill>
                              <a:srgbClr val="7030A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zh-CN" altLang="en-US" sz="2400" b="1">
                            <a:solidFill>
                              <a:srgbClr val="7030A0"/>
                            </a:solidFill>
                            <a:effectLst>
                              <a:outerShdw blurRad="38100" dist="38100" dir="2700000" algn="tl">
                                <a:srgbClr val="000000"/>
                              </a:outerShdw>
                            </a:effectLst>
                            <a:latin typeface="Cambria Math"/>
                            <a:ea typeface="微软雅黑" pitchFamily="34" charset="-122"/>
                          </a:rPr>
                          <m:t>𝜔</m:t>
                        </m:r>
                      </m:e>
                      <m:sub>
                        <m:r>
                          <a:rPr kumimoji="1" lang="en-US" altLang="zh-CN" sz="2400" b="1">
                            <a:solidFill>
                              <a:srgbClr val="7030A0"/>
                            </a:solidFill>
                            <a:effectLst>
                              <a:outerShdw blurRad="38100" dist="38100" dir="2700000" algn="tl">
                                <a:srgbClr val="000000"/>
                              </a:outerShdw>
                            </a:effectLst>
                            <a:latin typeface="Cambria Math"/>
                            <a:ea typeface="微软雅黑" pitchFamily="34" charset="-122"/>
                          </a:rPr>
                          <m:t>𝑖</m:t>
                        </m:r>
                      </m:sub>
                    </m:sSub>
                  </m:oMath>
                </a14:m>
                <a:r>
                  <a:rPr kumimoji="1" lang="zh-CN" altLang="en-US" sz="2400" b="1" dirty="0">
                    <a:solidFill>
                      <a:srgbClr val="7030A0"/>
                    </a:solidFill>
                    <a:effectLst>
                      <a:outerShdw blurRad="38100" dist="38100" dir="2700000" algn="tl">
                        <a:srgbClr val="000000"/>
                      </a:outerShdw>
                    </a:effectLst>
                    <a:latin typeface="Times New Roman" pitchFamily="18" charset="0"/>
                    <a:ea typeface="微软雅黑" pitchFamily="34" charset="-122"/>
                    <a:cs typeface="Times New Roman" pitchFamily="18" charset="0"/>
                  </a:rPr>
                  <a:t>和</a:t>
                </a:r>
                <a14:m>
                  <m:oMath xmlns:m="http://schemas.openxmlformats.org/officeDocument/2006/math">
                    <m:r>
                      <a:rPr kumimoji="1" lang="zh-CN" altLang="en-US" sz="2400" b="1" dirty="0">
                        <a:solidFill>
                          <a:srgbClr val="7030A0"/>
                        </a:solidFill>
                        <a:effectLst>
                          <a:outerShdw blurRad="38100" dist="38100" dir="2700000" algn="tl">
                            <a:srgbClr val="000000"/>
                          </a:outerShdw>
                        </a:effectLst>
                        <a:latin typeface="Cambria Math"/>
                        <a:ea typeface="微软雅黑" pitchFamily="34" charset="-122"/>
                      </a:rPr>
                      <m:t>𝜃</m:t>
                    </m:r>
                  </m:oMath>
                </a14:m>
                <a:r>
                  <a:rPr kumimoji="1" lang="zh-CN" altLang="en-US" sz="2400" b="1" dirty="0">
                    <a:solidFill>
                      <a:srgbClr val="7030A0"/>
                    </a:solidFill>
                    <a:effectLst>
                      <a:outerShdw blurRad="38100" dist="38100" dir="2700000" algn="tl">
                        <a:srgbClr val="000000"/>
                      </a:outerShdw>
                    </a:effectLst>
                    <a:latin typeface="Times New Roman" pitchFamily="18" charset="0"/>
                    <a:ea typeface="微软雅黑" pitchFamily="34" charset="-122"/>
                    <a:cs typeface="Times New Roman" pitchFamily="18" charset="0"/>
                  </a:rPr>
                  <a:t>，以实现正确分类</a:t>
                </a:r>
              </a:p>
            </p:txBody>
          </p:sp>
        </mc:Choice>
        <mc:Fallback xmlns="">
          <p:sp>
            <p:nvSpPr>
              <p:cNvPr id="39" name="TextBox 38"/>
              <p:cNvSpPr txBox="1">
                <a:spLocks noRot="1" noChangeAspect="1" noMove="1" noResize="1" noEditPoints="1" noAdjustHandles="1" noChangeArrowheads="1" noChangeShapeType="1" noTextEdit="1"/>
              </p:cNvSpPr>
              <p:nvPr/>
            </p:nvSpPr>
            <p:spPr>
              <a:xfrm>
                <a:off x="457200" y="5013174"/>
                <a:ext cx="8229600" cy="897169"/>
              </a:xfrm>
              <a:prstGeom prst="rect">
                <a:avLst/>
              </a:prstGeom>
              <a:blipFill rotWithShape="1">
                <a:blip r:embed="rId13"/>
                <a:stretch>
                  <a:fillRect l="-1185" t="-6081" r="-1556" b="-135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55638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4422626"/>
            <a:ext cx="5648325" cy="590550"/>
          </a:xfrm>
          <a:prstGeom prst="rect">
            <a:avLst/>
          </a:prstGeom>
          <a:noFill/>
          <a:ln w="38100">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24</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如何确定权重</a:t>
            </a:r>
          </a:p>
        </p:txBody>
      </p:sp>
      <p:sp>
        <p:nvSpPr>
          <p:cNvPr id="6" name="TextBox 5"/>
          <p:cNvSpPr txBox="1"/>
          <p:nvPr/>
        </p:nvSpPr>
        <p:spPr>
          <a:xfrm>
            <a:off x="179512" y="1236564"/>
            <a:ext cx="1723549"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一种算法：</a:t>
            </a:r>
          </a:p>
        </p:txBody>
      </p:sp>
      <p:sp>
        <p:nvSpPr>
          <p:cNvPr id="7" name="TextBox 6"/>
          <p:cNvSpPr txBox="1"/>
          <p:nvPr/>
        </p:nvSpPr>
        <p:spPr>
          <a:xfrm>
            <a:off x="251520" y="1745096"/>
            <a:ext cx="1443665" cy="461665"/>
          </a:xfrm>
          <a:prstGeom prst="rect">
            <a:avLst/>
          </a:prstGeom>
          <a:noFill/>
        </p:spPr>
        <p:txBody>
          <a:bodyPr wrap="none" rtlCol="0">
            <a:spAutoFit/>
          </a:bodyPr>
          <a:lstStyle/>
          <a:p>
            <a:r>
              <a:rPr lang="en-US" altLang="zh-CN"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Step I</a:t>
            </a:r>
            <a:r>
              <a:rPr lang="zh-CN" alt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a:t>
            </a:r>
            <a:endPar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endParaRPr>
          </a:p>
        </p:txBody>
      </p:sp>
      <p:sp>
        <p:nvSpPr>
          <p:cNvPr id="8" name="TextBox 7"/>
          <p:cNvSpPr txBox="1"/>
          <p:nvPr/>
        </p:nvSpPr>
        <p:spPr>
          <a:xfrm>
            <a:off x="266552" y="2276872"/>
            <a:ext cx="1563890" cy="461665"/>
          </a:xfrm>
          <a:prstGeom prst="rect">
            <a:avLst/>
          </a:prstGeom>
          <a:noFill/>
        </p:spPr>
        <p:txBody>
          <a:bodyPr wrap="none" rtlCol="0">
            <a:spAutoFit/>
          </a:bodyPr>
          <a:lstStyle/>
          <a:p>
            <a:r>
              <a:rPr lang="en-US" altLang="zh-CN"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Step II</a:t>
            </a:r>
            <a:r>
              <a:rPr lang="zh-CN" alt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a:t>
            </a:r>
            <a:endPar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endParaRPr>
          </a:p>
        </p:txBody>
      </p:sp>
      <p:sp>
        <p:nvSpPr>
          <p:cNvPr id="9" name="TextBox 8"/>
          <p:cNvSpPr txBox="1"/>
          <p:nvPr/>
        </p:nvSpPr>
        <p:spPr>
          <a:xfrm>
            <a:off x="251520" y="4509120"/>
            <a:ext cx="1684115" cy="461665"/>
          </a:xfrm>
          <a:prstGeom prst="rect">
            <a:avLst/>
          </a:prstGeom>
          <a:noFill/>
        </p:spPr>
        <p:txBody>
          <a:bodyPr wrap="none" rtlCol="0">
            <a:spAutoFit/>
          </a:bodyPr>
          <a:lstStyle/>
          <a:p>
            <a:r>
              <a:rPr lang="en-US" altLang="zh-CN"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Step III</a:t>
            </a:r>
            <a:r>
              <a:rPr lang="zh-CN" alt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a:t>
            </a:r>
            <a:endPar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endParaRPr>
          </a:p>
        </p:txBody>
      </p:sp>
      <p:sp>
        <p:nvSpPr>
          <p:cNvPr id="10" name="TextBox 9"/>
          <p:cNvSpPr txBox="1"/>
          <p:nvPr/>
        </p:nvSpPr>
        <p:spPr>
          <a:xfrm>
            <a:off x="251519" y="5215976"/>
            <a:ext cx="1666482" cy="461665"/>
          </a:xfrm>
          <a:prstGeom prst="rect">
            <a:avLst/>
          </a:prstGeom>
          <a:noFill/>
        </p:spPr>
        <p:txBody>
          <a:bodyPr wrap="none" rtlCol="0">
            <a:spAutoFit/>
          </a:bodyPr>
          <a:lstStyle/>
          <a:p>
            <a:r>
              <a:rPr lang="en-US" altLang="zh-CN"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Step IV</a:t>
            </a:r>
            <a:r>
              <a:rPr lang="zh-CN" alt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a:t>
            </a:r>
            <a:endPar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endParaRPr>
          </a:p>
        </p:txBody>
      </p:sp>
      <p:sp>
        <p:nvSpPr>
          <p:cNvPr id="11" name="TextBox 10"/>
          <p:cNvSpPr txBox="1"/>
          <p:nvPr/>
        </p:nvSpPr>
        <p:spPr>
          <a:xfrm>
            <a:off x="1620411" y="1745096"/>
            <a:ext cx="3587842" cy="461665"/>
          </a:xfrm>
          <a:prstGeom prst="rect">
            <a:avLst/>
          </a:prstGeom>
          <a:noFill/>
        </p:spPr>
        <p:txBody>
          <a:bodyPr wrap="none" rtlCol="0">
            <a:spAutoFit/>
          </a:bodyPr>
          <a:lstStyle/>
          <a:p>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随机的给定一组连接权重</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600" y="1736864"/>
            <a:ext cx="1924000" cy="468000"/>
          </a:xfrm>
          <a:prstGeom prst="rect">
            <a:avLst/>
          </a:prstGeom>
          <a:noFill/>
          <a:ln w="38100">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2" name="TextBox 11"/>
              <p:cNvSpPr txBox="1"/>
              <p:nvPr/>
            </p:nvSpPr>
            <p:spPr>
              <a:xfrm>
                <a:off x="1734589" y="2276872"/>
                <a:ext cx="4591193" cy="494751"/>
              </a:xfrm>
              <a:prstGeom prst="rect">
                <a:avLst/>
              </a:prstGeom>
              <a:noFill/>
            </p:spPr>
            <p:txBody>
              <a:bodyPr wrap="none" rtlCol="0">
                <a:spAutoFit/>
              </a:bodyPr>
              <a:lstStyle/>
              <a:p>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任取其中一个样本</a:t>
                </a:r>
                <a14:m>
                  <m:oMath xmlns:m="http://schemas.openxmlformats.org/officeDocument/2006/math">
                    <m:sSub>
                      <m:sSubPr>
                        <m:ctrlPr>
                          <a:rPr lang="en-US" altLang="zh-CN" sz="2400" b="1" i="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Cambria Math" panose="02040503050406030204" pitchFamily="18" charset="0"/>
                            <a:cs typeface="Times New Roman" pitchFamily="18" charset="0"/>
                          </a:rPr>
                        </m:ctrlPr>
                      </m:sSubPr>
                      <m:e>
                        <m:r>
                          <a:rPr lang="en-US" altLang="zh-CN" sz="2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Cambria Math"/>
                            <a:cs typeface="Times New Roman" pitchFamily="18" charset="0"/>
                          </a:rPr>
                          <m:t>𝑥</m:t>
                        </m:r>
                      </m:e>
                      <m:sub>
                        <m:r>
                          <a:rPr lang="en-US" altLang="zh-CN" sz="2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Cambria Math"/>
                            <a:cs typeface="Times New Roman" pitchFamily="18" charset="0"/>
                          </a:rPr>
                          <m:t>𝑝</m:t>
                        </m:r>
                      </m:sub>
                    </m:sSub>
                  </m:oMath>
                </a14:m>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和</a:t>
                </a:r>
                <a:r>
                  <a:rPr lang="en-US" altLang="zh-CN"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 </a:t>
                </a:r>
                <a14:m>
                  <m:oMath xmlns:m="http://schemas.openxmlformats.org/officeDocument/2006/math">
                    <m:sSub>
                      <m:sSubPr>
                        <m:ctrlPr>
                          <a:rPr lang="en-US" altLang="zh-CN" sz="2400" b="1" i="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Cambria Math" panose="02040503050406030204" pitchFamily="18" charset="0"/>
                            <a:cs typeface="Times New Roman" pitchFamily="18" charset="0"/>
                          </a:rPr>
                        </m:ctrlPr>
                      </m:sSubPr>
                      <m:e>
                        <m:r>
                          <a:rPr lang="en-US" altLang="zh-CN" sz="2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Cambria Math"/>
                            <a:cs typeface="Times New Roman" pitchFamily="18" charset="0"/>
                          </a:rPr>
                          <m:t>𝑑</m:t>
                        </m:r>
                      </m:e>
                      <m:sub>
                        <m:r>
                          <a:rPr lang="en-US" altLang="zh-CN" sz="2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Cambria Math"/>
                            <a:cs typeface="Times New Roman" pitchFamily="18" charset="0"/>
                          </a:rPr>
                          <m:t>𝑝</m:t>
                        </m:r>
                      </m:sub>
                    </m:sSub>
                  </m:oMath>
                </a14:m>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，计算</a:t>
                </a:r>
              </a:p>
            </p:txBody>
          </p:sp>
        </mc:Choice>
        <mc:Fallback xmlns="">
          <p:sp>
            <p:nvSpPr>
              <p:cNvPr id="12" name="TextBox 11"/>
              <p:cNvSpPr txBox="1">
                <a:spLocks noRot="1" noChangeAspect="1" noMove="1" noResize="1" noEditPoints="1" noAdjustHandles="1" noChangeArrowheads="1" noChangeShapeType="1" noTextEdit="1"/>
              </p:cNvSpPr>
              <p:nvPr/>
            </p:nvSpPr>
            <p:spPr>
              <a:xfrm>
                <a:off x="1734589" y="2276872"/>
                <a:ext cx="4591193" cy="494751"/>
              </a:xfrm>
              <a:prstGeom prst="rect">
                <a:avLst/>
              </a:prstGeom>
              <a:blipFill rotWithShape="1">
                <a:blip r:embed="rId6"/>
                <a:stretch>
                  <a:fillRect l="-2125" t="-13580" r="-1328" b="-17284"/>
                </a:stretch>
              </a:blipFill>
            </p:spPr>
            <p:txBody>
              <a:bodyPr/>
              <a:lstStyle/>
              <a:p>
                <a:r>
                  <a:rPr lang="zh-CN" altLang="en-US">
                    <a:noFill/>
                  </a:rPr>
                  <a:t> </a:t>
                </a:r>
              </a:p>
            </p:txBody>
          </p:sp>
        </mc:Fallback>
      </mc:AlternateContent>
      <p:sp>
        <p:nvSpPr>
          <p:cNvPr id="13" name="TextBox 12"/>
          <p:cNvSpPr txBox="1"/>
          <p:nvPr/>
        </p:nvSpPr>
        <p:spPr>
          <a:xfrm>
            <a:off x="1846813" y="4509120"/>
            <a:ext cx="1422184" cy="461665"/>
          </a:xfrm>
          <a:prstGeom prst="rect">
            <a:avLst/>
          </a:prstGeom>
          <a:noFill/>
        </p:spPr>
        <p:txBody>
          <a:bodyPr wrap="none" rtlCol="0">
            <a:spAutoFit/>
          </a:bodyPr>
          <a:lstStyle/>
          <a:p>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调整权重</a:t>
            </a:r>
          </a:p>
        </p:txBody>
      </p:sp>
      <mc:AlternateContent xmlns:mc="http://schemas.openxmlformats.org/markup-compatibility/2006" xmlns:a14="http://schemas.microsoft.com/office/drawing/2010/main">
        <mc:Choice Requires="a14">
          <p:sp>
            <p:nvSpPr>
              <p:cNvPr id="14" name="TextBox 13"/>
              <p:cNvSpPr txBox="1"/>
              <p:nvPr/>
            </p:nvSpPr>
            <p:spPr>
              <a:xfrm>
                <a:off x="1852493" y="5209144"/>
                <a:ext cx="6379310" cy="461665"/>
              </a:xfrm>
              <a:prstGeom prst="rect">
                <a:avLst/>
              </a:prstGeom>
              <a:noFill/>
            </p:spPr>
            <p:txBody>
              <a:bodyPr wrap="none" rtlCol="0">
                <a:spAutoFit/>
              </a:bodyPr>
              <a:lstStyle/>
              <a:p>
                <a14:m>
                  <m:oMath xmlns:m="http://schemas.openxmlformats.org/officeDocument/2006/math">
                    <m:r>
                      <a:rPr lang="en-US" altLang="zh-CN" sz="2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Cambria Math"/>
                        <a:cs typeface="Times New Roman" pitchFamily="18" charset="0"/>
                      </a:rPr>
                      <m:t>𝑘</m:t>
                    </m:r>
                    <m:r>
                      <a:rPr lang="en-US" altLang="zh-CN" sz="2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Cambria Math"/>
                        <a:cs typeface="Times New Roman" pitchFamily="18" charset="0"/>
                      </a:rPr>
                      <m:t>=</m:t>
                    </m:r>
                    <m:r>
                      <a:rPr lang="en-US" altLang="zh-CN" sz="2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Cambria Math"/>
                        <a:cs typeface="Times New Roman" pitchFamily="18" charset="0"/>
                      </a:rPr>
                      <m:t>𝑘</m:t>
                    </m:r>
                    <m:r>
                      <a:rPr lang="en-US" altLang="zh-CN" sz="2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Cambria Math"/>
                        <a:cs typeface="Times New Roman" pitchFamily="18" charset="0"/>
                      </a:rPr>
                      <m:t>+1</m:t>
                    </m:r>
                  </m:oMath>
                </a14:m>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a:t>
                </a:r>
                <a:r>
                  <a:rPr lang="zh-CN" alt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重复</a:t>
                </a:r>
                <a:r>
                  <a:rPr lang="en-US" altLang="zh-CN"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Step II-IV</a:t>
                </a:r>
                <a:r>
                  <a:rPr lang="zh-CN" alt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，直到权重收敛。</a:t>
                </a:r>
                <a:endPar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852493" y="5209144"/>
                <a:ext cx="6379310" cy="461665"/>
              </a:xfrm>
              <a:prstGeom prst="rect">
                <a:avLst/>
              </a:prstGeom>
              <a:blipFill rotWithShape="1">
                <a:blip r:embed="rId7"/>
                <a:stretch>
                  <a:fillRect l="-287" t="-14667" r="-765" b="-32000"/>
                </a:stretch>
              </a:blipFill>
            </p:spPr>
            <p:txBody>
              <a:bodyPr/>
              <a:lstStyle/>
              <a:p>
                <a:r>
                  <a:rPr lang="zh-CN" altLang="en-US">
                    <a:noFill/>
                  </a:rPr>
                  <a:t> </a:t>
                </a:r>
              </a:p>
            </p:txBody>
          </p:sp>
        </mc:Fallback>
      </mc:AlternateContent>
      <p:pic>
        <p:nvPicPr>
          <p:cNvPr id="2" name="图片 1"/>
          <p:cNvPicPr>
            <a:picLocks noChangeAspect="1"/>
          </p:cNvPicPr>
          <p:nvPr/>
        </p:nvPicPr>
        <p:blipFill rotWithShape="1">
          <a:blip r:embed="rId8">
            <a:extLst>
              <a:ext uri="{28A0092B-C50C-407E-A947-70E740481C1C}">
                <a14:useLocalDpi xmlns:a14="http://schemas.microsoft.com/office/drawing/2010/main" val="0"/>
              </a:ext>
            </a:extLst>
          </a:blip>
          <a:srcRect t="19630"/>
          <a:stretch/>
        </p:blipFill>
        <p:spPr>
          <a:xfrm>
            <a:off x="555823" y="2852936"/>
            <a:ext cx="8048625" cy="1370294"/>
          </a:xfrm>
          <a:prstGeom prst="rect">
            <a:avLst/>
          </a:prstGeom>
          <a:noFill/>
          <a:ln w="38100">
            <a:solidFill>
              <a:srgbClr val="7030A0"/>
            </a:solidFill>
            <a:miter lim="800000"/>
            <a:headEnd/>
            <a:tailEnd/>
          </a:ln>
          <a:effectLst/>
        </p:spPr>
      </p:pic>
    </p:spTree>
    <p:extLst>
      <p:ext uri="{BB962C8B-B14F-4D97-AF65-F5344CB8AC3E}">
        <p14:creationId xmlns:p14="http://schemas.microsoft.com/office/powerpoint/2010/main" val="16799862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820688"/>
          </a:xfrm>
        </p:spPr>
        <p:txBody>
          <a:bodyPr>
            <a:normAutofit/>
          </a:bodyPr>
          <a:lstStyle/>
          <a:p>
            <a:pPr marL="0" indent="0">
              <a:buNone/>
            </a:pPr>
            <a:r>
              <a:rPr lang="zh-CN" altLang="en-US" dirty="0"/>
              <a:t>写成向量形式</a:t>
            </a:r>
            <a:r>
              <a:rPr lang="en-US" altLang="zh-CN" dirty="0"/>
              <a:t>:</a:t>
            </a:r>
            <a:endParaRPr lang="zh-CN" altLang="en-US" dirty="0"/>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25</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算法收敛分析</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225775"/>
            <a:ext cx="6139319" cy="5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p:cNvSpPr txBox="1"/>
              <p:nvPr/>
            </p:nvSpPr>
            <p:spPr>
              <a:xfrm>
                <a:off x="451155" y="2963931"/>
                <a:ext cx="8624490" cy="830997"/>
              </a:xfrm>
              <a:prstGeom prst="rect">
                <a:avLst/>
              </a:prstGeom>
              <a:noFill/>
            </p:spPr>
            <p:txBody>
              <a:bodyPr wrap="square" rtlCol="0">
                <a:spAutoFit/>
              </a:bodyPr>
              <a:lstStyle/>
              <a:p>
                <a:pPr>
                  <a:spcBef>
                    <a:spcPct val="20000"/>
                  </a:spcBef>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如何样本线性可分，那么样本可分为两个集合</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𝐶</m:t>
                        </m:r>
                      </m:e>
                      <m:sub>
                        <m:r>
                          <a:rPr lang="en-US" altLang="zh-CN" sz="2400" b="1">
                            <a:solidFill>
                              <a:srgbClr val="0070C0"/>
                            </a:solidFill>
                            <a:effectLst>
                              <a:outerShdw dist="38100" dir="2700000" algn="tl">
                                <a:srgbClr val="3333CC"/>
                              </a:outerShdw>
                            </a:effectLst>
                            <a:latin typeface="Cambria Math"/>
                            <a:ea typeface="微软雅黑" pitchFamily="34" charset="-122"/>
                          </a:rPr>
                          <m:t>1</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和</a:t>
                </a:r>
                <a14:m>
                  <m:oMath xmlns:m="http://schemas.openxmlformats.org/officeDocument/2006/math">
                    <m:sSub>
                      <m:sSubPr>
                        <m:ctrlPr>
                          <a:rPr lang="en-US" altLang="zh-CN" sz="2400" b="1" i="1" dirty="0">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dirty="0">
                            <a:solidFill>
                              <a:srgbClr val="0070C0"/>
                            </a:solidFill>
                            <a:effectLst>
                              <a:outerShdw dist="38100" dir="2700000" algn="tl">
                                <a:srgbClr val="3333CC"/>
                              </a:outerShdw>
                            </a:effectLst>
                            <a:latin typeface="Cambria Math"/>
                            <a:ea typeface="微软雅黑" pitchFamily="34" charset="-122"/>
                          </a:rPr>
                          <m:t>𝐶</m:t>
                        </m:r>
                      </m:e>
                      <m:sub>
                        <m:r>
                          <a:rPr lang="en-US" altLang="zh-CN" sz="2400" b="1" dirty="0">
                            <a:solidFill>
                              <a:srgbClr val="0070C0"/>
                            </a:solidFill>
                            <a:effectLst>
                              <a:outerShdw dist="38100" dir="2700000" algn="tl">
                                <a:srgbClr val="3333CC"/>
                              </a:outerShdw>
                            </a:effectLst>
                            <a:latin typeface="Cambria Math"/>
                            <a:ea typeface="微软雅黑" pitchFamily="34" charset="-122"/>
                          </a:rPr>
                          <m:t>2</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，并且存在一个向量</a:t>
                </a:r>
                <a14:m>
                  <m:oMath xmlns:m="http://schemas.openxmlformats.org/officeDocument/2006/math">
                    <m:sSup>
                      <m:sSup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zh-CN" altLang="en-US" sz="2400" b="1">
                            <a:solidFill>
                              <a:srgbClr val="0070C0"/>
                            </a:solidFill>
                            <a:effectLst>
                              <a:outerShdw dist="38100" dir="2700000" algn="tl">
                                <a:srgbClr val="3333CC"/>
                              </a:outerShdw>
                            </a:effectLst>
                            <a:latin typeface="Cambria Math"/>
                            <a:ea typeface="微软雅黑" pitchFamily="34" charset="-122"/>
                          </a:rPr>
                          <m:t>𝜔</m:t>
                        </m:r>
                      </m:e>
                      <m:sup>
                        <m:r>
                          <a:rPr lang="en-US" altLang="zh-CN" sz="2400" b="1">
                            <a:solidFill>
                              <a:srgbClr val="0070C0"/>
                            </a:solidFill>
                            <a:effectLst>
                              <a:outerShdw dist="38100" dir="2700000" algn="tl">
                                <a:srgbClr val="3333CC"/>
                              </a:outerShdw>
                            </a:effectLst>
                            <a:latin typeface="Cambria Math"/>
                            <a:ea typeface="微软雅黑" pitchFamily="34" charset="-122"/>
                          </a:rPr>
                          <m:t>∗</m:t>
                        </m:r>
                      </m:sup>
                    </m:sSup>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，满足：</a:t>
                </a:r>
              </a:p>
            </p:txBody>
          </p:sp>
        </mc:Choice>
        <mc:Fallback xmlns="">
          <p:sp>
            <p:nvSpPr>
              <p:cNvPr id="6" name="TextBox 5"/>
              <p:cNvSpPr txBox="1">
                <a:spLocks noRot="1" noChangeAspect="1" noMove="1" noResize="1" noEditPoints="1" noAdjustHandles="1" noChangeArrowheads="1" noChangeShapeType="1" noTextEdit="1"/>
              </p:cNvSpPr>
              <p:nvPr/>
            </p:nvSpPr>
            <p:spPr>
              <a:xfrm>
                <a:off x="451155" y="2963931"/>
                <a:ext cx="8624490" cy="830997"/>
              </a:xfrm>
              <a:prstGeom prst="rect">
                <a:avLst/>
              </a:prstGeom>
              <a:blipFill rotWithShape="1">
                <a:blip r:embed="rId3"/>
                <a:stretch>
                  <a:fillRect l="-1060" t="-5839" b="-16788"/>
                </a:stretch>
              </a:blipFill>
            </p:spPr>
            <p:txBody>
              <a:bodyPr/>
              <a:lstStyle/>
              <a:p>
                <a:r>
                  <a:rPr lang="zh-CN" altLang="en-US">
                    <a:noFill/>
                  </a:rPr>
                  <a:t> </a:t>
                </a:r>
              </a:p>
            </p:txBody>
          </p:sp>
        </mc:Fallback>
      </mc:AlternateContent>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444" y="3771237"/>
            <a:ext cx="4219645" cy="20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7" name="TextBox 6"/>
              <p:cNvSpPr txBox="1"/>
              <p:nvPr/>
            </p:nvSpPr>
            <p:spPr>
              <a:xfrm>
                <a:off x="539552" y="5892454"/>
                <a:ext cx="5796267" cy="494751"/>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如果对</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𝑝</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分类正确，那么</a:t>
                </a:r>
                <a14:m>
                  <m:oMath xmlns:m="http://schemas.openxmlformats.org/officeDocument/2006/math">
                    <m:r>
                      <a:rPr lang="zh-CN" altLang="en-US" sz="2400" b="1">
                        <a:solidFill>
                          <a:srgbClr val="0070C0"/>
                        </a:solidFill>
                        <a:effectLst>
                          <a:outerShdw dist="38100" dir="2700000" algn="tl">
                            <a:srgbClr val="3333CC"/>
                          </a:outerShdw>
                        </a:effectLst>
                        <a:latin typeface="Cambria Math"/>
                        <a:ea typeface="微软雅黑" pitchFamily="34" charset="-122"/>
                      </a:rPr>
                      <m:t>𝜔</m:t>
                    </m:r>
                    <m:d>
                      <m:d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dPr>
                      <m:e>
                        <m:r>
                          <a:rPr lang="en-US" altLang="zh-CN" sz="2400" b="1">
                            <a:solidFill>
                              <a:srgbClr val="0070C0"/>
                            </a:solidFill>
                            <a:effectLst>
                              <a:outerShdw dist="38100" dir="2700000" algn="tl">
                                <a:srgbClr val="3333CC"/>
                              </a:outerShdw>
                            </a:effectLst>
                            <a:latin typeface="Cambria Math"/>
                            <a:ea typeface="微软雅黑" pitchFamily="34" charset="-122"/>
                          </a:rPr>
                          <m:t>𝑘</m:t>
                        </m:r>
                        <m:r>
                          <a:rPr lang="en-US" altLang="zh-CN" sz="2400" b="1">
                            <a:solidFill>
                              <a:srgbClr val="0070C0"/>
                            </a:solidFill>
                            <a:effectLst>
                              <a:outerShdw dist="38100" dir="2700000" algn="tl">
                                <a:srgbClr val="3333CC"/>
                              </a:outerShdw>
                            </a:effectLst>
                            <a:latin typeface="Cambria Math"/>
                            <a:ea typeface="微软雅黑" pitchFamily="34" charset="-122"/>
                          </a:rPr>
                          <m:t>+1</m:t>
                        </m:r>
                      </m:e>
                    </m:d>
                    <m:r>
                      <a:rPr lang="en-US" altLang="zh-CN" sz="2400" b="1">
                        <a:solidFill>
                          <a:srgbClr val="0070C0"/>
                        </a:solidFill>
                        <a:effectLst>
                          <a:outerShdw dist="38100" dir="2700000" algn="tl">
                            <a:srgbClr val="3333CC"/>
                          </a:outerShdw>
                        </a:effectLst>
                        <a:latin typeface="Cambria Math"/>
                        <a:ea typeface="微软雅黑" pitchFamily="34" charset="-122"/>
                      </a:rPr>
                      <m:t>=</m:t>
                    </m:r>
                    <m:r>
                      <a:rPr lang="zh-CN" altLang="en-US" sz="2400" b="1">
                        <a:solidFill>
                          <a:srgbClr val="0070C0"/>
                        </a:solidFill>
                        <a:effectLst>
                          <a:outerShdw dist="38100" dir="2700000" algn="tl">
                            <a:srgbClr val="3333CC"/>
                          </a:outerShdw>
                        </a:effectLst>
                        <a:latin typeface="Cambria Math"/>
                        <a:ea typeface="微软雅黑" pitchFamily="34" charset="-122"/>
                      </a:rPr>
                      <m:t>𝜔</m:t>
                    </m:r>
                    <m:d>
                      <m:d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dPr>
                      <m:e>
                        <m:r>
                          <a:rPr lang="en-US" altLang="zh-CN" sz="2400" b="1">
                            <a:solidFill>
                              <a:srgbClr val="0070C0"/>
                            </a:solidFill>
                            <a:effectLst>
                              <a:outerShdw dist="38100" dir="2700000" algn="tl">
                                <a:srgbClr val="3333CC"/>
                              </a:outerShdw>
                            </a:effectLst>
                            <a:latin typeface="Cambria Math"/>
                            <a:ea typeface="微软雅黑" pitchFamily="34" charset="-122"/>
                          </a:rPr>
                          <m:t>𝑘</m:t>
                        </m:r>
                      </m:e>
                    </m:d>
                  </m:oMath>
                </a14:m>
                <a:endParaRPr lang="zh-CN" altLang="en-US" sz="2400" b="1" dirty="0">
                  <a:solidFill>
                    <a:srgbClr val="0070C0"/>
                  </a:solidFill>
                  <a:effectLst>
                    <a:outerShdw dist="38100" dir="2700000" algn="tl">
                      <a:srgbClr val="3333CC"/>
                    </a:outerShdw>
                  </a:effectLst>
                  <a:latin typeface="微软雅黑" pitchFamily="34" charset="-122"/>
                  <a:ea typeface="微软雅黑" pitchFamily="34" charset="-122"/>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9552" y="5892454"/>
                <a:ext cx="5796267" cy="494751"/>
              </a:xfrm>
              <a:prstGeom prst="rect">
                <a:avLst/>
              </a:prstGeom>
              <a:blipFill rotWithShape="1">
                <a:blip r:embed="rId5"/>
                <a:stretch>
                  <a:fillRect l="-1684" t="-9877" b="-234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41867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356" y="1487984"/>
            <a:ext cx="8229600" cy="748680"/>
          </a:xfrm>
        </p:spPr>
        <p:txBody>
          <a:bodyPr>
            <a:normAutofit/>
          </a:bodyPr>
          <a:lstStyle/>
          <a:p>
            <a:pPr>
              <a:buFont typeface="Wingdings" pitchFamily="2" charset="2"/>
              <a:buChar char="Ø"/>
            </a:pPr>
            <a:r>
              <a:rPr lang="zh-CN" altLang="en-US" dirty="0"/>
              <a:t>如果</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26</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算法收敛分析</a:t>
            </a:r>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216" y="1412832"/>
            <a:ext cx="3782896" cy="5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137" y="4185136"/>
            <a:ext cx="3832862"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内容占位符 2"/>
          <p:cNvSpPr txBox="1">
            <a:spLocks/>
          </p:cNvSpPr>
          <p:nvPr/>
        </p:nvSpPr>
        <p:spPr>
          <a:xfrm>
            <a:off x="257624" y="4176943"/>
            <a:ext cx="8229600" cy="748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Wingdings" pitchFamily="2" charset="2"/>
              <a:buChar char="Ø"/>
            </a:pPr>
            <a:r>
              <a:rPr lang="zh-CN" altLang="en-US" b="1" dirty="0">
                <a:solidFill>
                  <a:srgbClr val="0070C0"/>
                </a:solidFill>
                <a:effectLst>
                  <a:outerShdw dist="38100" dir="2700000" algn="tl">
                    <a:srgbClr val="3333CC"/>
                  </a:outerShdw>
                </a:effectLst>
                <a:latin typeface="微软雅黑" pitchFamily="34" charset="-122"/>
                <a:ea typeface="微软雅黑" pitchFamily="34" charset="-122"/>
              </a:rPr>
              <a:t>如果</a:t>
            </a:r>
          </a:p>
        </p:txBody>
      </p:sp>
      <p:pic>
        <p:nvPicPr>
          <p:cNvPr id="308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44" y="2078512"/>
            <a:ext cx="8685962" cy="16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38" y="4725144"/>
            <a:ext cx="8607968" cy="16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1382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07" y="2961793"/>
            <a:ext cx="7909051"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27</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感知器收敛性定理</a:t>
            </a:r>
          </a:p>
        </p:txBody>
      </p:sp>
      <mc:AlternateContent xmlns:mc="http://schemas.openxmlformats.org/markup-compatibility/2006" xmlns:a14="http://schemas.microsoft.com/office/drawing/2010/main">
        <mc:Choice Requires="a14">
          <p:sp>
            <p:nvSpPr>
              <p:cNvPr id="2" name="矩形 1"/>
              <p:cNvSpPr/>
              <p:nvPr/>
            </p:nvSpPr>
            <p:spPr>
              <a:xfrm>
                <a:off x="461616" y="2204864"/>
                <a:ext cx="7710784" cy="735394"/>
              </a:xfrm>
              <a:prstGeom prst="rect">
                <a:avLst/>
              </a:prstGeom>
            </p:spPr>
            <p:txBody>
              <a:bodyPr wrap="square">
                <a:spAutoFit/>
              </a:bodyPr>
              <a:lstStyle/>
              <a:p>
                <a:r>
                  <a:rPr lang="zh-CN" altLang="en-US" sz="2000" b="1" dirty="0" smtClean="0">
                    <a:solidFill>
                      <a:srgbClr val="7030A0"/>
                    </a:solidFill>
                    <a:effectLst>
                      <a:outerShdw dist="38100" dir="2700000" algn="tl">
                        <a:srgbClr val="3333CC"/>
                      </a:outerShdw>
                    </a:effectLst>
                    <a:latin typeface="微软雅黑" pitchFamily="34" charset="-122"/>
                    <a:ea typeface="微软雅黑" pitchFamily="34" charset="-122"/>
                  </a:rPr>
                  <a:t>证明：设向量</a:t>
                </a:r>
                <a14:m>
                  <m:oMath xmlns:m="http://schemas.openxmlformats.org/officeDocument/2006/math">
                    <m:sSup>
                      <m:sSupPr>
                        <m:ctrlPr>
                          <a:rPr lang="en-US" altLang="zh-CN" sz="2000" b="1" i="1">
                            <a:solidFill>
                              <a:srgbClr val="7030A0"/>
                            </a:solidFill>
                            <a:effectLst>
                              <a:outerShdw dist="38100" dir="2700000" algn="tl">
                                <a:srgbClr val="3333CC"/>
                              </a:outerShdw>
                            </a:effectLst>
                            <a:latin typeface="Cambria Math" panose="02040503050406030204" pitchFamily="18" charset="0"/>
                            <a:ea typeface="微软雅黑" pitchFamily="34" charset="-122"/>
                          </a:rPr>
                        </m:ctrlPr>
                      </m:sSupPr>
                      <m:e>
                        <m:r>
                          <a:rPr lang="zh-CN" altLang="en-US" sz="2000" b="1">
                            <a:solidFill>
                              <a:srgbClr val="7030A0"/>
                            </a:solidFill>
                            <a:effectLst>
                              <a:outerShdw dist="38100" dir="2700000" algn="tl">
                                <a:srgbClr val="3333CC"/>
                              </a:outerShdw>
                            </a:effectLst>
                            <a:latin typeface="Cambria Math"/>
                            <a:ea typeface="微软雅黑" pitchFamily="34" charset="-122"/>
                          </a:rPr>
                          <m:t>𝜔</m:t>
                        </m:r>
                      </m:e>
                      <m:sup>
                        <m:r>
                          <a:rPr lang="en-US" altLang="zh-CN" sz="2000" b="1">
                            <a:solidFill>
                              <a:srgbClr val="7030A0"/>
                            </a:solidFill>
                            <a:effectLst>
                              <a:outerShdw dist="38100" dir="2700000" algn="tl">
                                <a:srgbClr val="3333CC"/>
                              </a:outerShdw>
                            </a:effectLst>
                            <a:latin typeface="Cambria Math"/>
                            <a:ea typeface="微软雅黑" pitchFamily="34" charset="-122"/>
                          </a:rPr>
                          <m:t>∗</m:t>
                        </m:r>
                      </m:sup>
                    </m:sSup>
                  </m:oMath>
                </a14:m>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可以正确的分类，如果</a:t>
                </a:r>
                <a14:m>
                  <m:oMath xmlns:m="http://schemas.openxmlformats.org/officeDocument/2006/math">
                    <m:sSub>
                      <m:sSubPr>
                        <m:ctrlPr>
                          <a:rPr lang="en-US" altLang="zh-CN" sz="2000" b="1" i="1">
                            <a:solidFill>
                              <a:srgbClr val="7030A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7030A0"/>
                            </a:solidFill>
                            <a:effectLst>
                              <a:outerShdw dist="38100" dir="2700000" algn="tl">
                                <a:srgbClr val="3333CC"/>
                              </a:outerShdw>
                            </a:effectLst>
                            <a:latin typeface="Cambria Math"/>
                            <a:ea typeface="微软雅黑" pitchFamily="34" charset="-122"/>
                          </a:rPr>
                          <m:t>𝑥</m:t>
                        </m:r>
                      </m:e>
                      <m:sub>
                        <m:r>
                          <a:rPr lang="en-US" altLang="zh-CN" sz="2000" b="1">
                            <a:solidFill>
                              <a:srgbClr val="7030A0"/>
                            </a:solidFill>
                            <a:effectLst>
                              <a:outerShdw dist="38100" dir="2700000" algn="tl">
                                <a:srgbClr val="3333CC"/>
                              </a:outerShdw>
                            </a:effectLst>
                            <a:latin typeface="Cambria Math"/>
                            <a:ea typeface="微软雅黑" pitchFamily="34" charset="-122"/>
                          </a:rPr>
                          <m:t>𝑝</m:t>
                        </m:r>
                      </m:sub>
                    </m:sSub>
                  </m:oMath>
                </a14:m>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能被</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w(k)</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正确分类，那么</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w(k+1)=w(k)</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。否则，</a:t>
                </a:r>
              </a:p>
            </p:txBody>
          </p:sp>
        </mc:Choice>
        <mc:Fallback xmlns="">
          <p:sp>
            <p:nvSpPr>
              <p:cNvPr id="2" name="矩形 1"/>
              <p:cNvSpPr>
                <a:spLocks noRot="1" noChangeAspect="1" noMove="1" noResize="1" noEditPoints="1" noAdjustHandles="1" noChangeArrowheads="1" noChangeShapeType="1" noTextEdit="1"/>
              </p:cNvSpPr>
              <p:nvPr/>
            </p:nvSpPr>
            <p:spPr>
              <a:xfrm>
                <a:off x="461616" y="2204864"/>
                <a:ext cx="7710784" cy="735394"/>
              </a:xfrm>
              <a:prstGeom prst="rect">
                <a:avLst/>
              </a:prstGeom>
              <a:blipFill rotWithShape="1">
                <a:blip r:embed="rId3"/>
                <a:stretch>
                  <a:fillRect l="-870" t="-4167" r="-158" b="-16667"/>
                </a:stretch>
              </a:blipFill>
            </p:spPr>
            <p:txBody>
              <a:bodyPr/>
              <a:lstStyle/>
              <a:p>
                <a:r>
                  <a:rPr lang="zh-CN" altLang="en-US">
                    <a:noFill/>
                  </a:rPr>
                  <a:t> </a:t>
                </a:r>
              </a:p>
            </p:txBody>
          </p:sp>
        </mc:Fallback>
      </mc:AlternateContent>
      <p:sp>
        <p:nvSpPr>
          <p:cNvPr id="6" name="矩形 5"/>
          <p:cNvSpPr/>
          <p:nvPr/>
        </p:nvSpPr>
        <p:spPr>
          <a:xfrm>
            <a:off x="156570" y="1457564"/>
            <a:ext cx="8609326" cy="707886"/>
          </a:xfrm>
          <a:prstGeom prst="rect">
            <a:avLst/>
          </a:prstGeom>
        </p:spPr>
        <p:txBody>
          <a:bodyPr wrap="square">
            <a:spAutoFit/>
          </a:bodyPr>
          <a:lstStyle/>
          <a:p>
            <a:pPr marL="342900" indent="-342900">
              <a:spcBef>
                <a:spcPct val="20000"/>
              </a:spcBef>
              <a:buFont typeface="Wingdings" pitchFamily="2" charset="2"/>
              <a:buChar char="Ø"/>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如果输入训练样本是线性可分的，那么上述的训练算法经过有限次迭代后必能对训练样本正确分类</a:t>
            </a:r>
          </a:p>
        </p:txBody>
      </p:sp>
      <mc:AlternateContent xmlns:mc="http://schemas.openxmlformats.org/markup-compatibility/2006" xmlns:a14="http://schemas.microsoft.com/office/drawing/2010/main">
        <mc:Choice Requires="a14">
          <p:sp>
            <p:nvSpPr>
              <p:cNvPr id="7" name="TextBox 6"/>
              <p:cNvSpPr txBox="1"/>
              <p:nvPr/>
            </p:nvSpPr>
            <p:spPr>
              <a:xfrm>
                <a:off x="3450839" y="2961793"/>
                <a:ext cx="2755754" cy="550728"/>
              </a:xfrm>
              <a:prstGeom prst="rect">
                <a:avLst/>
              </a:prstGeom>
              <a:noFill/>
            </p:spPr>
            <p:txBody>
              <a:bodyPr wrap="none" rtlCol="0">
                <a:spAutoFit/>
              </a:bodyPr>
              <a:lstStyle/>
              <a:p>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（注意到</a:t>
                </a:r>
                <a14:m>
                  <m:oMath xmlns:m="http://schemas.openxmlformats.org/officeDocument/2006/math">
                    <m:d>
                      <m:dPr>
                        <m:begChr m:val="|"/>
                        <m:endChr m:val="|"/>
                        <m:ctrlPr>
                          <a:rPr lang="en-US" altLang="zh-CN" sz="2000" b="1" i="1">
                            <a:solidFill>
                              <a:srgbClr val="7030A0"/>
                            </a:solidFill>
                            <a:effectLst>
                              <a:outerShdw dist="38100" dir="2700000" algn="tl">
                                <a:srgbClr val="3333CC"/>
                              </a:outerShdw>
                            </a:effectLst>
                            <a:latin typeface="Cambria Math" panose="02040503050406030204" pitchFamily="18" charset="0"/>
                            <a:ea typeface="微软雅黑" pitchFamily="34" charset="-122"/>
                          </a:rPr>
                        </m:ctrlPr>
                      </m:dPr>
                      <m:e>
                        <m:sSub>
                          <m:sSubPr>
                            <m:ctrlPr>
                              <a:rPr lang="en-US" altLang="zh-CN" sz="2000" b="1" i="1">
                                <a:solidFill>
                                  <a:srgbClr val="7030A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7030A0"/>
                                </a:solidFill>
                                <a:effectLst>
                                  <a:outerShdw dist="38100" dir="2700000" algn="tl">
                                    <a:srgbClr val="3333CC"/>
                                  </a:outerShdw>
                                </a:effectLst>
                                <a:latin typeface="Cambria Math"/>
                                <a:ea typeface="微软雅黑" pitchFamily="34" charset="-122"/>
                              </a:rPr>
                              <m:t>𝑑</m:t>
                            </m:r>
                          </m:e>
                          <m:sub>
                            <m:r>
                              <a:rPr lang="en-US" altLang="zh-CN" sz="2000" b="1">
                                <a:solidFill>
                                  <a:srgbClr val="7030A0"/>
                                </a:solidFill>
                                <a:effectLst>
                                  <a:outerShdw dist="38100" dir="2700000" algn="tl">
                                    <a:srgbClr val="3333CC"/>
                                  </a:outerShdw>
                                </a:effectLst>
                                <a:latin typeface="Cambria Math"/>
                                <a:ea typeface="微软雅黑" pitchFamily="34" charset="-122"/>
                              </a:rPr>
                              <m:t>𝑝</m:t>
                            </m:r>
                          </m:sub>
                        </m:sSub>
                        <m:r>
                          <a:rPr lang="en-US" altLang="zh-CN" sz="2000" b="1">
                            <a:solidFill>
                              <a:srgbClr val="7030A0"/>
                            </a:solidFill>
                            <a:effectLst>
                              <a:outerShdw dist="38100" dir="2700000" algn="tl">
                                <a:srgbClr val="3333CC"/>
                              </a:outerShdw>
                            </a:effectLst>
                            <a:latin typeface="Cambria Math"/>
                            <a:ea typeface="微软雅黑" pitchFamily="34" charset="-122"/>
                          </a:rPr>
                          <m:t>−</m:t>
                        </m:r>
                        <m:sSub>
                          <m:sSubPr>
                            <m:ctrlPr>
                              <a:rPr lang="en-US" altLang="zh-CN" sz="2000" b="1" i="1">
                                <a:solidFill>
                                  <a:srgbClr val="7030A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7030A0"/>
                                </a:solidFill>
                                <a:effectLst>
                                  <a:outerShdw dist="38100" dir="2700000" algn="tl">
                                    <a:srgbClr val="3333CC"/>
                                  </a:outerShdw>
                                </a:effectLst>
                                <a:latin typeface="Cambria Math"/>
                                <a:ea typeface="微软雅黑" pitchFamily="34" charset="-122"/>
                              </a:rPr>
                              <m:t>𝑦</m:t>
                            </m:r>
                          </m:e>
                          <m:sub>
                            <m:r>
                              <a:rPr lang="en-US" altLang="zh-CN" sz="2000" b="1">
                                <a:solidFill>
                                  <a:srgbClr val="7030A0"/>
                                </a:solidFill>
                                <a:effectLst>
                                  <a:outerShdw dist="38100" dir="2700000" algn="tl">
                                    <a:srgbClr val="3333CC"/>
                                  </a:outerShdw>
                                </a:effectLst>
                                <a:latin typeface="Cambria Math"/>
                                <a:ea typeface="微软雅黑" pitchFamily="34" charset="-122"/>
                              </a:rPr>
                              <m:t>𝑝</m:t>
                            </m:r>
                          </m:sub>
                        </m:sSub>
                      </m:e>
                    </m:d>
                    <m:r>
                      <a:rPr lang="en-US" altLang="zh-CN" sz="2000" b="1">
                        <a:solidFill>
                          <a:srgbClr val="7030A0"/>
                        </a:solidFill>
                        <a:effectLst>
                          <a:outerShdw dist="38100" dir="2700000" algn="tl">
                            <a:srgbClr val="3333CC"/>
                          </a:outerShdw>
                        </a:effectLst>
                        <a:latin typeface="Cambria Math"/>
                        <a:ea typeface="微软雅黑" pitchFamily="34" charset="-122"/>
                      </a:rPr>
                      <m:t>=2</m:t>
                    </m:r>
                  </m:oMath>
                </a14:m>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a:t>
                </a:r>
                <a:endParaRPr lang="zh-CN" altLang="en-US" sz="2000" b="1" dirty="0">
                  <a:solidFill>
                    <a:srgbClr val="7030A0"/>
                  </a:solidFill>
                  <a:effectLst>
                    <a:outerShdw dist="38100" dir="2700000" algn="tl">
                      <a:srgbClr val="3333CC"/>
                    </a:outerShdw>
                  </a:effectLst>
                  <a:latin typeface="微软雅黑" pitchFamily="34" charset="-122"/>
                  <a:ea typeface="微软雅黑" pitchFamily="34" charset="-122"/>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450839" y="2961793"/>
                <a:ext cx="2755754" cy="550728"/>
              </a:xfrm>
              <a:prstGeom prst="rect">
                <a:avLst/>
              </a:prstGeom>
              <a:blipFill rotWithShape="1">
                <a:blip r:embed="rId4"/>
                <a:stretch>
                  <a:fillRect l="-2212" r="-3097" b="-7778"/>
                </a:stretch>
              </a:blipFill>
            </p:spPr>
            <p:txBody>
              <a:bodyPr/>
              <a:lstStyle/>
              <a:p>
                <a:r>
                  <a:rPr lang="zh-CN" altLang="en-US">
                    <a:noFill/>
                  </a:rPr>
                  <a:t> </a:t>
                </a:r>
              </a:p>
            </p:txBody>
          </p:sp>
        </mc:Fallback>
      </mc:AlternateContent>
      <p:sp>
        <p:nvSpPr>
          <p:cNvPr id="8" name="TextBox 7"/>
          <p:cNvSpPr txBox="1"/>
          <p:nvPr/>
        </p:nvSpPr>
        <p:spPr>
          <a:xfrm>
            <a:off x="461616" y="4437112"/>
            <a:ext cx="2749471" cy="400110"/>
          </a:xfrm>
          <a:prstGeom prst="rect">
            <a:avLst/>
          </a:prstGeom>
          <a:noFill/>
        </p:spPr>
        <p:txBody>
          <a:bodyPr wrap="none" rtlCol="0">
            <a:spAutoFit/>
          </a:bodyPr>
          <a:lstStyle/>
          <a:p>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由类似前面的分析可知</a:t>
            </a:r>
          </a:p>
        </p:txBody>
      </p:sp>
      <mc:AlternateContent xmlns:mc="http://schemas.openxmlformats.org/markup-compatibility/2006" xmlns:a14="http://schemas.microsoft.com/office/drawing/2010/main">
        <mc:Choice Requires="a14">
          <p:sp>
            <p:nvSpPr>
              <p:cNvPr id="9" name="TextBox 8"/>
              <p:cNvSpPr txBox="1"/>
              <p:nvPr/>
            </p:nvSpPr>
            <p:spPr>
              <a:xfrm>
                <a:off x="461616" y="5157192"/>
                <a:ext cx="3159839" cy="400110"/>
              </a:xfrm>
              <a:prstGeom prst="rect">
                <a:avLst/>
              </a:prstGeom>
              <a:noFill/>
            </p:spPr>
            <p:txBody>
              <a:bodyPr wrap="none" rtlCol="0">
                <a:spAutoFit/>
              </a:bodyPr>
              <a:lstStyle/>
              <a:p>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于是只要</a:t>
                </a:r>
                <a14:m>
                  <m:oMath xmlns:m="http://schemas.openxmlformats.org/officeDocument/2006/math">
                    <m:r>
                      <a:rPr lang="zh-CN" altLang="en-US" sz="2000" b="1">
                        <a:solidFill>
                          <a:srgbClr val="7030A0"/>
                        </a:solidFill>
                        <a:effectLst>
                          <a:outerShdw dist="38100" dir="2700000" algn="tl">
                            <a:srgbClr val="3333CC"/>
                          </a:outerShdw>
                        </a:effectLst>
                        <a:latin typeface="Cambria Math"/>
                        <a:ea typeface="微软雅黑" pitchFamily="34" charset="-122"/>
                      </a:rPr>
                      <m:t>𝛼</m:t>
                    </m:r>
                  </m:oMath>
                </a14:m>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足够小就能保证</a:t>
                </a:r>
              </a:p>
            </p:txBody>
          </p:sp>
        </mc:Choice>
        <mc:Fallback xmlns="">
          <p:sp>
            <p:nvSpPr>
              <p:cNvPr id="9" name="TextBox 8"/>
              <p:cNvSpPr txBox="1">
                <a:spLocks noRot="1" noChangeAspect="1" noMove="1" noResize="1" noEditPoints="1" noAdjustHandles="1" noChangeArrowheads="1" noChangeShapeType="1" noTextEdit="1"/>
              </p:cNvSpPr>
              <p:nvPr/>
            </p:nvSpPr>
            <p:spPr>
              <a:xfrm>
                <a:off x="461616" y="5157192"/>
                <a:ext cx="3159839" cy="400110"/>
              </a:xfrm>
              <a:prstGeom prst="rect">
                <a:avLst/>
              </a:prstGeom>
              <a:blipFill rotWithShape="1">
                <a:blip r:embed="rId6"/>
                <a:stretch>
                  <a:fillRect l="-2124" t="-7576" r="-1931" b="-28788"/>
                </a:stretch>
              </a:blipFill>
            </p:spPr>
            <p:txBody>
              <a:bodyPr/>
              <a:lstStyle/>
              <a:p>
                <a:r>
                  <a:rPr lang="zh-CN" altLang="en-US">
                    <a:noFill/>
                  </a:rPr>
                  <a:t> </a:t>
                </a:r>
              </a:p>
            </p:txBody>
          </p:sp>
        </mc:Fallback>
      </mc:AlternateContent>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4130" y="4405778"/>
            <a:ext cx="4559262"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67544" y="5805264"/>
            <a:ext cx="2292615" cy="400110"/>
          </a:xfrm>
          <a:prstGeom prst="rect">
            <a:avLst/>
          </a:prstGeom>
          <a:noFill/>
        </p:spPr>
        <p:txBody>
          <a:bodyPr wrap="none" rtlCol="0">
            <a:spAutoFit/>
          </a:bodyPr>
          <a:lstStyle/>
          <a:p>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因此</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w(k)</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必收敛。</a:t>
            </a:r>
          </a:p>
        </p:txBody>
      </p:sp>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63888" y="5175699"/>
            <a:ext cx="4885744" cy="413541"/>
          </a:xfrm>
          <a:prstGeom prst="rect">
            <a:avLst/>
          </a:prstGeom>
        </p:spPr>
      </p:pic>
    </p:spTree>
    <p:extLst>
      <p:ext uri="{BB962C8B-B14F-4D97-AF65-F5344CB8AC3E}">
        <p14:creationId xmlns:p14="http://schemas.microsoft.com/office/powerpoint/2010/main" val="2151382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28</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一个例子</a:t>
            </a:r>
          </a:p>
        </p:txBody>
      </p:sp>
      <p:grpSp>
        <p:nvGrpSpPr>
          <p:cNvPr id="26" name="组合 25"/>
          <p:cNvGrpSpPr/>
          <p:nvPr/>
        </p:nvGrpSpPr>
        <p:grpSpPr>
          <a:xfrm>
            <a:off x="98520" y="960836"/>
            <a:ext cx="2160000" cy="2160000"/>
            <a:chOff x="1218595" y="478452"/>
            <a:chExt cx="2160000" cy="2160000"/>
          </a:xfrm>
        </p:grpSpPr>
        <p:grpSp>
          <p:nvGrpSpPr>
            <p:cNvPr id="7" name="组合 6"/>
            <p:cNvGrpSpPr/>
            <p:nvPr/>
          </p:nvGrpSpPr>
          <p:grpSpPr>
            <a:xfrm>
              <a:off x="1218595" y="478452"/>
              <a:ext cx="2160000" cy="2160000"/>
              <a:chOff x="251760" y="4365344"/>
              <a:chExt cx="2160000" cy="2160000"/>
            </a:xfrm>
          </p:grpSpPr>
          <p:grpSp>
            <p:nvGrpSpPr>
              <p:cNvPr id="8" name="组合 7"/>
              <p:cNvGrpSpPr/>
              <p:nvPr/>
            </p:nvGrpSpPr>
            <p:grpSpPr>
              <a:xfrm>
                <a:off x="251760" y="4365344"/>
                <a:ext cx="2160000" cy="2160000"/>
                <a:chOff x="323528" y="4262870"/>
                <a:chExt cx="2160000" cy="2160000"/>
              </a:xfrm>
            </p:grpSpPr>
            <p:grpSp>
              <p:nvGrpSpPr>
                <p:cNvPr id="14" name="组合 13"/>
                <p:cNvGrpSpPr/>
                <p:nvPr/>
              </p:nvGrpSpPr>
              <p:grpSpPr>
                <a:xfrm>
                  <a:off x="323528" y="4262870"/>
                  <a:ext cx="2160000" cy="2160000"/>
                  <a:chOff x="1254569" y="4432485"/>
                  <a:chExt cx="2470612" cy="2470612"/>
                </a:xfrm>
              </p:grpSpPr>
              <p:cxnSp>
                <p:nvCxnSpPr>
                  <p:cNvPr id="23" name="直接箭头连接符 22"/>
                  <p:cNvCxnSpPr/>
                  <p:nvPr/>
                </p:nvCxnSpPr>
                <p:spPr>
                  <a:xfrm>
                    <a:off x="1254569" y="571558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24" name="直接箭头连接符 23"/>
                  <p:cNvCxnSpPr/>
                  <p:nvPr/>
                </p:nvCxnSpPr>
                <p:spPr>
                  <a:xfrm rot="16200000" flipV="1">
                    <a:off x="1254569" y="566779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grpSp>
            <p:cxnSp>
              <p:nvCxnSpPr>
                <p:cNvPr id="15" name="直接连接符 14"/>
                <p:cNvCxnSpPr/>
                <p:nvPr/>
              </p:nvCxnSpPr>
              <p:spPr>
                <a:xfrm flipV="1">
                  <a:off x="2051720" y="5326995"/>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799009" y="53310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5400000" flipV="1">
                  <a:off x="1442572" y="47042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flipV="1">
                  <a:off x="1442572" y="5888131"/>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48968" y="5452333"/>
                  <a:ext cx="39786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20" name="TextBox 19"/>
                <p:cNvSpPr txBox="1"/>
                <p:nvPr/>
              </p:nvSpPr>
              <p:spPr>
                <a:xfrm>
                  <a:off x="1478337" y="4581128"/>
                  <a:ext cx="31290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21" name="TextBox 20"/>
                <p:cNvSpPr txBox="1"/>
                <p:nvPr/>
              </p:nvSpPr>
              <p:spPr>
                <a:xfrm>
                  <a:off x="2048054" y="5597624"/>
                  <a:ext cx="31290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22" name="TextBox 21"/>
                <p:cNvSpPr txBox="1"/>
                <p:nvPr/>
              </p:nvSpPr>
              <p:spPr>
                <a:xfrm>
                  <a:off x="1463463" y="5723964"/>
                  <a:ext cx="39786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grpSp>
          <p:sp>
            <p:nvSpPr>
              <p:cNvPr id="9" name="椭圆 8"/>
              <p:cNvSpPr/>
              <p:nvPr/>
            </p:nvSpPr>
            <p:spPr>
              <a:xfrm>
                <a:off x="1268387" y="5934960"/>
                <a:ext cx="144000" cy="1440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noFill/>
                </a:endParaRPr>
              </a:p>
            </p:txBody>
          </p:sp>
          <p:sp>
            <p:nvSpPr>
              <p:cNvPr id="10" name="椭圆 9"/>
              <p:cNvSpPr/>
              <p:nvPr/>
            </p:nvSpPr>
            <p:spPr>
              <a:xfrm>
                <a:off x="1907952" y="5401470"/>
                <a:ext cx="144000" cy="1440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noFill/>
                </a:endParaRPr>
              </a:p>
            </p:txBody>
          </p:sp>
          <p:sp>
            <p:nvSpPr>
              <p:cNvPr id="11" name="乘号 10"/>
              <p:cNvSpPr/>
              <p:nvPr/>
            </p:nvSpPr>
            <p:spPr>
              <a:xfrm>
                <a:off x="619241" y="5379126"/>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乘号 24"/>
            <p:cNvSpPr/>
            <p:nvPr/>
          </p:nvSpPr>
          <p:spPr>
            <a:xfrm>
              <a:off x="2199222" y="832726"/>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graphicFrame>
            <p:nvGraphicFramePr>
              <p:cNvPr id="27" name="表格 26"/>
              <p:cNvGraphicFramePr>
                <a:graphicFrameLocks noGrp="1"/>
              </p:cNvGraphicFramePr>
              <p:nvPr>
                <p:extLst>
                  <p:ext uri="{D42A27DB-BD31-4B8C-83A1-F6EECF244321}">
                    <p14:modId xmlns:p14="http://schemas.microsoft.com/office/powerpoint/2010/main" val="1287047714"/>
                  </p:ext>
                </p:extLst>
              </p:nvPr>
            </p:nvGraphicFramePr>
            <p:xfrm>
              <a:off x="2395315" y="1324204"/>
              <a:ext cx="4353369" cy="979932"/>
            </p:xfrm>
            <a:graphic>
              <a:graphicData uri="http://schemas.openxmlformats.org/drawingml/2006/table">
                <a:tbl>
                  <a:tblPr firstCol="1" bandRow="1">
                    <a:tableStyleId>{8EC20E35-A176-4012-BC5E-935CFFF8708E}</a:tableStyleId>
                  </a:tblPr>
                  <a:tblGrid>
                    <a:gridCol w="675449"/>
                    <a:gridCol w="843280"/>
                    <a:gridCol w="944880"/>
                    <a:gridCol w="944880"/>
                    <a:gridCol w="944880"/>
                  </a:tblGrid>
                  <a:tr h="438586">
                    <a:tc>
                      <a:txBody>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C000"/>
                                        </a:solidFill>
                                        <a:latin typeface="Cambria Math" panose="02040503050406030204" pitchFamily="18" charset="0"/>
                                      </a:rPr>
                                    </m:ctrlPr>
                                  </m:sSubPr>
                                  <m:e>
                                    <m:r>
                                      <a:rPr lang="en-US" altLang="zh-CN" sz="2400" b="1" i="1" smtClean="0">
                                        <a:solidFill>
                                          <a:srgbClr val="FFC000"/>
                                        </a:solidFill>
                                        <a:latin typeface="Cambria Math"/>
                                      </a:rPr>
                                      <m:t>𝒙</m:t>
                                    </m:r>
                                  </m:e>
                                  <m:sub>
                                    <m:r>
                                      <a:rPr lang="en-US" altLang="zh-CN" sz="2400" b="1" i="1" smtClean="0">
                                        <a:solidFill>
                                          <a:srgbClr val="FFC000"/>
                                        </a:solidFill>
                                        <a:latin typeface="Cambria Math"/>
                                      </a:rPr>
                                      <m:t>𝒑</m:t>
                                    </m:r>
                                  </m:sub>
                                </m:sSub>
                              </m:oMath>
                            </m:oMathPara>
                          </a14:m>
                          <a:endParaRPr lang="zh-CN" altLang="en-US" sz="2400" b="1" dirty="0">
                            <a:solidFill>
                              <a:srgbClr val="FFC000"/>
                            </a:solidFill>
                          </a:endParaRPr>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r>
                            <a:rPr lang="en-US" altLang="zh-CN" sz="2000" b="1" kern="1200" dirty="0" smtClean="0">
                              <a:solidFill>
                                <a:srgbClr val="FFFF00"/>
                              </a:solidFill>
                              <a:latin typeface="+mn-lt"/>
                              <a:ea typeface="+mn-ea"/>
                              <a:cs typeface="+mn-cs"/>
                            </a:rPr>
                            <a:t>(1,0)</a:t>
                          </a:r>
                          <a:endParaRPr lang="zh-CN" altLang="en-US" sz="2000" b="1" kern="1200" dirty="0">
                            <a:solidFill>
                              <a:srgbClr val="FFFF00"/>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algn="ctr" defTabSz="914400" rtl="0" eaLnBrk="1" latinLnBrk="0" hangingPunct="1"/>
                          <a:r>
                            <a:rPr lang="en-US" altLang="zh-CN" sz="2000" b="1" kern="1200" dirty="0" smtClean="0">
                              <a:solidFill>
                                <a:srgbClr val="FFFF00"/>
                              </a:solidFill>
                              <a:latin typeface="+mn-lt"/>
                              <a:ea typeface="+mn-ea"/>
                              <a:cs typeface="+mn-cs"/>
                            </a:rPr>
                            <a:t>(0,1)</a:t>
                          </a:r>
                          <a:endParaRPr lang="zh-CN" altLang="en-US" sz="2000" b="1" kern="1200" dirty="0">
                            <a:solidFill>
                              <a:srgbClr val="FFFF00"/>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algn="ctr" defTabSz="914400" rtl="0" eaLnBrk="1" latinLnBrk="0" hangingPunct="1"/>
                          <a:r>
                            <a:rPr lang="en-US" altLang="zh-CN" sz="2000" b="1" kern="1200" dirty="0" smtClean="0">
                              <a:solidFill>
                                <a:srgbClr val="FFFF00"/>
                              </a:solidFill>
                              <a:latin typeface="+mn-lt"/>
                              <a:ea typeface="+mn-ea"/>
                              <a:cs typeface="+mn-cs"/>
                            </a:rPr>
                            <a:t>(-1,0)</a:t>
                          </a:r>
                          <a:endParaRPr lang="zh-CN" altLang="en-US" sz="2000" b="1" kern="1200" dirty="0">
                            <a:solidFill>
                              <a:srgbClr val="FFFF00"/>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algn="ctr" defTabSz="914400" rtl="0" eaLnBrk="1" latinLnBrk="0" hangingPunct="1"/>
                          <a:r>
                            <a:rPr lang="en-US" altLang="zh-CN" sz="2000" b="1" kern="1200" dirty="0" smtClean="0">
                              <a:solidFill>
                                <a:srgbClr val="FFFF00"/>
                              </a:solidFill>
                              <a:latin typeface="+mn-lt"/>
                              <a:ea typeface="+mn-ea"/>
                              <a:cs typeface="+mn-cs"/>
                            </a:rPr>
                            <a:t>(0,-1)</a:t>
                          </a:r>
                          <a:endParaRPr lang="zh-CN" altLang="en-US" sz="2000" b="1" kern="1200" dirty="0">
                            <a:solidFill>
                              <a:srgbClr val="FFFF00"/>
                            </a:solidFill>
                            <a:latin typeface="+mn-lt"/>
                            <a:ea typeface="+mn-ea"/>
                            <a:cs typeface="+mn-cs"/>
                          </a:endParaRPr>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1">
                            <a:lumMod val="50000"/>
                          </a:schemeClr>
                        </a:solidFill>
                      </a:tcPr>
                    </a:tc>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C000"/>
                                        </a:solidFill>
                                        <a:latin typeface="Cambria Math" panose="02040503050406030204" pitchFamily="18" charset="0"/>
                                      </a:rPr>
                                    </m:ctrlPr>
                                  </m:sSubPr>
                                  <m:e>
                                    <m:r>
                                      <a:rPr lang="en-US" altLang="zh-CN" sz="2400" b="1" i="1" smtClean="0">
                                        <a:solidFill>
                                          <a:srgbClr val="FFC000"/>
                                        </a:solidFill>
                                        <a:latin typeface="Cambria Math"/>
                                      </a:rPr>
                                      <m:t>𝒅</m:t>
                                    </m:r>
                                  </m:e>
                                  <m:sub>
                                    <m:r>
                                      <a:rPr lang="en-US" altLang="zh-CN" sz="2400" b="1" i="1" smtClean="0">
                                        <a:solidFill>
                                          <a:srgbClr val="FFC000"/>
                                        </a:solidFill>
                                        <a:latin typeface="Cambria Math"/>
                                      </a:rPr>
                                      <m:t>𝒑</m:t>
                                    </m:r>
                                  </m:sub>
                                </m:sSub>
                              </m:oMath>
                            </m:oMathPara>
                          </a14:m>
                          <a:endParaRPr lang="zh-CN" altLang="en-US" sz="2400" b="1" dirty="0">
                            <a:solidFill>
                              <a:srgbClr val="FFC000"/>
                            </a:solidFill>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2400" b="1" i="0" dirty="0" smtClean="0">
                              <a:solidFill>
                                <a:srgbClr val="FFFF00"/>
                              </a:solidFill>
                            </a:rPr>
                            <a:t>1</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lumMod val="75000"/>
                          </a:schemeClr>
                        </a:solidFill>
                      </a:tcPr>
                    </a:tc>
                    <a:tc>
                      <a:txBody>
                        <a:bodyPr/>
                        <a:lstStyle/>
                        <a:p>
                          <a:pPr algn="ctr"/>
                          <a:r>
                            <a:rPr lang="en-US" altLang="zh-CN" sz="2400" b="1" i="0" dirty="0" smtClean="0">
                              <a:solidFill>
                                <a:srgbClr val="FFFF00"/>
                              </a:solidFill>
                            </a:rPr>
                            <a:t>-1</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lumMod val="75000"/>
                          </a:schemeClr>
                        </a:solidFill>
                      </a:tcPr>
                    </a:tc>
                    <a:tc>
                      <a:txBody>
                        <a:bodyPr/>
                        <a:lstStyle/>
                        <a:p>
                          <a:pPr algn="ctr"/>
                          <a:r>
                            <a:rPr lang="en-US" altLang="zh-CN" sz="2400" b="1" i="0" dirty="0" smtClean="0">
                              <a:solidFill>
                                <a:srgbClr val="FFFF00"/>
                              </a:solidFill>
                            </a:rPr>
                            <a:t>-1</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lumMod val="75000"/>
                          </a:schemeClr>
                        </a:solidFill>
                      </a:tcPr>
                    </a:tc>
                    <a:tc>
                      <a:txBody>
                        <a:bodyPr/>
                        <a:lstStyle/>
                        <a:p>
                          <a:pPr algn="ctr"/>
                          <a:r>
                            <a:rPr lang="en-US" altLang="zh-CN" sz="2400" b="1" i="0" dirty="0" smtClean="0">
                              <a:solidFill>
                                <a:srgbClr val="FFFF00"/>
                              </a:solidFill>
                            </a:rPr>
                            <a:t>1</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1">
                            <a:lumMod val="75000"/>
                          </a:schemeClr>
                        </a:solidFill>
                      </a:tcPr>
                    </a:tc>
                  </a:tr>
                </a:tbl>
              </a:graphicData>
            </a:graphic>
          </p:graphicFrame>
        </mc:Choice>
        <mc:Fallback xmlns="">
          <p:graphicFrame>
            <p:nvGraphicFramePr>
              <p:cNvPr id="27" name="表格 26"/>
              <p:cNvGraphicFramePr>
                <a:graphicFrameLocks noGrp="1"/>
              </p:cNvGraphicFramePr>
              <p:nvPr>
                <p:extLst>
                  <p:ext uri="{D42A27DB-BD31-4B8C-83A1-F6EECF244321}">
                    <p14:modId xmlns:p14="http://schemas.microsoft.com/office/powerpoint/2010/main" val="1287047714"/>
                  </p:ext>
                </p:extLst>
              </p:nvPr>
            </p:nvGraphicFramePr>
            <p:xfrm>
              <a:off x="2395315" y="1324204"/>
              <a:ext cx="4353369" cy="979932"/>
            </p:xfrm>
            <a:graphic>
              <a:graphicData uri="http://schemas.openxmlformats.org/drawingml/2006/table">
                <a:tbl>
                  <a:tblPr firstCol="1" bandRow="1">
                    <a:tableStyleId>{8EC20E35-A176-4012-BC5E-935CFFF8708E}</a:tableStyleId>
                  </a:tblPr>
                  <a:tblGrid>
                    <a:gridCol w="675449"/>
                    <a:gridCol w="843280"/>
                    <a:gridCol w="944880"/>
                    <a:gridCol w="944880"/>
                    <a:gridCol w="944880"/>
                  </a:tblGrid>
                  <a:tr h="489966">
                    <a:tc>
                      <a:txBody>
                        <a:bodyPr/>
                        <a:lstStyle/>
                        <a:p>
                          <a:endParaRPr lang="zh-CN"/>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rotWithShape="1">
                          <a:blip r:embed="rId2"/>
                          <a:stretch>
                            <a:fillRect l="-901" t="-6173" r="-544144" b="-120988"/>
                          </a:stretch>
                        </a:blipFill>
                      </a:tcPr>
                    </a:tc>
                    <a:tc>
                      <a:txBody>
                        <a:bodyPr/>
                        <a:lstStyle/>
                        <a:p>
                          <a:pPr marL="0" algn="ctr" defTabSz="914400" rtl="0" eaLnBrk="1" latinLnBrk="0" hangingPunct="1"/>
                          <a:r>
                            <a:rPr lang="en-US" altLang="zh-CN" sz="2000" b="1" kern="1200" dirty="0" smtClean="0">
                              <a:solidFill>
                                <a:srgbClr val="FFFF00"/>
                              </a:solidFill>
                              <a:latin typeface="+mn-lt"/>
                              <a:ea typeface="+mn-ea"/>
                              <a:cs typeface="+mn-cs"/>
                            </a:rPr>
                            <a:t>(1,0)</a:t>
                          </a:r>
                          <a:endParaRPr lang="zh-CN" altLang="en-US" sz="2000" b="1" kern="1200" dirty="0">
                            <a:solidFill>
                              <a:srgbClr val="FFFF00"/>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algn="ctr" defTabSz="914400" rtl="0" eaLnBrk="1" latinLnBrk="0" hangingPunct="1"/>
                          <a:r>
                            <a:rPr lang="en-US" altLang="zh-CN" sz="2000" b="1" kern="1200" dirty="0" smtClean="0">
                              <a:solidFill>
                                <a:srgbClr val="FFFF00"/>
                              </a:solidFill>
                              <a:latin typeface="+mn-lt"/>
                              <a:ea typeface="+mn-ea"/>
                              <a:cs typeface="+mn-cs"/>
                            </a:rPr>
                            <a:t>(</a:t>
                          </a:r>
                          <a:r>
                            <a:rPr lang="en-US" altLang="zh-CN" sz="2000" b="1" kern="1200" dirty="0" smtClean="0">
                              <a:solidFill>
                                <a:srgbClr val="FFFF00"/>
                              </a:solidFill>
                              <a:latin typeface="+mn-lt"/>
                              <a:ea typeface="+mn-ea"/>
                              <a:cs typeface="+mn-cs"/>
                            </a:rPr>
                            <a:t>0,1</a:t>
                          </a:r>
                          <a:r>
                            <a:rPr lang="en-US" altLang="zh-CN" sz="2000" b="1" kern="1200" dirty="0" smtClean="0">
                              <a:solidFill>
                                <a:srgbClr val="FFFF00"/>
                              </a:solidFill>
                              <a:latin typeface="+mn-lt"/>
                              <a:ea typeface="+mn-ea"/>
                              <a:cs typeface="+mn-cs"/>
                            </a:rPr>
                            <a:t>)</a:t>
                          </a:r>
                          <a:endParaRPr lang="zh-CN" altLang="en-US" sz="2000" b="1" kern="1200" dirty="0">
                            <a:solidFill>
                              <a:srgbClr val="FFFF00"/>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algn="ctr" defTabSz="914400" rtl="0" eaLnBrk="1" latinLnBrk="0" hangingPunct="1"/>
                          <a:r>
                            <a:rPr lang="en-US" altLang="zh-CN" sz="2000" b="1" kern="1200" dirty="0" smtClean="0">
                              <a:solidFill>
                                <a:srgbClr val="FFFF00"/>
                              </a:solidFill>
                              <a:latin typeface="+mn-lt"/>
                              <a:ea typeface="+mn-ea"/>
                              <a:cs typeface="+mn-cs"/>
                            </a:rPr>
                            <a:t>(-1,0)</a:t>
                          </a:r>
                          <a:endParaRPr lang="zh-CN" altLang="en-US" sz="2000" b="1" kern="1200" dirty="0">
                            <a:solidFill>
                              <a:srgbClr val="FFFF00"/>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algn="ctr" defTabSz="914400" rtl="0" eaLnBrk="1" latinLnBrk="0" hangingPunct="1"/>
                          <a:r>
                            <a:rPr lang="en-US" altLang="zh-CN" sz="2000" b="1" kern="1200" dirty="0" smtClean="0">
                              <a:solidFill>
                                <a:srgbClr val="FFFF00"/>
                              </a:solidFill>
                              <a:latin typeface="+mn-lt"/>
                              <a:ea typeface="+mn-ea"/>
                              <a:cs typeface="+mn-cs"/>
                            </a:rPr>
                            <a:t>(0,-1)</a:t>
                          </a:r>
                          <a:endParaRPr lang="zh-CN" altLang="en-US" sz="2000" b="1" kern="1200" dirty="0">
                            <a:solidFill>
                              <a:srgbClr val="FFFF00"/>
                            </a:solidFill>
                            <a:latin typeface="+mn-lt"/>
                            <a:ea typeface="+mn-ea"/>
                            <a:cs typeface="+mn-cs"/>
                          </a:endParaRPr>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1">
                            <a:lumMod val="50000"/>
                          </a:schemeClr>
                        </a:solidFill>
                      </a:tcPr>
                    </a:tc>
                  </a:tr>
                  <a:tr h="489966">
                    <a:tc>
                      <a:txBody>
                        <a:bodyPr/>
                        <a:lstStyle/>
                        <a:p>
                          <a:endParaRPr lang="zh-CN"/>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rotWithShape="1">
                          <a:blip r:embed="rId2"/>
                          <a:stretch>
                            <a:fillRect l="-901" t="-107500" r="-544144" b="-22500"/>
                          </a:stretch>
                        </a:blipFill>
                      </a:tcPr>
                    </a:tc>
                    <a:tc>
                      <a:txBody>
                        <a:bodyPr/>
                        <a:lstStyle/>
                        <a:p>
                          <a:pPr algn="ctr"/>
                          <a:r>
                            <a:rPr lang="en-US" altLang="zh-CN" sz="2400" b="1" i="0" dirty="0" smtClean="0">
                              <a:solidFill>
                                <a:srgbClr val="FFFF00"/>
                              </a:solidFill>
                            </a:rPr>
                            <a:t>1</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lumMod val="75000"/>
                          </a:schemeClr>
                        </a:solidFill>
                      </a:tcPr>
                    </a:tc>
                    <a:tc>
                      <a:txBody>
                        <a:bodyPr/>
                        <a:lstStyle/>
                        <a:p>
                          <a:pPr algn="ctr"/>
                          <a:r>
                            <a:rPr lang="en-US" altLang="zh-CN" sz="2400" b="1" i="0" dirty="0" smtClean="0">
                              <a:solidFill>
                                <a:srgbClr val="FFFF00"/>
                              </a:solidFill>
                            </a:rPr>
                            <a:t>-1</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lumMod val="75000"/>
                          </a:schemeClr>
                        </a:solidFill>
                      </a:tcPr>
                    </a:tc>
                    <a:tc>
                      <a:txBody>
                        <a:bodyPr/>
                        <a:lstStyle/>
                        <a:p>
                          <a:pPr algn="ctr"/>
                          <a:r>
                            <a:rPr lang="en-US" altLang="zh-CN" sz="2400" b="1" i="0" dirty="0" smtClean="0">
                              <a:solidFill>
                                <a:srgbClr val="FFFF00"/>
                              </a:solidFill>
                            </a:rPr>
                            <a:t>-1</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lumMod val="75000"/>
                          </a:schemeClr>
                        </a:solidFill>
                      </a:tcPr>
                    </a:tc>
                    <a:tc>
                      <a:txBody>
                        <a:bodyPr/>
                        <a:lstStyle/>
                        <a:p>
                          <a:pPr algn="ctr"/>
                          <a:r>
                            <a:rPr lang="en-US" altLang="zh-CN" sz="2400" b="1" i="0" dirty="0" smtClean="0">
                              <a:solidFill>
                                <a:srgbClr val="FFFF00"/>
                              </a:solidFill>
                            </a:rPr>
                            <a:t>1</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1">
                            <a:lumMod val="75000"/>
                          </a:schemeClr>
                        </a:solid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8" name="表格 27"/>
              <p:cNvGraphicFramePr>
                <a:graphicFrameLocks noGrp="1"/>
              </p:cNvGraphicFramePr>
              <p:nvPr>
                <p:extLst>
                  <p:ext uri="{D42A27DB-BD31-4B8C-83A1-F6EECF244321}">
                    <p14:modId xmlns:p14="http://schemas.microsoft.com/office/powerpoint/2010/main" val="1530152671"/>
                  </p:ext>
                </p:extLst>
              </p:nvPr>
            </p:nvGraphicFramePr>
            <p:xfrm>
              <a:off x="6110668" y="2619489"/>
              <a:ext cx="2576132" cy="3810489"/>
            </p:xfrm>
            <a:graphic>
              <a:graphicData uri="http://schemas.openxmlformats.org/drawingml/2006/table">
                <a:tbl>
                  <a:tblPr firstRow="1" bandRow="1">
                    <a:tableStyleId>{125E5076-3810-47DD-B79F-674D7AD40C01}</a:tableStyleId>
                  </a:tblPr>
                  <a:tblGrid>
                    <a:gridCol w="444818"/>
                    <a:gridCol w="586041"/>
                    <a:gridCol w="943293"/>
                    <a:gridCol w="601980"/>
                  </a:tblGrid>
                  <a:tr h="487466">
                    <a:tc>
                      <a:txBody>
                        <a:bodyPr/>
                        <a:lstStyle/>
                        <a:p>
                          <a:pPr algn="ctr"/>
                          <a:r>
                            <a:rPr lang="en-US" altLang="zh-CN" sz="2400" dirty="0" smtClean="0">
                              <a:solidFill>
                                <a:srgbClr val="FFC000"/>
                              </a:solidFill>
                            </a:rPr>
                            <a:t>k</a:t>
                          </a:r>
                          <a:endParaRPr lang="zh-CN" altLang="en-US" sz="2400" dirty="0">
                            <a:solidFill>
                              <a:srgbClr val="FFC000"/>
                            </a:solidFill>
                          </a:endParaRPr>
                        </a:p>
                      </a:txBody>
                      <a:tcPr>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FFC000"/>
                                        </a:solidFill>
                                        <a:latin typeface="Cambria Math" panose="02040503050406030204" pitchFamily="18" charset="0"/>
                                      </a:rPr>
                                    </m:ctrlPr>
                                  </m:sSubPr>
                                  <m:e>
                                    <m:r>
                                      <a:rPr lang="en-US" altLang="zh-CN" sz="2400" b="1" i="1" smtClean="0">
                                        <a:solidFill>
                                          <a:srgbClr val="FFC000"/>
                                        </a:solidFill>
                                        <a:latin typeface="Cambria Math"/>
                                      </a:rPr>
                                      <m:t>𝒙</m:t>
                                    </m:r>
                                  </m:e>
                                  <m:sub>
                                    <m:r>
                                      <a:rPr lang="en-US" altLang="zh-CN" sz="2400" b="1" i="1" smtClean="0">
                                        <a:solidFill>
                                          <a:srgbClr val="FFC000"/>
                                        </a:solidFill>
                                        <a:latin typeface="Cambria Math"/>
                                      </a:rPr>
                                      <m:t>𝒑</m:t>
                                    </m:r>
                                  </m:sub>
                                </m:sSub>
                              </m:oMath>
                            </m:oMathPara>
                          </a14:m>
                          <a:endParaRPr lang="zh-CN" altLang="en-US" sz="2400" dirty="0">
                            <a:solidFill>
                              <a:srgbClr val="FFC000"/>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zh-CN" altLang="en-US" sz="2400" i="1" smtClean="0">
                                    <a:solidFill>
                                      <a:srgbClr val="FFC000"/>
                                    </a:solidFill>
                                    <a:latin typeface="Cambria Math"/>
                                  </a:rPr>
                                  <m:t>𝝎</m:t>
                                </m:r>
                                <m:r>
                                  <a:rPr lang="en-US" altLang="zh-CN" sz="2400" b="1" i="1" smtClean="0">
                                    <a:solidFill>
                                      <a:srgbClr val="FFC000"/>
                                    </a:solidFill>
                                    <a:latin typeface="Cambria Math"/>
                                  </a:rPr>
                                  <m:t>(</m:t>
                                </m:r>
                                <m:r>
                                  <a:rPr lang="en-US" altLang="zh-CN" sz="2400" b="1" i="1" smtClean="0">
                                    <a:solidFill>
                                      <a:srgbClr val="FFC000"/>
                                    </a:solidFill>
                                    <a:latin typeface="Cambria Math"/>
                                  </a:rPr>
                                  <m:t>𝒌</m:t>
                                </m:r>
                                <m:r>
                                  <a:rPr lang="en-US" altLang="zh-CN" sz="2400" b="1" i="1" smtClean="0">
                                    <a:solidFill>
                                      <a:srgbClr val="FFC000"/>
                                    </a:solidFill>
                                    <a:latin typeface="Cambria Math"/>
                                  </a:rPr>
                                  <m:t>)</m:t>
                                </m:r>
                              </m:oMath>
                            </m:oMathPara>
                          </a14:m>
                          <a:endParaRPr lang="zh-CN" altLang="en-US" sz="2400" dirty="0">
                            <a:solidFill>
                              <a:srgbClr val="FFC000"/>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zh-CN" altLang="en-US" sz="2400" i="1" smtClean="0">
                                    <a:solidFill>
                                      <a:srgbClr val="FFC000"/>
                                    </a:solidFill>
                                    <a:latin typeface="Cambria Math"/>
                                  </a:rPr>
                                  <m:t>𝜽</m:t>
                                </m:r>
                              </m:oMath>
                            </m:oMathPara>
                          </a14:m>
                          <a:endParaRPr lang="zh-CN" altLang="en-US" sz="2400" dirty="0">
                            <a:solidFill>
                              <a:srgbClr val="FFC000"/>
                            </a:solidFill>
                          </a:endParaRPr>
                        </a:p>
                      </a:txBody>
                      <a:tcPr>
                        <a:lnL w="12700" cap="flat" cmpd="sng" algn="ctr">
                          <a:solidFill>
                            <a:schemeClr val="bg1">
                              <a:lumMod val="95000"/>
                            </a:schemeClr>
                          </a:solidFill>
                          <a:prstDash val="solid"/>
                          <a:round/>
                          <a:headEnd type="none" w="med" len="med"/>
                          <a:tailEnd type="none" w="med" len="med"/>
                        </a:lnL>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0</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rgbClr val="FFC000"/>
                                        </a:solidFill>
                                        <a:latin typeface="Cambria Math" panose="02040503050406030204" pitchFamily="18" charset="0"/>
                                      </a:rPr>
                                    </m:ctrlPr>
                                  </m:sSubPr>
                                  <m:e>
                                    <m:r>
                                      <a:rPr lang="en-US" altLang="zh-CN" sz="1800" b="1" i="1" smtClean="0">
                                        <a:solidFill>
                                          <a:srgbClr val="FFC000"/>
                                        </a:solidFill>
                                        <a:latin typeface="Cambria Math"/>
                                      </a:rPr>
                                      <m:t>𝒙</m:t>
                                    </m:r>
                                  </m:e>
                                  <m:sub>
                                    <m:r>
                                      <a:rPr lang="en-US" altLang="zh-CN" sz="1800" b="1" i="1" smtClean="0">
                                        <a:solidFill>
                                          <a:srgbClr val="FFC000"/>
                                        </a:solidFill>
                                        <a:latin typeface="Cambria Math"/>
                                      </a:rPr>
                                      <m:t>𝟏</m:t>
                                    </m:r>
                                  </m:sub>
                                </m:sSub>
                              </m:oMath>
                            </m:oMathPara>
                          </a14:m>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(1,1)</a:t>
                          </a:r>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1</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rgbClr val="FFC000"/>
                                        </a:solidFill>
                                        <a:latin typeface="Cambria Math" panose="02040503050406030204" pitchFamily="18" charset="0"/>
                                      </a:rPr>
                                    </m:ctrlPr>
                                  </m:sSubPr>
                                  <m:e>
                                    <m:r>
                                      <a:rPr lang="en-US" altLang="zh-CN" sz="1800" b="1" i="1" smtClean="0">
                                        <a:solidFill>
                                          <a:srgbClr val="FFC000"/>
                                        </a:solidFill>
                                        <a:latin typeface="Cambria Math"/>
                                      </a:rPr>
                                      <m:t>𝒙</m:t>
                                    </m:r>
                                  </m:e>
                                  <m:sub>
                                    <m:r>
                                      <a:rPr lang="en-US" altLang="zh-CN" sz="1800" b="1" i="1" smtClean="0">
                                        <a:solidFill>
                                          <a:srgbClr val="FFC000"/>
                                        </a:solidFill>
                                        <a:latin typeface="Cambria Math"/>
                                      </a:rPr>
                                      <m:t>𝟐</m:t>
                                    </m:r>
                                  </m:sub>
                                </m:sSub>
                              </m:oMath>
                            </m:oMathPara>
                          </a14:m>
                          <a:endParaRPr lang="en-US" altLang="zh-CN" sz="1800" b="1" dirty="0" smtClean="0">
                            <a:solidFill>
                              <a:srgbClr val="FFC000"/>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(1,1)</a:t>
                          </a:r>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2</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rgbClr val="FFC000"/>
                                        </a:solidFill>
                                        <a:latin typeface="Cambria Math" panose="02040503050406030204" pitchFamily="18" charset="0"/>
                                      </a:rPr>
                                    </m:ctrlPr>
                                  </m:sSubPr>
                                  <m:e>
                                    <m:r>
                                      <a:rPr lang="en-US" altLang="zh-CN" sz="1800" b="1" i="1" smtClean="0">
                                        <a:solidFill>
                                          <a:srgbClr val="FFC000"/>
                                        </a:solidFill>
                                        <a:latin typeface="Cambria Math"/>
                                      </a:rPr>
                                      <m:t>𝒙</m:t>
                                    </m:r>
                                  </m:e>
                                  <m:sub>
                                    <m:r>
                                      <a:rPr lang="en-US" altLang="zh-CN" sz="1800" b="1" i="1" smtClean="0">
                                        <a:solidFill>
                                          <a:srgbClr val="FFC000"/>
                                        </a:solidFill>
                                        <a:latin typeface="Cambria Math"/>
                                      </a:rPr>
                                      <m:t>𝟑</m:t>
                                    </m:r>
                                  </m:sub>
                                </m:sSub>
                              </m:oMath>
                            </m:oMathPara>
                          </a14:m>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(1,0.4)</a:t>
                          </a:r>
                          <a:endParaRPr lang="zh-CN" altLang="en-US" sz="1800" dirty="0" smtClean="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-1.1</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3</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rgbClr val="FFC000"/>
                                        </a:solidFill>
                                        <a:latin typeface="Cambria Math" panose="02040503050406030204" pitchFamily="18" charset="0"/>
                                      </a:rPr>
                                    </m:ctrlPr>
                                  </m:sSubPr>
                                  <m:e>
                                    <m:r>
                                      <a:rPr lang="en-US" altLang="zh-CN" sz="1800" b="1" i="1" smtClean="0">
                                        <a:solidFill>
                                          <a:srgbClr val="FFC000"/>
                                        </a:solidFill>
                                        <a:latin typeface="Cambria Math"/>
                                      </a:rPr>
                                      <m:t>𝒙</m:t>
                                    </m:r>
                                  </m:e>
                                  <m:sub>
                                    <m:r>
                                      <a:rPr lang="en-US" altLang="zh-CN" sz="1800" b="1" i="1" smtClean="0">
                                        <a:solidFill>
                                          <a:srgbClr val="FFC000"/>
                                        </a:solidFill>
                                        <a:latin typeface="Cambria Math"/>
                                      </a:rPr>
                                      <m:t>𝟒</m:t>
                                    </m:r>
                                  </m:sub>
                                </m:sSub>
                              </m:oMath>
                            </m:oMathPara>
                          </a14:m>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(1,0.4)</a:t>
                          </a:r>
                          <a:endParaRPr lang="zh-CN" altLang="en-US" sz="1800" dirty="0" smtClean="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-1.1</a:t>
                          </a:r>
                          <a:endParaRPr lang="zh-CN" altLang="en-US" sz="1800" dirty="0" smtClean="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4</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rgbClr val="FFC000"/>
                                        </a:solidFill>
                                        <a:latin typeface="Cambria Math" panose="02040503050406030204" pitchFamily="18" charset="0"/>
                                      </a:rPr>
                                    </m:ctrlPr>
                                  </m:sSubPr>
                                  <m:e>
                                    <m:r>
                                      <a:rPr lang="en-US" altLang="zh-CN" sz="1800" b="1" i="1" smtClean="0">
                                        <a:solidFill>
                                          <a:srgbClr val="FFC000"/>
                                        </a:solidFill>
                                        <a:latin typeface="Cambria Math"/>
                                      </a:rPr>
                                      <m:t>𝒙</m:t>
                                    </m:r>
                                  </m:e>
                                  <m:sub>
                                    <m:r>
                                      <a:rPr lang="en-US" altLang="zh-CN" sz="1800" b="1" i="1" smtClean="0">
                                        <a:solidFill>
                                          <a:srgbClr val="FFC000"/>
                                        </a:solidFill>
                                        <a:latin typeface="Cambria Math"/>
                                      </a:rPr>
                                      <m:t>𝟏</m:t>
                                    </m:r>
                                  </m:sub>
                                </m:sSub>
                              </m:oMath>
                            </m:oMathPara>
                          </a14:m>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(1,-0.2)</a:t>
                          </a:r>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5</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rgbClr val="FFC000"/>
                                        </a:solidFill>
                                        <a:latin typeface="Cambria Math" panose="02040503050406030204" pitchFamily="18" charset="0"/>
                                      </a:rPr>
                                    </m:ctrlPr>
                                  </m:sSubPr>
                                  <m:e>
                                    <m:r>
                                      <a:rPr lang="en-US" altLang="zh-CN" sz="1800" b="1" i="1" smtClean="0">
                                        <a:solidFill>
                                          <a:srgbClr val="FFC000"/>
                                        </a:solidFill>
                                        <a:latin typeface="Cambria Math"/>
                                      </a:rPr>
                                      <m:t>𝒙</m:t>
                                    </m:r>
                                  </m:e>
                                  <m:sub>
                                    <m:r>
                                      <a:rPr lang="en-US" altLang="zh-CN" sz="1800" b="1" i="1" smtClean="0">
                                        <a:solidFill>
                                          <a:srgbClr val="FFC000"/>
                                        </a:solidFill>
                                        <a:latin typeface="Cambria Math"/>
                                      </a:rPr>
                                      <m:t>𝟐</m:t>
                                    </m:r>
                                  </m:sub>
                                </m:sSub>
                              </m:oMath>
                            </m:oMathPara>
                          </a14:m>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(1,-0.2)</a:t>
                          </a:r>
                          <a:endParaRPr lang="zh-CN" altLang="en-US" sz="1800" dirty="0" smtClean="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6</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rgbClr val="FFC000"/>
                                        </a:solidFill>
                                        <a:latin typeface="Cambria Math" panose="02040503050406030204" pitchFamily="18" charset="0"/>
                                      </a:rPr>
                                    </m:ctrlPr>
                                  </m:sSubPr>
                                  <m:e>
                                    <m:r>
                                      <a:rPr lang="en-US" altLang="zh-CN" sz="1800" b="1" i="1" smtClean="0">
                                        <a:solidFill>
                                          <a:srgbClr val="FFC000"/>
                                        </a:solidFill>
                                        <a:latin typeface="Cambria Math"/>
                                      </a:rPr>
                                      <m:t>𝒙</m:t>
                                    </m:r>
                                  </m:e>
                                  <m:sub>
                                    <m:r>
                                      <a:rPr lang="en-US" altLang="zh-CN" sz="1800" b="1" i="1" smtClean="0">
                                        <a:solidFill>
                                          <a:srgbClr val="FFC000"/>
                                        </a:solidFill>
                                        <a:latin typeface="Cambria Math"/>
                                      </a:rPr>
                                      <m:t>𝟑</m:t>
                                    </m:r>
                                  </m:sub>
                                </m:sSub>
                              </m:oMath>
                            </m:oMathPara>
                          </a14:m>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(1,-0.2)</a:t>
                          </a:r>
                          <a:endParaRPr lang="zh-CN" altLang="en-US" sz="1800" dirty="0" smtClean="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7</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rgbClr val="FFC000"/>
                                        </a:solidFill>
                                        <a:latin typeface="Cambria Math" panose="02040503050406030204" pitchFamily="18" charset="0"/>
                                      </a:rPr>
                                    </m:ctrlPr>
                                  </m:sSubPr>
                                  <m:e>
                                    <m:r>
                                      <a:rPr lang="en-US" altLang="zh-CN" sz="1800" b="1" i="1" smtClean="0">
                                        <a:solidFill>
                                          <a:srgbClr val="FFC000"/>
                                        </a:solidFill>
                                        <a:latin typeface="Cambria Math"/>
                                      </a:rPr>
                                      <m:t>𝒙</m:t>
                                    </m:r>
                                  </m:e>
                                  <m:sub>
                                    <m:r>
                                      <a:rPr lang="en-US" altLang="zh-CN" sz="1800" b="1" i="1" smtClean="0">
                                        <a:solidFill>
                                          <a:srgbClr val="FFC000"/>
                                        </a:solidFill>
                                        <a:latin typeface="Cambria Math"/>
                                      </a:rPr>
                                      <m:t>𝟒</m:t>
                                    </m:r>
                                  </m:sub>
                                </m:sSub>
                              </m:oMath>
                            </m:oMathPara>
                          </a14:m>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(1,-0.2)</a:t>
                          </a:r>
                          <a:endParaRPr lang="zh-CN" altLang="en-US" sz="1800" dirty="0" smtClean="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8</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rgbClr val="FFC000"/>
                                        </a:solidFill>
                                        <a:latin typeface="Cambria Math" panose="02040503050406030204" pitchFamily="18" charset="0"/>
                                      </a:rPr>
                                    </m:ctrlPr>
                                  </m:sSubPr>
                                  <m:e>
                                    <m:r>
                                      <a:rPr lang="en-US" altLang="zh-CN" sz="1800" b="1" i="1" smtClean="0">
                                        <a:solidFill>
                                          <a:srgbClr val="FFC000"/>
                                        </a:solidFill>
                                        <a:latin typeface="Cambria Math"/>
                                      </a:rPr>
                                      <m:t>𝒙</m:t>
                                    </m:r>
                                  </m:e>
                                  <m:sub>
                                    <m:r>
                                      <a:rPr lang="en-US" altLang="zh-CN" sz="1800" b="1" i="1" smtClean="0">
                                        <a:solidFill>
                                          <a:srgbClr val="FFC000"/>
                                        </a:solidFill>
                                        <a:latin typeface="Cambria Math"/>
                                      </a:rPr>
                                      <m:t>𝟏</m:t>
                                    </m:r>
                                  </m:sub>
                                </m:sSub>
                              </m:oMath>
                            </m:oMathPara>
                          </a14:m>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(1,-0.8)</a:t>
                          </a:r>
                          <a:endParaRPr lang="zh-CN" altLang="en-US" sz="1800" dirty="0" smtClean="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tcPr>
                    </a:tc>
                    <a:tc>
                      <a:txBody>
                        <a:bodyPr/>
                        <a:lstStyle/>
                        <a:p>
                          <a:pPr algn="ctr"/>
                          <a:r>
                            <a:rPr lang="en-US" altLang="zh-CN" sz="1800" dirty="0" smtClean="0"/>
                            <a:t>0.1</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tcPr>
                    </a:tc>
                  </a:tr>
                </a:tbl>
              </a:graphicData>
            </a:graphic>
          </p:graphicFrame>
        </mc:Choice>
        <mc:Fallback xmlns="">
          <p:graphicFrame>
            <p:nvGraphicFramePr>
              <p:cNvPr id="28" name="表格 27"/>
              <p:cNvGraphicFramePr>
                <a:graphicFrameLocks noGrp="1"/>
              </p:cNvGraphicFramePr>
              <p:nvPr>
                <p:extLst>
                  <p:ext uri="{D42A27DB-BD31-4B8C-83A1-F6EECF244321}">
                    <p14:modId xmlns:p14="http://schemas.microsoft.com/office/powerpoint/2010/main" val="1530152671"/>
                  </p:ext>
                </p:extLst>
              </p:nvPr>
            </p:nvGraphicFramePr>
            <p:xfrm>
              <a:off x="6110668" y="2619489"/>
              <a:ext cx="2576132" cy="3810489"/>
            </p:xfrm>
            <a:graphic>
              <a:graphicData uri="http://schemas.openxmlformats.org/drawingml/2006/table">
                <a:tbl>
                  <a:tblPr firstRow="1" bandRow="1">
                    <a:tableStyleId>{125E5076-3810-47DD-B79F-674D7AD40C01}</a:tableStyleId>
                  </a:tblPr>
                  <a:tblGrid>
                    <a:gridCol w="444818"/>
                    <a:gridCol w="586041"/>
                    <a:gridCol w="943293"/>
                    <a:gridCol w="601980"/>
                  </a:tblGrid>
                  <a:tr h="489966">
                    <a:tc>
                      <a:txBody>
                        <a:bodyPr/>
                        <a:lstStyle/>
                        <a:p>
                          <a:pPr algn="ctr"/>
                          <a:r>
                            <a:rPr lang="en-US" altLang="zh-CN" sz="2400" dirty="0" smtClean="0">
                              <a:solidFill>
                                <a:srgbClr val="FFC000"/>
                              </a:solidFill>
                            </a:rPr>
                            <a:t>k</a:t>
                          </a:r>
                          <a:endParaRPr lang="zh-CN" altLang="en-US" sz="2400" dirty="0">
                            <a:solidFill>
                              <a:srgbClr val="FFC000"/>
                            </a:solidFill>
                          </a:endParaRPr>
                        </a:p>
                      </a:txBody>
                      <a:tcPr>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blipFill rotWithShape="1">
                          <a:blip r:embed="rId3"/>
                          <a:stretch>
                            <a:fillRect l="-76042" t="-10000" r="-264583" b="-700000"/>
                          </a:stretch>
                        </a:blipFill>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blipFill rotWithShape="1">
                          <a:blip r:embed="rId3"/>
                          <a:stretch>
                            <a:fillRect l="-109032" t="-10000" r="-63871" b="-700000"/>
                          </a:stretch>
                        </a:blipFill>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B w="12700" cap="flat" cmpd="sng" algn="ctr">
                          <a:solidFill>
                            <a:schemeClr val="bg1">
                              <a:lumMod val="95000"/>
                            </a:schemeClr>
                          </a:solidFill>
                          <a:prstDash val="solid"/>
                          <a:round/>
                          <a:headEnd type="none" w="med" len="med"/>
                          <a:tailEnd type="none" w="med" len="med"/>
                        </a:lnB>
                        <a:blipFill rotWithShape="1">
                          <a:blip r:embed="rId3"/>
                          <a:stretch>
                            <a:fillRect l="-327273" t="-10000" b="-700000"/>
                          </a:stretch>
                        </a:blipFill>
                      </a:tcPr>
                    </a:tc>
                  </a:tr>
                  <a:tr h="368947">
                    <a:tc>
                      <a:txBody>
                        <a:bodyPr/>
                        <a:lstStyle/>
                        <a:p>
                          <a:pPr algn="ctr"/>
                          <a:r>
                            <a:rPr lang="en-US" altLang="zh-CN" sz="1800" dirty="0" smtClean="0"/>
                            <a:t>0</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blipFill rotWithShape="1">
                          <a:blip r:embed="rId3"/>
                          <a:stretch>
                            <a:fillRect l="-76042" t="-144262" r="-264583" b="-818033"/>
                          </a:stretch>
                        </a:blipFill>
                      </a:tcPr>
                    </a:tc>
                    <a:tc>
                      <a:txBody>
                        <a:bodyPr/>
                        <a:lstStyle/>
                        <a:p>
                          <a:pPr algn="ctr"/>
                          <a:r>
                            <a:rPr lang="en-US" altLang="zh-CN" sz="1800" dirty="0" smtClean="0"/>
                            <a:t>(1,1)</a:t>
                          </a:r>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1</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blipFill rotWithShape="1">
                          <a:blip r:embed="rId3"/>
                          <a:stretch>
                            <a:fillRect l="-76042" t="-248333" r="-264583" b="-731667"/>
                          </a:stretch>
                        </a:blipFill>
                      </a:tcPr>
                    </a:tc>
                    <a:tc>
                      <a:txBody>
                        <a:bodyPr/>
                        <a:lstStyle/>
                        <a:p>
                          <a:pPr algn="ctr"/>
                          <a:r>
                            <a:rPr lang="en-US" altLang="zh-CN" sz="1800" dirty="0" smtClean="0"/>
                            <a:t>(1,1)</a:t>
                          </a:r>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2</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blipFill rotWithShape="1">
                          <a:blip r:embed="rId3"/>
                          <a:stretch>
                            <a:fillRect l="-76042" t="-342623" r="-264583" b="-619672"/>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(1,0.4)</a:t>
                          </a:r>
                          <a:endParaRPr lang="zh-CN" altLang="en-US" sz="1800" dirty="0" smtClean="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-1.1</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3</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blipFill rotWithShape="1">
                          <a:blip r:embed="rId3"/>
                          <a:stretch>
                            <a:fillRect l="-76042" t="-450000" r="-264583" b="-530000"/>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(1,0.4)</a:t>
                          </a:r>
                          <a:endParaRPr lang="zh-CN" altLang="en-US" sz="1800" dirty="0" smtClean="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-1.1</a:t>
                          </a:r>
                          <a:endParaRPr lang="zh-CN" altLang="en-US" sz="1800" dirty="0" smtClean="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4</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blipFill rotWithShape="1">
                          <a:blip r:embed="rId3"/>
                          <a:stretch>
                            <a:fillRect l="-76042" t="-540984" r="-264583" b="-421311"/>
                          </a:stretch>
                        </a:blipFill>
                      </a:tcPr>
                    </a:tc>
                    <a:tc>
                      <a:txBody>
                        <a:bodyPr/>
                        <a:lstStyle/>
                        <a:p>
                          <a:pPr algn="ctr"/>
                          <a:r>
                            <a:rPr lang="en-US" altLang="zh-CN" sz="1800" dirty="0" smtClean="0"/>
                            <a:t>(1,-0.2)</a:t>
                          </a:r>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5</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blipFill rotWithShape="1">
                          <a:blip r:embed="rId3"/>
                          <a:stretch>
                            <a:fillRect l="-76042" t="-651667" r="-264583" b="-328333"/>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(1,-0.2)</a:t>
                          </a:r>
                          <a:endParaRPr lang="zh-CN" altLang="en-US" sz="1800" dirty="0" smtClean="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6</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blipFill rotWithShape="1">
                          <a:blip r:embed="rId3"/>
                          <a:stretch>
                            <a:fillRect l="-76042" t="-739344" r="-264583" b="-222951"/>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(1,-0.2)</a:t>
                          </a:r>
                          <a:endParaRPr lang="zh-CN" altLang="en-US" sz="1800" dirty="0" smtClean="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7</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blipFill rotWithShape="1">
                          <a:blip r:embed="rId3"/>
                          <a:stretch>
                            <a:fillRect l="-76042" t="-853333" r="-264583" b="-126667"/>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(1,-0.2)</a:t>
                          </a:r>
                          <a:endParaRPr lang="zh-CN" altLang="en-US" sz="1800" dirty="0" smtClean="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8</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blipFill rotWithShape="1">
                          <a:blip r:embed="rId3"/>
                          <a:stretch>
                            <a:fillRect l="-76042" t="-937705" r="-264583" b="-24590"/>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(1,-0.8)</a:t>
                          </a:r>
                          <a:endParaRPr lang="zh-CN" altLang="en-US" sz="1800" dirty="0" smtClean="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tcPr>
                    </a:tc>
                    <a:tc>
                      <a:txBody>
                        <a:bodyPr/>
                        <a:lstStyle/>
                        <a:p>
                          <a:pPr algn="ctr"/>
                          <a:r>
                            <a:rPr lang="en-US" altLang="zh-CN" sz="1800" dirty="0" smtClean="0"/>
                            <a:t>0.1</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tcPr>
                    </a:tc>
                  </a:tr>
                </a:tbl>
              </a:graphicData>
            </a:graphic>
          </p:graphicFrame>
        </mc:Fallback>
      </mc:AlternateContent>
      <p:pic>
        <p:nvPicPr>
          <p:cNvPr id="2050" name="Picture 2" descr="E:\学习\智能控制-信息学院春季\Neural Network\Matlab\percetron_ex1.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636321" y="2868365"/>
            <a:ext cx="3672409" cy="3622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1168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892696"/>
          </a:xfrm>
        </p:spPr>
        <p:txBody>
          <a:bodyPr>
            <a:normAutofit/>
          </a:bodyPr>
          <a:lstStyle/>
          <a:p>
            <a:pPr marL="0" indent="0">
              <a:buNone/>
            </a:pPr>
            <a:r>
              <a:rPr lang="zh-CN" altLang="en-US" sz="2000" dirty="0">
                <a:effectLst/>
              </a:rPr>
              <a:t>对于神经网络最重要的性质是从环境中“学习”的能力，通过“学习”可以改变其“行为”。</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29</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神经网络的训练（学习）</a:t>
            </a:r>
          </a:p>
        </p:txBody>
      </p:sp>
      <p:grpSp>
        <p:nvGrpSpPr>
          <p:cNvPr id="7" name="组合 6"/>
          <p:cNvGrpSpPr/>
          <p:nvPr/>
        </p:nvGrpSpPr>
        <p:grpSpPr>
          <a:xfrm>
            <a:off x="539552" y="2391071"/>
            <a:ext cx="7704856" cy="1223412"/>
            <a:chOff x="805880" y="2779107"/>
            <a:chExt cx="7704856" cy="1223412"/>
          </a:xfrm>
        </p:grpSpPr>
        <p:sp>
          <p:nvSpPr>
            <p:cNvPr id="2" name="TextBox 1"/>
            <p:cNvSpPr txBox="1"/>
            <p:nvPr/>
          </p:nvSpPr>
          <p:spPr>
            <a:xfrm>
              <a:off x="805880" y="2963773"/>
              <a:ext cx="7704856" cy="103874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ltLang="zh-CN" sz="1050" b="1" dirty="0" smtClean="0">
                <a:solidFill>
                  <a:schemeClr val="accent5">
                    <a:lumMod val="50000"/>
                  </a:schemeClr>
                </a:solidFill>
                <a:latin typeface="+mn-ea"/>
              </a:endParaRPr>
            </a:p>
            <a:p>
              <a:r>
                <a:rPr lang="zh-CN" altLang="en-US" sz="2000" b="1" dirty="0" smtClean="0">
                  <a:solidFill>
                    <a:schemeClr val="accent5">
                      <a:lumMod val="50000"/>
                    </a:schemeClr>
                  </a:solidFill>
                  <a:latin typeface="+mn-ea"/>
                </a:rPr>
                <a:t>学习是一个过程，通过这个过程神经网络的自由参数在其嵌入的环境的激励过程中得到调节。学习的类型有参数改变的方式决定。</a:t>
              </a:r>
              <a:endParaRPr lang="en-US" altLang="zh-CN" sz="2000" b="1" dirty="0" smtClean="0">
                <a:solidFill>
                  <a:schemeClr val="accent5">
                    <a:lumMod val="50000"/>
                  </a:schemeClr>
                </a:solidFill>
                <a:latin typeface="+mn-ea"/>
              </a:endParaRPr>
            </a:p>
            <a:p>
              <a:endParaRPr lang="zh-CN" altLang="en-US" sz="1000" b="1" dirty="0">
                <a:solidFill>
                  <a:schemeClr val="accent5">
                    <a:lumMod val="50000"/>
                  </a:schemeClr>
                </a:solidFill>
                <a:latin typeface="+mn-ea"/>
              </a:endParaRPr>
            </a:p>
          </p:txBody>
        </p:sp>
        <p:sp>
          <p:nvSpPr>
            <p:cNvPr id="6" name="TextBox 5"/>
            <p:cNvSpPr txBox="1"/>
            <p:nvPr/>
          </p:nvSpPr>
          <p:spPr>
            <a:xfrm>
              <a:off x="899592" y="2779107"/>
              <a:ext cx="697627" cy="400110"/>
            </a:xfrm>
            <a:prstGeom prst="rect">
              <a:avLst/>
            </a:prstGeom>
            <a:solidFill>
              <a:schemeClr val="bg1"/>
            </a:solidFill>
          </p:spPr>
          <p:txBody>
            <a:bodyPr wrap="none" rtlCol="0">
              <a:spAutoFit/>
            </a:bodyPr>
            <a:lstStyle/>
            <a:p>
              <a:r>
                <a:rPr lang="zh-CN" altLang="en-US" sz="2000" b="1" i="1" dirty="0" smtClean="0">
                  <a:solidFill>
                    <a:srgbClr val="C00000"/>
                  </a:solidFill>
                  <a:latin typeface="华文行楷" pitchFamily="2" charset="-122"/>
                  <a:ea typeface="华文行楷" pitchFamily="2" charset="-122"/>
                </a:rPr>
                <a:t>定义</a:t>
              </a:r>
              <a:endParaRPr lang="zh-CN" altLang="en-US" sz="2000" b="1" i="1" dirty="0">
                <a:solidFill>
                  <a:srgbClr val="C00000"/>
                </a:solidFill>
                <a:latin typeface="华文行楷" pitchFamily="2" charset="-122"/>
                <a:ea typeface="华文行楷" pitchFamily="2" charset="-122"/>
              </a:endParaRPr>
            </a:p>
          </p:txBody>
        </p:sp>
      </p:grpSp>
      <p:sp>
        <p:nvSpPr>
          <p:cNvPr id="8" name="TextBox 7"/>
          <p:cNvSpPr txBox="1"/>
          <p:nvPr/>
        </p:nvSpPr>
        <p:spPr>
          <a:xfrm>
            <a:off x="513656" y="4797152"/>
            <a:ext cx="6962162" cy="1015663"/>
          </a:xfrm>
          <a:prstGeom prst="rect">
            <a:avLst/>
          </a:prstGeom>
          <a:noFill/>
        </p:spPr>
        <p:txBody>
          <a:bodyPr wrap="none" rtlCol="0">
            <a:spAutoFit/>
          </a:bodyPr>
          <a:lstStyle/>
          <a:p>
            <a:pPr marL="285750" indent="-285750">
              <a:buFont typeface="Wingdings" pitchFamily="2" charset="2"/>
              <a:buChar char="Ø"/>
            </a:pPr>
            <a:r>
              <a:rPr kumimoji="1" lang="zh-CN" altLang="en-US" sz="2000" b="1" dirty="0">
                <a:solidFill>
                  <a:srgbClr val="0070C0"/>
                </a:solidFill>
                <a:latin typeface="微软雅黑" pitchFamily="34" charset="-122"/>
                <a:ea typeface="微软雅黑" pitchFamily="34" charset="-122"/>
              </a:rPr>
              <a:t>神经网络被一个环境所激励。</a:t>
            </a:r>
            <a:endParaRPr kumimoji="1" lang="en-US" altLang="zh-CN" sz="2000" b="1" dirty="0">
              <a:solidFill>
                <a:srgbClr val="0070C0"/>
              </a:solidFill>
              <a:latin typeface="微软雅黑" pitchFamily="34" charset="-122"/>
              <a:ea typeface="微软雅黑" pitchFamily="34" charset="-122"/>
            </a:endParaRPr>
          </a:p>
          <a:p>
            <a:pPr marL="285750" indent="-285750">
              <a:buFont typeface="Wingdings" pitchFamily="2" charset="2"/>
              <a:buChar char="Ø"/>
            </a:pPr>
            <a:r>
              <a:rPr kumimoji="1" lang="zh-CN" altLang="en-US" sz="2000" b="1" dirty="0">
                <a:solidFill>
                  <a:srgbClr val="0070C0"/>
                </a:solidFill>
                <a:latin typeface="微软雅黑" pitchFamily="34" charset="-122"/>
                <a:ea typeface="微软雅黑" pitchFamily="34" charset="-122"/>
              </a:rPr>
              <a:t>作为激励的结果，神经网络的参数发生变化。</a:t>
            </a:r>
            <a:endParaRPr kumimoji="1" lang="en-US" altLang="zh-CN" sz="2000" b="1" dirty="0">
              <a:solidFill>
                <a:srgbClr val="0070C0"/>
              </a:solidFill>
              <a:latin typeface="微软雅黑" pitchFamily="34" charset="-122"/>
              <a:ea typeface="微软雅黑" pitchFamily="34" charset="-122"/>
            </a:endParaRPr>
          </a:p>
          <a:p>
            <a:pPr marL="285750" indent="-285750">
              <a:buFont typeface="Wingdings" pitchFamily="2" charset="2"/>
              <a:buChar char="Ø"/>
            </a:pPr>
            <a:r>
              <a:rPr kumimoji="1" lang="zh-CN" altLang="en-US" sz="2000" b="1" dirty="0">
                <a:solidFill>
                  <a:srgbClr val="0070C0"/>
                </a:solidFill>
                <a:latin typeface="微软雅黑" pitchFamily="34" charset="-122"/>
                <a:ea typeface="微软雅黑" pitchFamily="34" charset="-122"/>
              </a:rPr>
              <a:t>由于神经网络内部参数的改变，而以新</a:t>
            </a:r>
            <a:r>
              <a:rPr kumimoji="1" lang="zh-CN" altLang="en-US" sz="2000" b="1" dirty="0" smtClean="0">
                <a:solidFill>
                  <a:srgbClr val="0070C0"/>
                </a:solidFill>
                <a:latin typeface="微软雅黑" pitchFamily="34" charset="-122"/>
                <a:ea typeface="微软雅黑" pitchFamily="34" charset="-122"/>
              </a:rPr>
              <a:t>的方式</a:t>
            </a:r>
            <a:r>
              <a:rPr kumimoji="1" lang="zh-CN" altLang="en-US" sz="2000" b="1" dirty="0">
                <a:solidFill>
                  <a:srgbClr val="0070C0"/>
                </a:solidFill>
                <a:latin typeface="微软雅黑" pitchFamily="34" charset="-122"/>
                <a:ea typeface="微软雅黑" pitchFamily="34" charset="-122"/>
              </a:rPr>
              <a:t>响应环境。</a:t>
            </a:r>
          </a:p>
        </p:txBody>
      </p:sp>
      <p:sp>
        <p:nvSpPr>
          <p:cNvPr id="9" name="TextBox 8"/>
          <p:cNvSpPr txBox="1"/>
          <p:nvPr/>
        </p:nvSpPr>
        <p:spPr>
          <a:xfrm>
            <a:off x="564502" y="4047697"/>
            <a:ext cx="7109639" cy="400110"/>
          </a:xfrm>
          <a:prstGeom prst="rect">
            <a:avLst/>
          </a:prstGeom>
          <a:noFill/>
        </p:spPr>
        <p:txBody>
          <a:bodyPr wrap="none" rtlCol="0">
            <a:spAutoFit/>
          </a:bodyPr>
          <a:lstStyle/>
          <a:p>
            <a:pPr>
              <a:spcBef>
                <a:spcPct val="20000"/>
              </a:spcBef>
            </a:pPr>
            <a:r>
              <a:rPr lang="zh-CN" altLang="en-US" sz="2000" b="1" dirty="0">
                <a:solidFill>
                  <a:srgbClr val="0070C0"/>
                </a:solidFill>
                <a:latin typeface="微软雅黑" pitchFamily="34" charset="-122"/>
                <a:ea typeface="微软雅黑" pitchFamily="34" charset="-122"/>
              </a:rPr>
              <a:t>前面感知器求解连接权重的方法就是一个学习（训练）过程。</a:t>
            </a:r>
          </a:p>
        </p:txBody>
      </p:sp>
    </p:spTree>
    <p:extLst>
      <p:ext uri="{BB962C8B-B14F-4D97-AF65-F5344CB8AC3E}">
        <p14:creationId xmlns:p14="http://schemas.microsoft.com/office/powerpoint/2010/main" val="12632734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Adobe 黑体 Std R" pitchFamily="34" charset="-122"/>
                <a:ea typeface="Adobe 黑体 Std R" pitchFamily="34" charset="-122"/>
              </a:rPr>
              <a:t>提纲</a:t>
            </a:r>
          </a:p>
        </p:txBody>
      </p:sp>
      <p:sp>
        <p:nvSpPr>
          <p:cNvPr id="3" name="内容占位符 2"/>
          <p:cNvSpPr>
            <a:spLocks noGrp="1"/>
          </p:cNvSpPr>
          <p:nvPr>
            <p:ph idx="1"/>
          </p:nvPr>
        </p:nvSpPr>
        <p:spPr/>
        <p:txBody>
          <a:bodyPr>
            <a:noAutofit/>
          </a:bodyPr>
          <a:lstStyle/>
          <a:p>
            <a:pPr>
              <a:buFont typeface="Wingdings" pitchFamily="2" charset="2"/>
              <a:buChar char="Ø"/>
            </a:pPr>
            <a:r>
              <a:rPr lang="zh-CN" altLang="en-US" sz="2800" dirty="0"/>
              <a:t>概述</a:t>
            </a:r>
            <a:endParaRPr lang="en-US" altLang="zh-CN" sz="2800" dirty="0"/>
          </a:p>
          <a:p>
            <a:pPr lvl="1">
              <a:buFont typeface="Wingdings" pitchFamily="2" charset="2"/>
              <a:buChar char="Ø"/>
            </a:pPr>
            <a:r>
              <a:rPr lang="zh-CN" altLang="en-US" dirty="0"/>
              <a:t>神经元模型</a:t>
            </a:r>
            <a:endParaRPr lang="en-US" altLang="zh-CN" dirty="0"/>
          </a:p>
          <a:p>
            <a:pPr lvl="1">
              <a:buFont typeface="Wingdings" pitchFamily="2" charset="2"/>
              <a:buChar char="Ø"/>
            </a:pPr>
            <a:r>
              <a:rPr lang="zh-CN" altLang="en-US" dirty="0"/>
              <a:t>神经网络发展历史</a:t>
            </a:r>
            <a:endParaRPr lang="en-US" altLang="zh-CN" dirty="0"/>
          </a:p>
          <a:p>
            <a:pPr lvl="1">
              <a:buFont typeface="Wingdings" pitchFamily="2" charset="2"/>
              <a:buChar char="Ø"/>
            </a:pPr>
            <a:r>
              <a:rPr lang="zh-CN" altLang="en-US" dirty="0"/>
              <a:t>神经网络分类</a:t>
            </a:r>
            <a:endParaRPr lang="en-US" altLang="zh-CN" dirty="0"/>
          </a:p>
          <a:p>
            <a:pPr lvl="1">
              <a:buFont typeface="Wingdings" pitchFamily="2" charset="2"/>
              <a:buChar char="Ø"/>
            </a:pPr>
            <a:r>
              <a:rPr lang="zh-CN" altLang="en-US" dirty="0"/>
              <a:t>重要组织、期刊和会议</a:t>
            </a:r>
            <a:endParaRPr lang="en-US" altLang="zh-CN" dirty="0"/>
          </a:p>
          <a:p>
            <a:pPr>
              <a:buFont typeface="Wingdings" pitchFamily="2" charset="2"/>
              <a:buChar char="Ø"/>
            </a:pPr>
            <a:r>
              <a:rPr lang="zh-CN" altLang="en-US" sz="2800" dirty="0"/>
              <a:t>前馈神经网络</a:t>
            </a:r>
            <a:endParaRPr lang="en-US" altLang="zh-CN" sz="2800" dirty="0"/>
          </a:p>
          <a:p>
            <a:pPr lvl="1">
              <a:buFont typeface="Wingdings" pitchFamily="2" charset="2"/>
              <a:buChar char="Ø"/>
            </a:pPr>
            <a:r>
              <a:rPr lang="zh-CN" altLang="en-US" dirty="0"/>
              <a:t>感知器网络</a:t>
            </a:r>
            <a:endParaRPr lang="en-US" altLang="zh-CN" dirty="0"/>
          </a:p>
          <a:p>
            <a:pPr lvl="1">
              <a:buFont typeface="Wingdings" pitchFamily="2" charset="2"/>
              <a:buChar char="Ø"/>
            </a:pPr>
            <a:r>
              <a:rPr lang="en-US" altLang="zh-CN" dirty="0"/>
              <a:t>BP</a:t>
            </a:r>
            <a:r>
              <a:rPr lang="zh-CN" altLang="en-US" dirty="0"/>
              <a:t>网络</a:t>
            </a:r>
            <a:endParaRPr lang="en-US" altLang="zh-CN" dirty="0"/>
          </a:p>
          <a:p>
            <a:pPr lvl="1">
              <a:buFont typeface="Wingdings" pitchFamily="2" charset="2"/>
              <a:buChar char="Ø"/>
            </a:pPr>
            <a:r>
              <a:rPr lang="en-US" altLang="zh-CN" dirty="0"/>
              <a:t>RBF</a:t>
            </a:r>
            <a:r>
              <a:rPr lang="zh-CN" altLang="en-US" dirty="0" smtClean="0"/>
              <a:t>网络</a:t>
            </a:r>
            <a:endParaRPr lang="en-US" altLang="zh-CN" dirty="0"/>
          </a:p>
          <a:p>
            <a:pPr lvl="1">
              <a:buFont typeface="Wingdings" pitchFamily="2" charset="2"/>
              <a:buChar char="Ø"/>
            </a:pPr>
            <a:r>
              <a:rPr lang="en-US" altLang="zh-CN" dirty="0" err="1"/>
              <a:t>Matlab</a:t>
            </a:r>
            <a:r>
              <a:rPr lang="zh-CN" altLang="en-US" dirty="0"/>
              <a:t>神经网络工具箱</a:t>
            </a:r>
            <a:endParaRPr lang="en-US" altLang="zh-CN" dirty="0"/>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3</a:t>
            </a:fld>
            <a:endParaRPr lang="zh-CN" altLang="zh-CN"/>
          </a:p>
        </p:txBody>
      </p:sp>
      <p:pic>
        <p:nvPicPr>
          <p:cNvPr id="5"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741937"/>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001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iterate type="lt">
                                    <p:tmPct val="0"/>
                                  </p:iterate>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par>
                                <p:cTn id="8" presetID="26" presetClass="emph" presetSubtype="0" fill="hold" nodeType="withEffect">
                                  <p:stCondLst>
                                    <p:cond delay="0"/>
                                  </p:stCondLst>
                                  <p:iterate type="lt">
                                    <p:tmPct val="0"/>
                                  </p:iterate>
                                  <p:childTnLst>
                                    <p:animEffect transition="out" filter="fade">
                                      <p:cBhvr>
                                        <p:cTn id="9" dur="500" tmFilter="0, 0; .2, .5; .8, .5; 1, 0"/>
                                        <p:tgtEl>
                                          <p:spTgt spid="3">
                                            <p:txEl>
                                              <p:pRg st="1" end="1"/>
                                            </p:txEl>
                                          </p:spTgt>
                                        </p:tgtEl>
                                      </p:cBhvr>
                                    </p:animEffect>
                                    <p:animScale>
                                      <p:cBhvr>
                                        <p:cTn id="10" dur="250" autoRev="1" fill="hold"/>
                                        <p:tgtEl>
                                          <p:spTgt spid="3">
                                            <p:txEl>
                                              <p:pRg st="1" end="1"/>
                                            </p:txEl>
                                          </p:spTgt>
                                        </p:tgtEl>
                                      </p:cBhvr>
                                      <p:by x="105000" y="105000"/>
                                    </p:animScale>
                                  </p:childTnLst>
                                </p:cTn>
                              </p:par>
                              <p:par>
                                <p:cTn id="11" presetID="26" presetClass="emph" presetSubtype="0" fill="hold" nodeType="withEffect">
                                  <p:stCondLst>
                                    <p:cond delay="0"/>
                                  </p:stCondLst>
                                  <p:iterate type="lt">
                                    <p:tmPct val="0"/>
                                  </p:iterate>
                                  <p:childTnLst>
                                    <p:animEffect transition="out" filter="fade">
                                      <p:cBhvr>
                                        <p:cTn id="12" dur="500" tmFilter="0, 0; .2, .5; .8, .5; 1, 0"/>
                                        <p:tgtEl>
                                          <p:spTgt spid="3">
                                            <p:txEl>
                                              <p:pRg st="2" end="2"/>
                                            </p:txEl>
                                          </p:spTgt>
                                        </p:tgtEl>
                                      </p:cBhvr>
                                    </p:animEffect>
                                    <p:animScale>
                                      <p:cBhvr>
                                        <p:cTn id="13" dur="250" autoRev="1" fill="hold"/>
                                        <p:tgtEl>
                                          <p:spTgt spid="3">
                                            <p:txEl>
                                              <p:pRg st="2" end="2"/>
                                            </p:txEl>
                                          </p:spTgt>
                                        </p:tgtEl>
                                      </p:cBhvr>
                                      <p:by x="105000" y="105000"/>
                                    </p:animScale>
                                  </p:childTnLst>
                                </p:cTn>
                              </p:par>
                              <p:par>
                                <p:cTn id="14" presetID="26" presetClass="emph" presetSubtype="0" fill="hold" nodeType="withEffect">
                                  <p:stCondLst>
                                    <p:cond delay="0"/>
                                  </p:stCondLst>
                                  <p:iterate type="lt">
                                    <p:tmPct val="0"/>
                                  </p:iterate>
                                  <p:childTnLst>
                                    <p:animEffect transition="out" filter="fade">
                                      <p:cBhvr>
                                        <p:cTn id="15" dur="500" tmFilter="0, 0; .2, .5; .8, .5; 1, 0"/>
                                        <p:tgtEl>
                                          <p:spTgt spid="3">
                                            <p:txEl>
                                              <p:pRg st="3" end="3"/>
                                            </p:txEl>
                                          </p:spTgt>
                                        </p:tgtEl>
                                      </p:cBhvr>
                                    </p:animEffect>
                                    <p:animScale>
                                      <p:cBhvr>
                                        <p:cTn id="16" dur="250" autoRev="1" fill="hold"/>
                                        <p:tgtEl>
                                          <p:spTgt spid="3">
                                            <p:txEl>
                                              <p:pRg st="3" end="3"/>
                                            </p:txEl>
                                          </p:spTgt>
                                        </p:tgtEl>
                                      </p:cBhvr>
                                      <p:by x="105000" y="105000"/>
                                    </p:animScale>
                                  </p:childTnLst>
                                </p:cTn>
                              </p:par>
                              <p:par>
                                <p:cTn id="17" presetID="26" presetClass="emph" presetSubtype="0" fill="hold" nodeType="withEffect">
                                  <p:stCondLst>
                                    <p:cond delay="0"/>
                                  </p:stCondLst>
                                  <p:iterate type="lt">
                                    <p:tmPct val="0"/>
                                  </p:iterate>
                                  <p:childTnLst>
                                    <p:animEffect transition="out" filter="fade">
                                      <p:cBhvr>
                                        <p:cTn id="18" dur="500" tmFilter="0, 0; .2, .5; .8, .5; 1, 0"/>
                                        <p:tgtEl>
                                          <p:spTgt spid="3">
                                            <p:txEl>
                                              <p:pRg st="4" end="4"/>
                                            </p:txEl>
                                          </p:spTgt>
                                        </p:tgtEl>
                                      </p:cBhvr>
                                    </p:animEffect>
                                    <p:animScale>
                                      <p:cBhvr>
                                        <p:cTn id="19" dur="250" autoRev="1" fill="hold"/>
                                        <p:tgtEl>
                                          <p:spTgt spid="3">
                                            <p:txEl>
                                              <p:pRg st="4" end="4"/>
                                            </p:txEl>
                                          </p:spTgt>
                                        </p:tgtEl>
                                      </p:cBhvr>
                                      <p:by x="105000" y="105000"/>
                                    </p:animScale>
                                  </p:childTnLst>
                                </p:cTn>
                              </p:par>
                              <p:par>
                                <p:cTn id="20" presetID="16" presetClass="emph" presetSubtype="0" fill="hold" grpId="0" nodeType="withEffect">
                                  <p:stCondLst>
                                    <p:cond delay="0"/>
                                  </p:stCondLst>
                                  <p:iterate type="lt">
                                    <p:tmPct val="4000"/>
                                  </p:iterate>
                                  <p:childTnLst>
                                    <p:set>
                                      <p:cBhvr override="childStyle">
                                        <p:cTn id="21" dur="500" fill="hold"/>
                                        <p:tgtEl>
                                          <p:spTgt spid="3">
                                            <p:txEl>
                                              <p:pRg st="0" end="0"/>
                                            </p:txEl>
                                          </p:spTgt>
                                        </p:tgtEl>
                                        <p:attrNameLst>
                                          <p:attrName>style.color</p:attrName>
                                        </p:attrNameLst>
                                      </p:cBhvr>
                                      <p:to>
                                        <p:clrVal>
                                          <a:srgbClr val="FF0000"/>
                                        </p:clrVal>
                                      </p:to>
                                    </p:set>
                                    <p:set>
                                      <p:cBhvr>
                                        <p:cTn id="22" dur="500" fill="hold"/>
                                        <p:tgtEl>
                                          <p:spTgt spid="3">
                                            <p:txEl>
                                              <p:pRg st="0" end="0"/>
                                            </p:txEl>
                                          </p:spTgt>
                                        </p:tgtEl>
                                        <p:attrNameLst>
                                          <p:attrName>fillcolor</p:attrName>
                                        </p:attrNameLst>
                                      </p:cBhvr>
                                      <p:to>
                                        <p:clrVal>
                                          <a:srgbClr val="FF0000"/>
                                        </p:clrVal>
                                      </p:to>
                                    </p:set>
                                    <p:set>
                                      <p:cBhvr>
                                        <p:cTn id="23" dur="500" fill="hold"/>
                                        <p:tgtEl>
                                          <p:spTgt spid="3">
                                            <p:txEl>
                                              <p:pRg st="0" end="0"/>
                                            </p:txEl>
                                          </p:spTgt>
                                        </p:tgtEl>
                                        <p:attrNameLst>
                                          <p:attrName>fill.type</p:attrName>
                                        </p:attrNameLst>
                                      </p:cBhvr>
                                      <p:to>
                                        <p:strVal val="solid"/>
                                      </p:to>
                                    </p:set>
                                  </p:childTnLst>
                                </p:cTn>
                              </p:par>
                              <p:par>
                                <p:cTn id="24" presetID="16" presetClass="emph" presetSubtype="0" fill="hold" grpId="0" nodeType="withEffect">
                                  <p:stCondLst>
                                    <p:cond delay="0"/>
                                  </p:stCondLst>
                                  <p:iterate type="lt">
                                    <p:tmPct val="4000"/>
                                  </p:iterate>
                                  <p:childTnLst>
                                    <p:set>
                                      <p:cBhvr override="childStyle">
                                        <p:cTn id="25" dur="500" fill="hold"/>
                                        <p:tgtEl>
                                          <p:spTgt spid="3">
                                            <p:txEl>
                                              <p:pRg st="1" end="1"/>
                                            </p:txEl>
                                          </p:spTgt>
                                        </p:tgtEl>
                                        <p:attrNameLst>
                                          <p:attrName>style.color</p:attrName>
                                        </p:attrNameLst>
                                      </p:cBhvr>
                                      <p:to>
                                        <p:clrVal>
                                          <a:srgbClr val="FF0000"/>
                                        </p:clrVal>
                                      </p:to>
                                    </p:set>
                                    <p:set>
                                      <p:cBhvr>
                                        <p:cTn id="26" dur="500" fill="hold"/>
                                        <p:tgtEl>
                                          <p:spTgt spid="3">
                                            <p:txEl>
                                              <p:pRg st="1" end="1"/>
                                            </p:txEl>
                                          </p:spTgt>
                                        </p:tgtEl>
                                        <p:attrNameLst>
                                          <p:attrName>fillcolor</p:attrName>
                                        </p:attrNameLst>
                                      </p:cBhvr>
                                      <p:to>
                                        <p:clrVal>
                                          <a:srgbClr val="FF0000"/>
                                        </p:clrVal>
                                      </p:to>
                                    </p:set>
                                    <p:set>
                                      <p:cBhvr>
                                        <p:cTn id="27" dur="500" fill="hold"/>
                                        <p:tgtEl>
                                          <p:spTgt spid="3">
                                            <p:txEl>
                                              <p:pRg st="1" end="1"/>
                                            </p:txEl>
                                          </p:spTgt>
                                        </p:tgtEl>
                                        <p:attrNameLst>
                                          <p:attrName>fill.type</p:attrName>
                                        </p:attrNameLst>
                                      </p:cBhvr>
                                      <p:to>
                                        <p:strVal val="solid"/>
                                      </p:to>
                                    </p:set>
                                  </p:childTnLst>
                                </p:cTn>
                              </p:par>
                              <p:par>
                                <p:cTn id="28" presetID="16" presetClass="emph" presetSubtype="0" fill="hold" grpId="0" nodeType="withEffect">
                                  <p:stCondLst>
                                    <p:cond delay="0"/>
                                  </p:stCondLst>
                                  <p:iterate type="lt">
                                    <p:tmPct val="4000"/>
                                  </p:iterate>
                                  <p:childTnLst>
                                    <p:set>
                                      <p:cBhvr override="childStyle">
                                        <p:cTn id="29" dur="500" fill="hold"/>
                                        <p:tgtEl>
                                          <p:spTgt spid="3">
                                            <p:txEl>
                                              <p:pRg st="2" end="2"/>
                                            </p:txEl>
                                          </p:spTgt>
                                        </p:tgtEl>
                                        <p:attrNameLst>
                                          <p:attrName>style.color</p:attrName>
                                        </p:attrNameLst>
                                      </p:cBhvr>
                                      <p:to>
                                        <p:clrVal>
                                          <a:srgbClr val="FF0000"/>
                                        </p:clrVal>
                                      </p:to>
                                    </p:set>
                                    <p:set>
                                      <p:cBhvr>
                                        <p:cTn id="30" dur="500" fill="hold"/>
                                        <p:tgtEl>
                                          <p:spTgt spid="3">
                                            <p:txEl>
                                              <p:pRg st="2" end="2"/>
                                            </p:txEl>
                                          </p:spTgt>
                                        </p:tgtEl>
                                        <p:attrNameLst>
                                          <p:attrName>fillcolor</p:attrName>
                                        </p:attrNameLst>
                                      </p:cBhvr>
                                      <p:to>
                                        <p:clrVal>
                                          <a:srgbClr val="FF0000"/>
                                        </p:clrVal>
                                      </p:to>
                                    </p:set>
                                    <p:set>
                                      <p:cBhvr>
                                        <p:cTn id="31" dur="500" fill="hold"/>
                                        <p:tgtEl>
                                          <p:spTgt spid="3">
                                            <p:txEl>
                                              <p:pRg st="2" end="2"/>
                                            </p:txEl>
                                          </p:spTgt>
                                        </p:tgtEl>
                                        <p:attrNameLst>
                                          <p:attrName>fill.type</p:attrName>
                                        </p:attrNameLst>
                                      </p:cBhvr>
                                      <p:to>
                                        <p:strVal val="solid"/>
                                      </p:to>
                                    </p:set>
                                  </p:childTnLst>
                                </p:cTn>
                              </p:par>
                              <p:par>
                                <p:cTn id="32" presetID="16" presetClass="emph" presetSubtype="0" fill="hold" grpId="0" nodeType="withEffect">
                                  <p:stCondLst>
                                    <p:cond delay="0"/>
                                  </p:stCondLst>
                                  <p:iterate type="lt">
                                    <p:tmPct val="4000"/>
                                  </p:iterate>
                                  <p:childTnLst>
                                    <p:set>
                                      <p:cBhvr override="childStyle">
                                        <p:cTn id="33" dur="500" fill="hold"/>
                                        <p:tgtEl>
                                          <p:spTgt spid="3">
                                            <p:txEl>
                                              <p:pRg st="3" end="3"/>
                                            </p:txEl>
                                          </p:spTgt>
                                        </p:tgtEl>
                                        <p:attrNameLst>
                                          <p:attrName>style.color</p:attrName>
                                        </p:attrNameLst>
                                      </p:cBhvr>
                                      <p:to>
                                        <p:clrVal>
                                          <a:srgbClr val="FF0000"/>
                                        </p:clrVal>
                                      </p:to>
                                    </p:set>
                                    <p:set>
                                      <p:cBhvr>
                                        <p:cTn id="34" dur="500" fill="hold"/>
                                        <p:tgtEl>
                                          <p:spTgt spid="3">
                                            <p:txEl>
                                              <p:pRg st="3" end="3"/>
                                            </p:txEl>
                                          </p:spTgt>
                                        </p:tgtEl>
                                        <p:attrNameLst>
                                          <p:attrName>fillcolor</p:attrName>
                                        </p:attrNameLst>
                                      </p:cBhvr>
                                      <p:to>
                                        <p:clrVal>
                                          <a:srgbClr val="FF0000"/>
                                        </p:clrVal>
                                      </p:to>
                                    </p:set>
                                    <p:set>
                                      <p:cBhvr>
                                        <p:cTn id="35" dur="500" fill="hold"/>
                                        <p:tgtEl>
                                          <p:spTgt spid="3">
                                            <p:txEl>
                                              <p:pRg st="3" end="3"/>
                                            </p:txEl>
                                          </p:spTgt>
                                        </p:tgtEl>
                                        <p:attrNameLst>
                                          <p:attrName>fill.type</p:attrName>
                                        </p:attrNameLst>
                                      </p:cBhvr>
                                      <p:to>
                                        <p:strVal val="solid"/>
                                      </p:to>
                                    </p:set>
                                  </p:childTnLst>
                                </p:cTn>
                              </p:par>
                              <p:par>
                                <p:cTn id="36" presetID="16" presetClass="emph" presetSubtype="0" fill="hold" grpId="0" nodeType="withEffect">
                                  <p:stCondLst>
                                    <p:cond delay="0"/>
                                  </p:stCondLst>
                                  <p:iterate type="lt">
                                    <p:tmPct val="4000"/>
                                  </p:iterate>
                                  <p:childTnLst>
                                    <p:set>
                                      <p:cBhvr override="childStyle">
                                        <p:cTn id="37" dur="500" fill="hold"/>
                                        <p:tgtEl>
                                          <p:spTgt spid="3">
                                            <p:txEl>
                                              <p:pRg st="4" end="4"/>
                                            </p:txEl>
                                          </p:spTgt>
                                        </p:tgtEl>
                                        <p:attrNameLst>
                                          <p:attrName>style.color</p:attrName>
                                        </p:attrNameLst>
                                      </p:cBhvr>
                                      <p:to>
                                        <p:clrVal>
                                          <a:srgbClr val="FF0000"/>
                                        </p:clrVal>
                                      </p:to>
                                    </p:set>
                                    <p:set>
                                      <p:cBhvr>
                                        <p:cTn id="38" dur="500" fill="hold"/>
                                        <p:tgtEl>
                                          <p:spTgt spid="3">
                                            <p:txEl>
                                              <p:pRg st="4" end="4"/>
                                            </p:txEl>
                                          </p:spTgt>
                                        </p:tgtEl>
                                        <p:attrNameLst>
                                          <p:attrName>fillcolor</p:attrName>
                                        </p:attrNameLst>
                                      </p:cBhvr>
                                      <p:to>
                                        <p:clrVal>
                                          <a:srgbClr val="FF0000"/>
                                        </p:clrVal>
                                      </p:to>
                                    </p:set>
                                    <p:set>
                                      <p:cBhvr>
                                        <p:cTn id="39" dur="500" fill="hold"/>
                                        <p:tgtEl>
                                          <p:spTgt spid="3">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628800"/>
            <a:ext cx="8229600" cy="532656"/>
          </a:xfrm>
        </p:spPr>
        <p:txBody>
          <a:bodyPr>
            <a:normAutofit/>
          </a:bodyPr>
          <a:lstStyle/>
          <a:p>
            <a:pPr marL="0" indent="0">
              <a:buNone/>
            </a:pPr>
            <a:r>
              <a:rPr lang="zh-CN" altLang="en-US" dirty="0"/>
              <a:t>学习方法：确定神经网络连接权重的算法</a:t>
            </a:r>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学习方法的分类</a:t>
            </a:r>
          </a:p>
        </p:txBody>
      </p:sp>
      <p:sp>
        <p:nvSpPr>
          <p:cNvPr id="2" name="TextBox 1"/>
          <p:cNvSpPr txBox="1"/>
          <p:nvPr/>
        </p:nvSpPr>
        <p:spPr>
          <a:xfrm>
            <a:off x="395536" y="2396490"/>
            <a:ext cx="2492990" cy="400110"/>
          </a:xfrm>
          <a:prstGeom prst="rect">
            <a:avLst/>
          </a:prstGeom>
          <a:noFill/>
        </p:spPr>
        <p:txBody>
          <a:bodyPr wrap="none" rtlCol="0">
            <a:spAutoFit/>
          </a:bodyPr>
          <a:lstStyle/>
          <a:p>
            <a:pPr>
              <a:spcBef>
                <a:spcPct val="20000"/>
              </a:spcBef>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有教师（监督）学习</a:t>
            </a:r>
          </a:p>
        </p:txBody>
      </p:sp>
      <p:sp>
        <p:nvSpPr>
          <p:cNvPr id="6" name="TextBox 5"/>
          <p:cNvSpPr txBox="1"/>
          <p:nvPr/>
        </p:nvSpPr>
        <p:spPr>
          <a:xfrm>
            <a:off x="457200" y="4590904"/>
            <a:ext cx="2492990" cy="400110"/>
          </a:xfrm>
          <a:prstGeom prst="rect">
            <a:avLst/>
          </a:prstGeom>
          <a:noFill/>
        </p:spPr>
        <p:txBody>
          <a:bodyPr wrap="none" rtlCol="0">
            <a:spAutoFit/>
          </a:bodyPr>
          <a:lstStyle/>
          <a:p>
            <a:pPr>
              <a:spcBef>
                <a:spcPct val="20000"/>
              </a:spcBef>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无教师（监督）学习</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307" y="2396490"/>
            <a:ext cx="4957167" cy="184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6016" y="4590904"/>
            <a:ext cx="4235747" cy="1984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37689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1108720"/>
          </a:xfrm>
        </p:spPr>
        <p:txBody>
          <a:bodyPr>
            <a:normAutofit/>
          </a:bodyPr>
          <a:lstStyle/>
          <a:p>
            <a:pPr marL="0" indent="0">
              <a:buNone/>
            </a:pPr>
            <a:r>
              <a:rPr lang="en-US" altLang="zh-CN" dirty="0"/>
              <a:t>&gt;&gt;</a:t>
            </a:r>
            <a:r>
              <a:rPr lang="en-US" altLang="zh-CN" dirty="0" err="1"/>
              <a:t>nntool</a:t>
            </a:r>
            <a:r>
              <a:rPr lang="en-US" altLang="zh-CN" dirty="0"/>
              <a:t>;</a:t>
            </a:r>
            <a:endParaRPr lang="zh-CN" altLang="en-US" dirty="0"/>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31</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grpSp>
        <p:nvGrpSpPr>
          <p:cNvPr id="8" name="组合 7"/>
          <p:cNvGrpSpPr/>
          <p:nvPr/>
        </p:nvGrpSpPr>
        <p:grpSpPr>
          <a:xfrm>
            <a:off x="1907704" y="2276872"/>
            <a:ext cx="5922019" cy="3943198"/>
            <a:chOff x="1907704" y="2276872"/>
            <a:chExt cx="5922019" cy="3943198"/>
          </a:xfrm>
        </p:grpSpPr>
        <p:pic>
          <p:nvPicPr>
            <p:cNvPr id="6" name="图片 5" descr="Neural Network/Data Manager (nntoo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2276872"/>
              <a:ext cx="5922019" cy="3943198"/>
            </a:xfrm>
            <a:prstGeom prst="rect">
              <a:avLst/>
            </a:prstGeom>
          </p:spPr>
        </p:pic>
        <p:sp>
          <p:nvSpPr>
            <p:cNvPr id="7" name="椭圆 6"/>
            <p:cNvSpPr/>
            <p:nvPr/>
          </p:nvSpPr>
          <p:spPr>
            <a:xfrm>
              <a:off x="2771800" y="5877272"/>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135384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a:spLocks noGrp="1"/>
          </p:cNvSpPr>
          <p:nvPr>
            <p:ph idx="1"/>
          </p:nvPr>
        </p:nvSpPr>
        <p:spPr>
          <a:xfrm>
            <a:off x="0" y="1950107"/>
            <a:ext cx="8229600" cy="1108720"/>
          </a:xfrm>
        </p:spPr>
        <p:txBody>
          <a:bodyPr>
            <a:noAutofit/>
          </a:bodyPr>
          <a:lstStyle/>
          <a:p>
            <a:pPr marL="0" indent="0">
              <a:buNone/>
            </a:pPr>
            <a:r>
              <a:rPr lang="zh-CN" altLang="en-US" sz="2000" dirty="0"/>
              <a:t>定义输入数据</a:t>
            </a:r>
            <a:endParaRPr lang="en-US" altLang="zh-CN" sz="2000" dirty="0"/>
          </a:p>
          <a:p>
            <a:pPr marL="0" indent="0">
              <a:buNone/>
            </a:pPr>
            <a:r>
              <a:rPr lang="en-US" altLang="zh-CN" sz="2000" dirty="0"/>
              <a:t>X = [ -0.5 -0.5 +0.3 -0.1;  ...</a:t>
            </a:r>
          </a:p>
          <a:p>
            <a:pPr marL="0" indent="0">
              <a:buNone/>
            </a:pPr>
            <a:r>
              <a:rPr lang="en-US" altLang="zh-CN" sz="2000" dirty="0"/>
              <a:t>      -0.5 +0.5 -0.5 +1.0];</a:t>
            </a:r>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32</a:t>
            </a:fld>
            <a:endParaRPr lang="zh-CN" altLang="zh-CN"/>
          </a:p>
        </p:txBody>
      </p:sp>
      <p:grpSp>
        <p:nvGrpSpPr>
          <p:cNvPr id="16" name="组合 15"/>
          <p:cNvGrpSpPr/>
          <p:nvPr/>
        </p:nvGrpSpPr>
        <p:grpSpPr>
          <a:xfrm>
            <a:off x="3883018" y="1632052"/>
            <a:ext cx="4896544" cy="5225948"/>
            <a:chOff x="3883018" y="1632052"/>
            <a:chExt cx="4896544" cy="5225948"/>
          </a:xfrm>
        </p:grpSpPr>
        <p:grpSp>
          <p:nvGrpSpPr>
            <p:cNvPr id="13" name="组合 12"/>
            <p:cNvGrpSpPr/>
            <p:nvPr/>
          </p:nvGrpSpPr>
          <p:grpSpPr>
            <a:xfrm>
              <a:off x="3883018" y="1632052"/>
              <a:ext cx="4896544" cy="5225948"/>
              <a:chOff x="1048514" y="1632052"/>
              <a:chExt cx="4896544" cy="5225948"/>
            </a:xfrm>
          </p:grpSpPr>
          <p:pic>
            <p:nvPicPr>
              <p:cNvPr id="8" name="图片 7" descr="Create Network or Dat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514" y="1632052"/>
                <a:ext cx="4896544" cy="5225948"/>
              </a:xfrm>
              <a:prstGeom prst="rect">
                <a:avLst/>
              </a:prstGeom>
            </p:spPr>
          </p:pic>
          <p:sp>
            <p:nvSpPr>
              <p:cNvPr id="9" name="椭圆 8"/>
              <p:cNvSpPr/>
              <p:nvPr/>
            </p:nvSpPr>
            <p:spPr>
              <a:xfrm>
                <a:off x="1547664" y="1844824"/>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427984" y="2924944"/>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223628" y="2887428"/>
                <a:ext cx="2700300"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7220508" y="6473074"/>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1640487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descr="Create Network or Dat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9952" y="1910131"/>
            <a:ext cx="4240681" cy="4525963"/>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33</a:t>
            </a:fld>
            <a:endParaRPr lang="zh-CN" altLang="zh-CN"/>
          </a:p>
        </p:txBody>
      </p:sp>
      <p:sp>
        <p:nvSpPr>
          <p:cNvPr id="6" name="内容占位符 2"/>
          <p:cNvSpPr txBox="1">
            <a:spLocks/>
          </p:cNvSpPr>
          <p:nvPr/>
        </p:nvSpPr>
        <p:spPr>
          <a:xfrm>
            <a:off x="493204" y="2159022"/>
            <a:ext cx="8229600" cy="11087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定义目标（输出）数据</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marL="0" indent="0">
              <a:buNone/>
            </a:pP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T = [1 1 0 0];</a:t>
            </a:r>
          </a:p>
          <a:p>
            <a:pPr marL="0" indent="0">
              <a:buFont typeface="Arial" pitchFamily="34" charset="0"/>
              <a:buNone/>
            </a:pPr>
            <a:endParaRPr kumimoji="1" lang="zh-CN" altLang="en-US" sz="2000" b="1" dirty="0">
              <a:solidFill>
                <a:srgbClr val="FF3300"/>
              </a:solidFill>
              <a:effectLst>
                <a:outerShdw blurRad="38100" dist="38100" dir="2700000" algn="tl">
                  <a:srgbClr val="000000"/>
                </a:outerShdw>
              </a:effectLst>
              <a:latin typeface="微软雅黑" pitchFamily="34" charset="-122"/>
              <a:ea typeface="微软雅黑" pitchFamily="34" charset="-122"/>
            </a:endParaRPr>
          </a:p>
        </p:txBody>
      </p:sp>
      <p:sp>
        <p:nvSpPr>
          <p:cNvPr id="9" name="椭圆 8"/>
          <p:cNvSpPr/>
          <p:nvPr/>
        </p:nvSpPr>
        <p:spPr>
          <a:xfrm>
            <a:off x="7130917" y="3191581"/>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283968" y="2060848"/>
            <a:ext cx="864096" cy="1252771"/>
            <a:chOff x="4283968" y="2060848"/>
            <a:chExt cx="864096" cy="1252771"/>
          </a:xfrm>
        </p:grpSpPr>
        <p:sp>
          <p:nvSpPr>
            <p:cNvPr id="10" name="椭圆 9"/>
            <p:cNvSpPr/>
            <p:nvPr/>
          </p:nvSpPr>
          <p:spPr>
            <a:xfrm>
              <a:off x="4283968" y="2970821"/>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499992" y="2060848"/>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p:cNvSpPr/>
          <p:nvPr/>
        </p:nvSpPr>
        <p:spPr>
          <a:xfrm>
            <a:off x="6920644" y="6093296"/>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7120056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ts val="5800"/>
              </a:lnSpc>
            </a:pPr>
            <a:r>
              <a:rPr lang="en-US" altLang="zh-CN" dirty="0" err="1"/>
              <a:t>Matlab</a:t>
            </a:r>
            <a:r>
              <a:rPr lang="zh-CN" altLang="en-US" dirty="0"/>
              <a:t>神经网络</a:t>
            </a:r>
            <a:r>
              <a:rPr lang="zh-CN" altLang="en-US" dirty="0" smtClean="0"/>
              <a:t>工具箱</a:t>
            </a:r>
            <a:endParaRPr lang="zh-CN" altLang="en-US" dirty="0"/>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34</a:t>
            </a:fld>
            <a:endParaRPr lang="zh-CN" altLang="zh-CN"/>
          </a:p>
        </p:txBody>
      </p:sp>
      <p:sp>
        <p:nvSpPr>
          <p:cNvPr id="5" name="内容占位符 2"/>
          <p:cNvSpPr txBox="1">
            <a:spLocks/>
          </p:cNvSpPr>
          <p:nvPr/>
        </p:nvSpPr>
        <p:spPr>
          <a:xfrm>
            <a:off x="0" y="1950107"/>
            <a:ext cx="8229600" cy="11087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创建一个感知器</a:t>
            </a:r>
          </a:p>
        </p:txBody>
      </p:sp>
      <p:pic>
        <p:nvPicPr>
          <p:cNvPr id="6" name="图片 5" descr="Create Network or Dat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777" y="1862609"/>
            <a:ext cx="4680520" cy="4995391"/>
          </a:xfrm>
          <a:prstGeom prst="rect">
            <a:avLst/>
          </a:prstGeom>
        </p:spPr>
      </p:pic>
      <p:sp>
        <p:nvSpPr>
          <p:cNvPr id="7" name="椭圆 6"/>
          <p:cNvSpPr/>
          <p:nvPr/>
        </p:nvSpPr>
        <p:spPr>
          <a:xfrm>
            <a:off x="4452037" y="3140968"/>
            <a:ext cx="1560123"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111777" y="2517751"/>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096901" y="2013630"/>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364088" y="3496380"/>
            <a:ext cx="1368152" cy="43667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4584026" y="3861048"/>
            <a:ext cx="4718268" cy="2503038"/>
            <a:chOff x="4584026" y="3861048"/>
            <a:chExt cx="4718268" cy="2503038"/>
          </a:xfrm>
        </p:grpSpPr>
        <p:sp>
          <p:nvSpPr>
            <p:cNvPr id="8" name="椭圆 7"/>
            <p:cNvSpPr/>
            <p:nvPr/>
          </p:nvSpPr>
          <p:spPr>
            <a:xfrm>
              <a:off x="4584026" y="6021288"/>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Custom Neural Network (vie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762" y="3861048"/>
              <a:ext cx="3629532" cy="1991003"/>
            </a:xfrm>
            <a:prstGeom prst="rect">
              <a:avLst/>
            </a:prstGeom>
            <a:noFill/>
            <a:ln w="28575">
              <a:solidFill>
                <a:srgbClr val="C00000"/>
              </a:solidFill>
            </a:ln>
          </p:spPr>
        </p:pic>
        <p:cxnSp>
          <p:nvCxnSpPr>
            <p:cNvPr id="14" name="直接连接符 13"/>
            <p:cNvCxnSpPr>
              <a:stCxn id="8" idx="6"/>
              <a:endCxn id="12" idx="1"/>
            </p:cNvCxnSpPr>
            <p:nvPr/>
          </p:nvCxnSpPr>
          <p:spPr>
            <a:xfrm flipV="1">
              <a:off x="5232098" y="4856550"/>
              <a:ext cx="440664" cy="1336137"/>
            </a:xfrm>
            <a:prstGeom prst="line">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6" name="椭圆 15"/>
          <p:cNvSpPr/>
          <p:nvPr/>
        </p:nvSpPr>
        <p:spPr>
          <a:xfrm>
            <a:off x="5232098" y="6501616"/>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7340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Neural Network/Data Manager (nntool)"/>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1700808"/>
            <a:ext cx="6797234" cy="4525963"/>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35</a:t>
            </a:fld>
            <a:endParaRPr lang="zh-CN" altLang="zh-CN"/>
          </a:p>
        </p:txBody>
      </p:sp>
      <p:grpSp>
        <p:nvGrpSpPr>
          <p:cNvPr id="10" name="组合 9"/>
          <p:cNvGrpSpPr/>
          <p:nvPr/>
        </p:nvGrpSpPr>
        <p:grpSpPr>
          <a:xfrm>
            <a:off x="2843808" y="2636912"/>
            <a:ext cx="5464192" cy="3511150"/>
            <a:chOff x="2843808" y="2636912"/>
            <a:chExt cx="5464192" cy="3511150"/>
          </a:xfrm>
        </p:grpSpPr>
        <p:sp>
          <p:nvSpPr>
            <p:cNvPr id="6" name="椭圆 5"/>
            <p:cNvSpPr/>
            <p:nvPr/>
          </p:nvSpPr>
          <p:spPr>
            <a:xfrm>
              <a:off x="2843808" y="5805264"/>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Network: n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88" y="2636912"/>
              <a:ext cx="4744112" cy="2324425"/>
            </a:xfrm>
            <a:prstGeom prst="rect">
              <a:avLst/>
            </a:prstGeom>
            <a:noFill/>
            <a:ln w="28575">
              <a:solidFill>
                <a:srgbClr val="C00000"/>
              </a:solidFill>
            </a:ln>
          </p:spPr>
        </p:pic>
        <p:cxnSp>
          <p:nvCxnSpPr>
            <p:cNvPr id="9" name="直接连接符 8"/>
            <p:cNvCxnSpPr>
              <a:stCxn id="6" idx="0"/>
            </p:cNvCxnSpPr>
            <p:nvPr/>
          </p:nvCxnSpPr>
          <p:spPr>
            <a:xfrm flipV="1">
              <a:off x="3167844" y="4961337"/>
              <a:ext cx="2768100" cy="843927"/>
            </a:xfrm>
            <a:prstGeom prst="line">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421368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descr="Network: net"/>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5816" y="1988840"/>
            <a:ext cx="4744112" cy="2324425"/>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36</a:t>
            </a:fld>
            <a:endParaRPr lang="zh-CN" altLang="zh-CN"/>
          </a:p>
        </p:txBody>
      </p:sp>
      <p:pic>
        <p:nvPicPr>
          <p:cNvPr id="9" name="图片 8" descr="Network: n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5588" y="4446366"/>
            <a:ext cx="4744112" cy="2324425"/>
          </a:xfrm>
          <a:prstGeom prst="rect">
            <a:avLst/>
          </a:prstGeom>
        </p:spPr>
      </p:pic>
      <p:sp>
        <p:nvSpPr>
          <p:cNvPr id="10" name="椭圆 9"/>
          <p:cNvSpPr/>
          <p:nvPr/>
        </p:nvSpPr>
        <p:spPr>
          <a:xfrm>
            <a:off x="5023608" y="4976859"/>
            <a:ext cx="2356704"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879592" y="2552914"/>
            <a:ext cx="2500720"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879618" y="2876713"/>
            <a:ext cx="684270" cy="17139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954280" y="5301208"/>
            <a:ext cx="537600" cy="2514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2"/>
          <p:cNvSpPr txBox="1">
            <a:spLocks/>
          </p:cNvSpPr>
          <p:nvPr/>
        </p:nvSpPr>
        <p:spPr>
          <a:xfrm>
            <a:off x="137964" y="3892006"/>
            <a:ext cx="2273796" cy="5543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zh-CN" altLang="en-US" b="1" dirty="0">
                <a:solidFill>
                  <a:srgbClr val="0070C0"/>
                </a:solidFill>
                <a:effectLst>
                  <a:outerShdw dist="38100" dir="2700000" algn="tl">
                    <a:srgbClr val="3333CC"/>
                  </a:outerShdw>
                </a:effectLst>
                <a:latin typeface="微软雅黑" pitchFamily="34" charset="-122"/>
                <a:ea typeface="微软雅黑" pitchFamily="34" charset="-122"/>
              </a:rPr>
              <a:t>设初值</a:t>
            </a:r>
          </a:p>
        </p:txBody>
      </p:sp>
      <p:sp>
        <p:nvSpPr>
          <p:cNvPr id="15" name="内容占位符 2"/>
          <p:cNvSpPr txBox="1">
            <a:spLocks/>
          </p:cNvSpPr>
          <p:nvPr/>
        </p:nvSpPr>
        <p:spPr>
          <a:xfrm>
            <a:off x="4114800" y="3284984"/>
            <a:ext cx="2403376" cy="5543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zh-CN" altLang="en-US" b="1" dirty="0">
                <a:solidFill>
                  <a:srgbClr val="0070C0"/>
                </a:solidFill>
                <a:effectLst>
                  <a:outerShdw dist="38100" dir="2700000" algn="tl">
                    <a:srgbClr val="3333CC"/>
                  </a:outerShdw>
                </a:effectLst>
                <a:latin typeface="微软雅黑" pitchFamily="34" charset="-122"/>
                <a:ea typeface="微软雅黑" pitchFamily="34" charset="-122"/>
              </a:rPr>
              <a:t>权重初值</a:t>
            </a:r>
          </a:p>
        </p:txBody>
      </p:sp>
      <p:sp>
        <p:nvSpPr>
          <p:cNvPr id="16" name="内容占位符 2"/>
          <p:cNvSpPr txBox="1">
            <a:spLocks/>
          </p:cNvSpPr>
          <p:nvPr/>
        </p:nvSpPr>
        <p:spPr>
          <a:xfrm>
            <a:off x="4252764" y="5648867"/>
            <a:ext cx="1818928" cy="4019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zh-CN" altLang="en-US" b="1" dirty="0">
                <a:solidFill>
                  <a:srgbClr val="0070C0"/>
                </a:solidFill>
                <a:effectLst>
                  <a:outerShdw dist="38100" dir="2700000" algn="tl">
                    <a:srgbClr val="3333CC"/>
                  </a:outerShdw>
                </a:effectLst>
                <a:latin typeface="微软雅黑" pitchFamily="34" charset="-122"/>
                <a:ea typeface="微软雅黑" pitchFamily="34" charset="-122"/>
              </a:rPr>
              <a:t>偏置初值</a:t>
            </a:r>
          </a:p>
        </p:txBody>
      </p:sp>
      <p:sp>
        <p:nvSpPr>
          <p:cNvPr id="17" name="椭圆 16"/>
          <p:cNvSpPr/>
          <p:nvPr/>
        </p:nvSpPr>
        <p:spPr>
          <a:xfrm>
            <a:off x="5998326" y="2210116"/>
            <a:ext cx="1039700"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998326" y="4634224"/>
            <a:ext cx="1039700"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内容占位符 2"/>
          <p:cNvSpPr txBox="1">
            <a:spLocks/>
          </p:cNvSpPr>
          <p:nvPr/>
        </p:nvSpPr>
        <p:spPr>
          <a:xfrm>
            <a:off x="290364" y="2552914"/>
            <a:ext cx="2273796" cy="5543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Font typeface="Arial" pitchFamily="34" charset="0"/>
              <a:buNone/>
            </a:pPr>
            <a:endParaRPr kumimoji="1" lang="zh-CN" altLang="en-US" sz="2000" b="1" dirty="0">
              <a:solidFill>
                <a:srgbClr val="FF3300"/>
              </a:solidFill>
              <a:effectLst>
                <a:outerShdw blurRad="38100" dist="38100" dir="2700000" algn="tl">
                  <a:srgbClr val="000000"/>
                </a:outerShdw>
              </a:effectLst>
              <a:latin typeface="微软雅黑" pitchFamily="34" charset="-122"/>
              <a:ea typeface="微软雅黑" pitchFamily="34" charset="-122"/>
            </a:endParaRPr>
          </a:p>
        </p:txBody>
      </p:sp>
      <p:sp>
        <p:nvSpPr>
          <p:cNvPr id="20"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7539605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Network: net"/>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1" y="2852936"/>
            <a:ext cx="4994650" cy="2808312"/>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37</a:t>
            </a:fld>
            <a:endParaRPr lang="zh-CN" altLang="zh-CN"/>
          </a:p>
        </p:txBody>
      </p:sp>
      <p:sp>
        <p:nvSpPr>
          <p:cNvPr id="6" name="椭圆 5"/>
          <p:cNvSpPr/>
          <p:nvPr/>
        </p:nvSpPr>
        <p:spPr>
          <a:xfrm>
            <a:off x="1403648" y="3933056"/>
            <a:ext cx="1296144" cy="17139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403648" y="4149080"/>
            <a:ext cx="1296144" cy="17139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779912" y="2293775"/>
            <a:ext cx="5112568" cy="3764507"/>
            <a:chOff x="3779912" y="2293775"/>
            <a:chExt cx="5112568" cy="3764507"/>
          </a:xfrm>
        </p:grpSpPr>
        <p:sp>
          <p:nvSpPr>
            <p:cNvPr id="8" name="椭圆 7"/>
            <p:cNvSpPr/>
            <p:nvPr/>
          </p:nvSpPr>
          <p:spPr>
            <a:xfrm>
              <a:off x="3779912" y="5301208"/>
              <a:ext cx="1296144" cy="17139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Neural Network Training (nntraintoo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184" y="2293775"/>
              <a:ext cx="2664296" cy="3764507"/>
            </a:xfrm>
            <a:prstGeom prst="rect">
              <a:avLst/>
            </a:prstGeom>
            <a:noFill/>
            <a:ln w="28575">
              <a:solidFill>
                <a:srgbClr val="C00000"/>
              </a:solidFill>
            </a:ln>
          </p:spPr>
        </p:pic>
        <p:cxnSp>
          <p:nvCxnSpPr>
            <p:cNvPr id="11" name="直接连接符 10"/>
            <p:cNvCxnSpPr>
              <a:stCxn id="8" idx="6"/>
              <a:endCxn id="9" idx="1"/>
            </p:cNvCxnSpPr>
            <p:nvPr/>
          </p:nvCxnSpPr>
          <p:spPr>
            <a:xfrm flipV="1">
              <a:off x="5076056" y="4176029"/>
              <a:ext cx="1152128" cy="1210879"/>
            </a:xfrm>
            <a:prstGeom prst="line">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3" name="内容占位符 2"/>
          <p:cNvSpPr txBox="1">
            <a:spLocks/>
          </p:cNvSpPr>
          <p:nvPr/>
        </p:nvSpPr>
        <p:spPr>
          <a:xfrm>
            <a:off x="266750" y="2016595"/>
            <a:ext cx="2273796" cy="5543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zh-CN" altLang="en-US" b="1" dirty="0">
                <a:solidFill>
                  <a:srgbClr val="0070C0"/>
                </a:solidFill>
                <a:effectLst>
                  <a:outerShdw dist="38100" dir="2700000" algn="tl">
                    <a:srgbClr val="3333CC"/>
                  </a:outerShdw>
                </a:effectLst>
                <a:latin typeface="微软雅黑" pitchFamily="34" charset="-122"/>
                <a:ea typeface="微软雅黑" pitchFamily="34" charset="-122"/>
              </a:rPr>
              <a:t>训练（学习）</a:t>
            </a:r>
          </a:p>
        </p:txBody>
      </p:sp>
      <p:sp>
        <p:nvSpPr>
          <p:cNvPr id="14"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97879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descr="Network: net"/>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5816" y="2492896"/>
            <a:ext cx="4810797" cy="1476581"/>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38</a:t>
            </a:fld>
            <a:endParaRPr lang="zh-CN" altLang="zh-CN"/>
          </a:p>
        </p:txBody>
      </p:sp>
      <p:pic>
        <p:nvPicPr>
          <p:cNvPr id="9" name="图片 8" descr="Network: n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6" y="4509120"/>
            <a:ext cx="4810797" cy="1476581"/>
          </a:xfrm>
          <a:prstGeom prst="rect">
            <a:avLst/>
          </a:prstGeom>
        </p:spPr>
      </p:pic>
      <p:sp>
        <p:nvSpPr>
          <p:cNvPr id="10" name="内容占位符 2"/>
          <p:cNvSpPr txBox="1">
            <a:spLocks/>
          </p:cNvSpPr>
          <p:nvPr/>
        </p:nvSpPr>
        <p:spPr>
          <a:xfrm>
            <a:off x="251520" y="2780928"/>
            <a:ext cx="2273796" cy="17281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zh-CN" altLang="en-US" b="1" dirty="0">
                <a:solidFill>
                  <a:srgbClr val="0070C0"/>
                </a:solidFill>
                <a:effectLst>
                  <a:outerShdw dist="38100" dir="2700000" algn="tl">
                    <a:srgbClr val="3333CC"/>
                  </a:outerShdw>
                </a:effectLst>
                <a:latin typeface="微软雅黑" pitchFamily="34" charset="-122"/>
                <a:ea typeface="微软雅黑" pitchFamily="34" charset="-122"/>
              </a:rPr>
              <a:t>查看训练之后的权重和阀值。</a:t>
            </a:r>
          </a:p>
        </p:txBody>
      </p:sp>
      <p:sp>
        <p:nvSpPr>
          <p:cNvPr id="11" name="椭圆 10"/>
          <p:cNvSpPr/>
          <p:nvPr/>
        </p:nvSpPr>
        <p:spPr>
          <a:xfrm>
            <a:off x="5841380" y="4797152"/>
            <a:ext cx="1296144" cy="17139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699792" y="3356992"/>
            <a:ext cx="1296144" cy="17139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868144" y="2808683"/>
            <a:ext cx="1296144" cy="17139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932040" y="3068959"/>
            <a:ext cx="2448272" cy="28803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860032" y="5103393"/>
            <a:ext cx="2448272" cy="28803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52192" y="5391550"/>
            <a:ext cx="711696" cy="17139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36943413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39</a:t>
            </a:fld>
            <a:endParaRPr lang="zh-CN" altLang="zh-CN"/>
          </a:p>
        </p:txBody>
      </p:sp>
      <p:sp>
        <p:nvSpPr>
          <p:cNvPr id="5" name="标题 4"/>
          <p:cNvSpPr>
            <a:spLocks noGrp="1"/>
          </p:cNvSpPr>
          <p:nvPr>
            <p:ph type="title"/>
          </p:nvPr>
        </p:nvSpPr>
        <p:spPr>
          <a:xfrm>
            <a:off x="467544" y="548680"/>
            <a:ext cx="8229600" cy="1143000"/>
          </a:xfrm>
        </p:spPr>
        <p:txBody>
          <a:bodyPr/>
          <a:lstStyle/>
          <a:p>
            <a:r>
              <a:rPr lang="zh-CN" altLang="en-US" dirty="0" smtClean="0"/>
              <a:t>支撑向量机</a:t>
            </a:r>
            <a:r>
              <a:rPr lang="en-US" altLang="zh-CN" dirty="0" smtClean="0"/>
              <a:t/>
            </a:r>
            <a:br>
              <a:rPr lang="en-US" altLang="zh-CN" dirty="0" smtClean="0"/>
            </a:br>
            <a:r>
              <a:rPr lang="en-US" altLang="zh-CN" dirty="0" smtClean="0"/>
              <a:t>Support Vector Machine</a:t>
            </a:r>
            <a:endParaRPr lang="zh-CN" altLang="en-US" dirty="0"/>
          </a:p>
        </p:txBody>
      </p:sp>
      <p:sp>
        <p:nvSpPr>
          <p:cNvPr id="6" name="TextBox 5"/>
          <p:cNvSpPr txBox="1"/>
          <p:nvPr/>
        </p:nvSpPr>
        <p:spPr>
          <a:xfrm>
            <a:off x="1411670" y="6021288"/>
            <a:ext cx="6846811" cy="369332"/>
          </a:xfrm>
          <a:prstGeom prst="rect">
            <a:avLst/>
          </a:prstGeom>
          <a:noFill/>
        </p:spPr>
        <p:txBody>
          <a:bodyPr wrap="none" rtlCol="0">
            <a:spAutoFit/>
          </a:bodyPr>
          <a:lstStyle/>
          <a:p>
            <a:r>
              <a:rPr lang="en-US" altLang="zh-CN" i="1" dirty="0" smtClean="0"/>
              <a:t>http:www.ics.uci.edu</a:t>
            </a:r>
            <a:r>
              <a:rPr lang="en-US" altLang="zh-CN" i="1" dirty="0"/>
              <a:t>/~</a:t>
            </a:r>
            <a:r>
              <a:rPr lang="en-US" altLang="zh-CN" b="1" i="1" dirty="0"/>
              <a:t>welling</a:t>
            </a:r>
            <a:r>
              <a:rPr lang="en-US" altLang="zh-CN" i="1" dirty="0"/>
              <a:t>/teaching/KernelsICS273B/</a:t>
            </a:r>
            <a:r>
              <a:rPr lang="en-US" altLang="zh-CN" b="1" i="1" dirty="0"/>
              <a:t>SVM</a:t>
            </a:r>
            <a:r>
              <a:rPr lang="en-US" altLang="zh-CN" i="1" dirty="0"/>
              <a:t>.pdf</a:t>
            </a:r>
            <a:endParaRPr lang="zh-CN" altLang="en-US" dirty="0"/>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7116" b="40335"/>
          <a:stretch/>
        </p:blipFill>
        <p:spPr>
          <a:xfrm>
            <a:off x="2411760" y="1988840"/>
            <a:ext cx="4846633" cy="3603812"/>
          </a:xfrm>
          <a:prstGeom prst="rect">
            <a:avLst/>
          </a:prstGeom>
          <a:ln>
            <a:solidFill>
              <a:srgbClr val="00B0F0"/>
            </a:solidFill>
          </a:ln>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224" y="2276872"/>
            <a:ext cx="2160242" cy="1437542"/>
          </a:xfrm>
          <a:prstGeom prst="rect">
            <a:avLst/>
          </a:prstGeom>
        </p:spPr>
      </p:pic>
    </p:spTree>
    <p:extLst>
      <p:ext uri="{BB962C8B-B14F-4D97-AF65-F5344CB8AC3E}">
        <p14:creationId xmlns:p14="http://schemas.microsoft.com/office/powerpoint/2010/main" val="37187661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7200" y="269776"/>
            <a:ext cx="8229600" cy="1143000"/>
          </a:xfrm>
        </p:spPr>
        <p:txBody>
          <a:bodyPr>
            <a:normAutofit/>
          </a:bodyPr>
          <a:lstStyle/>
          <a:p>
            <a:pPr eaLnBrk="1" hangingPunct="1"/>
            <a:r>
              <a:rPr lang="zh-CN" altLang="en-US" dirty="0"/>
              <a:t>什么是神经网络？</a:t>
            </a:r>
          </a:p>
        </p:txBody>
      </p:sp>
      <p:sp>
        <p:nvSpPr>
          <p:cNvPr id="3" name="内容占位符 2"/>
          <p:cNvSpPr>
            <a:spLocks noGrp="1"/>
          </p:cNvSpPr>
          <p:nvPr>
            <p:ph idx="1"/>
          </p:nvPr>
        </p:nvSpPr>
        <p:spPr>
          <a:xfrm>
            <a:off x="457200" y="1600201"/>
            <a:ext cx="8229600" cy="1324744"/>
          </a:xfrm>
        </p:spPr>
        <p:txBody>
          <a:bodyPr>
            <a:normAutofit/>
          </a:bodyPr>
          <a:lstStyle/>
          <a:p>
            <a:r>
              <a:rPr lang="zh-CN" altLang="en-US" sz="2800" dirty="0"/>
              <a:t>神经网络：将数个神经元（</a:t>
            </a:r>
            <a:r>
              <a:rPr lang="en-US" altLang="zh-CN" sz="2800" dirty="0"/>
              <a:t>Neuron</a:t>
            </a:r>
            <a:r>
              <a:rPr lang="zh-CN" altLang="en-US" sz="2800" dirty="0"/>
              <a:t>）按一定规则、顺序连接在一起所组成的网络</a:t>
            </a:r>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4</a:t>
            </a:fld>
            <a:endParaRPr lang="zh-CN" altLang="zh-CN"/>
          </a:p>
        </p:txBody>
      </p:sp>
      <p:pic>
        <p:nvPicPr>
          <p:cNvPr id="6" name="Picture 3" descr="C:\Users\sa\Desktop\MASC2012会议通知\image\ist2_7647263-network-concept_副本.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5445224"/>
            <a:ext cx="3159343" cy="1528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组合 12"/>
          <p:cNvGrpSpPr/>
          <p:nvPr/>
        </p:nvGrpSpPr>
        <p:grpSpPr>
          <a:xfrm>
            <a:off x="683568" y="4003537"/>
            <a:ext cx="1443214" cy="721607"/>
            <a:chOff x="3846" y="1671196"/>
            <a:chExt cx="1443214" cy="721607"/>
          </a:xfrm>
        </p:grpSpPr>
        <p:sp>
          <p:nvSpPr>
            <p:cNvPr id="14" name="圆角矩形 13"/>
            <p:cNvSpPr/>
            <p:nvPr/>
          </p:nvSpPr>
          <p:spPr>
            <a:xfrm>
              <a:off x="3846" y="1671196"/>
              <a:ext cx="1443214" cy="721607"/>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圆角矩形 4"/>
            <p:cNvSpPr/>
            <p:nvPr/>
          </p:nvSpPr>
          <p:spPr>
            <a:xfrm>
              <a:off x="24981" y="1692331"/>
              <a:ext cx="1400944" cy="679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b="1" kern="1200" dirty="0" smtClean="0">
                  <a:solidFill>
                    <a:srgbClr val="FFC000"/>
                  </a:solidFill>
                </a:rPr>
                <a:t>神经元</a:t>
              </a:r>
              <a:endParaRPr lang="zh-CN" altLang="en-US" sz="2800" b="1" kern="1200" dirty="0">
                <a:solidFill>
                  <a:srgbClr val="FFC000"/>
                </a:solidFill>
              </a:endParaRPr>
            </a:p>
          </p:txBody>
        </p:sp>
      </p:grpSp>
      <p:grpSp>
        <p:nvGrpSpPr>
          <p:cNvPr id="16" name="组合 15"/>
          <p:cNvGrpSpPr/>
          <p:nvPr/>
        </p:nvGrpSpPr>
        <p:grpSpPr>
          <a:xfrm>
            <a:off x="2987824" y="3158117"/>
            <a:ext cx="1443214" cy="721607"/>
            <a:chOff x="1913666" y="636833"/>
            <a:chExt cx="1443214" cy="721607"/>
          </a:xfrm>
        </p:grpSpPr>
        <p:sp>
          <p:nvSpPr>
            <p:cNvPr id="20" name="圆角矩形 19"/>
            <p:cNvSpPr/>
            <p:nvPr/>
          </p:nvSpPr>
          <p:spPr>
            <a:xfrm>
              <a:off x="1913666" y="636833"/>
              <a:ext cx="1443214" cy="721607"/>
            </a:xfrm>
            <a:prstGeom prst="roundRect">
              <a:avLst>
                <a:gd name="adj" fmla="val 10000"/>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1" name="圆角矩形 4"/>
            <p:cNvSpPr/>
            <p:nvPr/>
          </p:nvSpPr>
          <p:spPr>
            <a:xfrm>
              <a:off x="1934801" y="657968"/>
              <a:ext cx="1400944" cy="679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b="1" kern="1200" dirty="0" smtClean="0"/>
                <a:t>生物神经元</a:t>
              </a:r>
              <a:endParaRPr lang="zh-CN" altLang="en-US" sz="2200" b="1" kern="1200" dirty="0"/>
            </a:p>
          </p:txBody>
        </p:sp>
      </p:grpSp>
      <p:grpSp>
        <p:nvGrpSpPr>
          <p:cNvPr id="17" name="组合 16"/>
          <p:cNvGrpSpPr/>
          <p:nvPr/>
        </p:nvGrpSpPr>
        <p:grpSpPr>
          <a:xfrm>
            <a:off x="2966689" y="5066509"/>
            <a:ext cx="1443214" cy="721607"/>
            <a:chOff x="1913666" y="2808315"/>
            <a:chExt cx="1443214" cy="721607"/>
          </a:xfrm>
        </p:grpSpPr>
        <p:sp>
          <p:nvSpPr>
            <p:cNvPr id="18" name="圆角矩形 17"/>
            <p:cNvSpPr/>
            <p:nvPr/>
          </p:nvSpPr>
          <p:spPr>
            <a:xfrm>
              <a:off x="1913666" y="2808315"/>
              <a:ext cx="1443214" cy="721607"/>
            </a:xfrm>
            <a:prstGeom prst="roundRect">
              <a:avLst>
                <a:gd name="adj" fmla="val 10000"/>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9" name="圆角矩形 6"/>
            <p:cNvSpPr/>
            <p:nvPr/>
          </p:nvSpPr>
          <p:spPr>
            <a:xfrm>
              <a:off x="1934801" y="2829450"/>
              <a:ext cx="1400944" cy="679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b="1" kern="1200" dirty="0" smtClean="0"/>
                <a:t>人工神经元</a:t>
              </a:r>
              <a:endParaRPr lang="zh-CN" altLang="en-US" sz="2200" b="1" kern="1200" dirty="0"/>
            </a:p>
          </p:txBody>
        </p:sp>
      </p:grpSp>
      <p:grpSp>
        <p:nvGrpSpPr>
          <p:cNvPr id="22" name="组合 21"/>
          <p:cNvGrpSpPr/>
          <p:nvPr/>
        </p:nvGrpSpPr>
        <p:grpSpPr>
          <a:xfrm>
            <a:off x="5652120" y="2673096"/>
            <a:ext cx="2880006" cy="1620000"/>
            <a:chOff x="4081157" y="194708"/>
            <a:chExt cx="2880006" cy="1620000"/>
          </a:xfrm>
        </p:grpSpPr>
        <p:sp>
          <p:nvSpPr>
            <p:cNvPr id="26" name="圆角矩形 25"/>
            <p:cNvSpPr/>
            <p:nvPr/>
          </p:nvSpPr>
          <p:spPr>
            <a:xfrm>
              <a:off x="4081157" y="194708"/>
              <a:ext cx="2880006" cy="1620000"/>
            </a:xfrm>
            <a:prstGeom prst="roundRect">
              <a:avLst>
                <a:gd name="adj" fmla="val 10000"/>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27" name="圆角矩形 4"/>
            <p:cNvSpPr/>
            <p:nvPr/>
          </p:nvSpPr>
          <p:spPr>
            <a:xfrm>
              <a:off x="4128605" y="242156"/>
              <a:ext cx="2785110" cy="15251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b="1" kern="1200" dirty="0" smtClean="0">
                  <a:solidFill>
                    <a:srgbClr val="002060"/>
                  </a:solidFill>
                </a:rPr>
                <a:t>生物神经网络</a:t>
              </a:r>
              <a:r>
                <a:rPr lang="en-US" altLang="zh-CN" sz="2200" b="1" kern="1200" dirty="0" smtClean="0">
                  <a:solidFill>
                    <a:srgbClr val="002060"/>
                  </a:solidFill>
                </a:rPr>
                <a:t>(BNN)</a:t>
              </a:r>
            </a:p>
            <a:p>
              <a:pPr lvl="0" algn="ctr" defTabSz="977900">
                <a:lnSpc>
                  <a:spcPct val="90000"/>
                </a:lnSpc>
                <a:spcBef>
                  <a:spcPct val="0"/>
                </a:spcBef>
                <a:spcAft>
                  <a:spcPct val="35000"/>
                </a:spcAft>
              </a:pPr>
              <a:r>
                <a:rPr lang="en-US" sz="2200" b="1" i="0" kern="1200" dirty="0" smtClean="0">
                  <a:solidFill>
                    <a:srgbClr val="002060"/>
                  </a:solidFill>
                </a:rPr>
                <a:t>Biological Neural Networks</a:t>
              </a:r>
              <a:endParaRPr lang="en-US" altLang="zh-CN" sz="2200" b="1" kern="1200" dirty="0" smtClean="0">
                <a:solidFill>
                  <a:srgbClr val="002060"/>
                </a:solidFill>
              </a:endParaRPr>
            </a:p>
          </p:txBody>
        </p:sp>
      </p:grpSp>
      <p:grpSp>
        <p:nvGrpSpPr>
          <p:cNvPr id="23" name="组合 22"/>
          <p:cNvGrpSpPr/>
          <p:nvPr/>
        </p:nvGrpSpPr>
        <p:grpSpPr>
          <a:xfrm>
            <a:off x="5652120" y="4617312"/>
            <a:ext cx="3008091" cy="1620000"/>
            <a:chOff x="4048692" y="2368911"/>
            <a:chExt cx="3008091" cy="1620000"/>
          </a:xfrm>
        </p:grpSpPr>
        <p:sp>
          <p:nvSpPr>
            <p:cNvPr id="24" name="圆角矩形 23"/>
            <p:cNvSpPr/>
            <p:nvPr/>
          </p:nvSpPr>
          <p:spPr>
            <a:xfrm>
              <a:off x="4048692" y="2368911"/>
              <a:ext cx="3008091" cy="1620000"/>
            </a:xfrm>
            <a:prstGeom prst="roundRect">
              <a:avLst>
                <a:gd name="adj" fmla="val 10000"/>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25" name="圆角矩形 6"/>
            <p:cNvSpPr/>
            <p:nvPr/>
          </p:nvSpPr>
          <p:spPr>
            <a:xfrm>
              <a:off x="4096140" y="2416359"/>
              <a:ext cx="2913195" cy="15251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b="1" kern="1200" dirty="0" smtClean="0">
                  <a:solidFill>
                    <a:srgbClr val="002060"/>
                  </a:solidFill>
                </a:rPr>
                <a:t>人工神经网络</a:t>
              </a:r>
              <a:r>
                <a:rPr lang="en-US" altLang="zh-CN" sz="2200" b="1" kern="1200" dirty="0" smtClean="0">
                  <a:solidFill>
                    <a:srgbClr val="002060"/>
                  </a:solidFill>
                </a:rPr>
                <a:t>(ANN)</a:t>
              </a:r>
            </a:p>
            <a:p>
              <a:pPr lvl="0" algn="ctr" defTabSz="977900">
                <a:lnSpc>
                  <a:spcPct val="90000"/>
                </a:lnSpc>
                <a:spcBef>
                  <a:spcPct val="0"/>
                </a:spcBef>
                <a:spcAft>
                  <a:spcPct val="35000"/>
                </a:spcAft>
              </a:pPr>
              <a:r>
                <a:rPr lang="en-US" altLang="zh-CN" sz="2200" b="1" i="0" kern="1200" dirty="0" smtClean="0">
                  <a:solidFill>
                    <a:srgbClr val="002060"/>
                  </a:solidFill>
                </a:rPr>
                <a:t>A</a:t>
              </a:r>
              <a:r>
                <a:rPr lang="en-US" sz="2200" b="1" i="0" kern="1200" dirty="0" smtClean="0">
                  <a:solidFill>
                    <a:srgbClr val="002060"/>
                  </a:solidFill>
                </a:rPr>
                <a:t>rtificial Neural Network</a:t>
              </a:r>
              <a:endParaRPr lang="zh-CN" altLang="en-US" sz="2200" b="1" kern="1200" dirty="0">
                <a:solidFill>
                  <a:srgbClr val="002060"/>
                </a:solidFill>
              </a:endParaRPr>
            </a:p>
          </p:txBody>
        </p:sp>
      </p:grpSp>
      <p:cxnSp>
        <p:nvCxnSpPr>
          <p:cNvPr id="28" name="直接连接符 27"/>
          <p:cNvCxnSpPr/>
          <p:nvPr/>
        </p:nvCxnSpPr>
        <p:spPr>
          <a:xfrm flipV="1">
            <a:off x="2169052" y="3518921"/>
            <a:ext cx="861042" cy="84542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4" name="直接连接符 1023"/>
          <p:cNvCxnSpPr/>
          <p:nvPr/>
        </p:nvCxnSpPr>
        <p:spPr>
          <a:xfrm>
            <a:off x="2147917" y="4364341"/>
            <a:ext cx="861042" cy="106297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9" name="直接连接符 1028"/>
          <p:cNvCxnSpPr/>
          <p:nvPr/>
        </p:nvCxnSpPr>
        <p:spPr>
          <a:xfrm>
            <a:off x="4409903" y="3518539"/>
            <a:ext cx="1242217" cy="763"/>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1" name="直接连接符 1030"/>
          <p:cNvCxnSpPr/>
          <p:nvPr/>
        </p:nvCxnSpPr>
        <p:spPr>
          <a:xfrm flipV="1">
            <a:off x="4409903" y="5418738"/>
            <a:ext cx="1242217" cy="17149"/>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pic>
        <p:nvPicPr>
          <p:cNvPr id="1032" name="Picture 3" descr="E:\学习\智能控制-信息学院春季\Neural Network\Neuron_Hand-tuned.svg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595" y="4496796"/>
            <a:ext cx="4443885" cy="2388588"/>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4" descr="E:\学习\智能控制-信息学院春季\Neural Network\Nce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8203" y="2562445"/>
            <a:ext cx="4297971" cy="2623401"/>
          </a:xfrm>
          <a:prstGeom prst="rect">
            <a:avLst/>
          </a:prstGeom>
          <a:noFill/>
          <a:extLst>
            <a:ext uri="{909E8E84-426E-40DD-AFC4-6F175D3DCCD1}">
              <a14:hiddenFill xmlns:a14="http://schemas.microsoft.com/office/drawing/2010/main">
                <a:solidFill>
                  <a:srgbClr val="FFFFFF"/>
                </a:solidFill>
              </a14:hiddenFill>
            </a:ext>
          </a:extLst>
        </p:spPr>
      </p:pic>
      <p:sp>
        <p:nvSpPr>
          <p:cNvPr id="1034" name="矩形 1033"/>
          <p:cNvSpPr/>
          <p:nvPr/>
        </p:nvSpPr>
        <p:spPr>
          <a:xfrm>
            <a:off x="5652120" y="4617312"/>
            <a:ext cx="3008091" cy="16200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0674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par>
                                <p:cTn id="13" presetID="22" presetClass="entr" presetSubtype="8"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wipe(left)">
                                      <p:cBhvr>
                                        <p:cTn id="15" dur="500"/>
                                        <p:tgtEl>
                                          <p:spTgt spid="1032"/>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8" fill="hold" nodeType="clickEffect">
                                  <p:stCondLst>
                                    <p:cond delay="0"/>
                                  </p:stCondLst>
                                  <p:childTnLst>
                                    <p:animEffect transition="out" filter="wipe(left)">
                                      <p:cBhvr>
                                        <p:cTn id="23" dur="500"/>
                                        <p:tgtEl>
                                          <p:spTgt spid="1032"/>
                                        </p:tgtEl>
                                      </p:cBhvr>
                                    </p:animEffect>
                                    <p:set>
                                      <p:cBhvr>
                                        <p:cTn id="24" dur="1" fill="hold">
                                          <p:stCondLst>
                                            <p:cond delay="499"/>
                                          </p:stCondLst>
                                        </p:cTn>
                                        <p:tgtEl>
                                          <p:spTgt spid="1032"/>
                                        </p:tgtEl>
                                        <p:attrNameLst>
                                          <p:attrName>style.visibility</p:attrName>
                                        </p:attrNameLst>
                                      </p:cBhvr>
                                      <p:to>
                                        <p:strVal val="hidden"/>
                                      </p:to>
                                    </p:set>
                                  </p:childTnLst>
                                </p:cTn>
                              </p:par>
                              <p:par>
                                <p:cTn id="25" presetID="22" presetClass="entr" presetSubtype="8" fill="hold" nodeType="withEffect">
                                  <p:stCondLst>
                                    <p:cond delay="0"/>
                                  </p:stCondLst>
                                  <p:childTnLst>
                                    <p:set>
                                      <p:cBhvr>
                                        <p:cTn id="26" dur="1" fill="hold">
                                          <p:stCondLst>
                                            <p:cond delay="0"/>
                                          </p:stCondLst>
                                        </p:cTn>
                                        <p:tgtEl>
                                          <p:spTgt spid="1024"/>
                                        </p:tgtEl>
                                        <p:attrNameLst>
                                          <p:attrName>style.visibility</p:attrName>
                                        </p:attrNameLst>
                                      </p:cBhvr>
                                      <p:to>
                                        <p:strVal val="visible"/>
                                      </p:to>
                                    </p:set>
                                    <p:animEffect transition="in" filter="wipe(left)">
                                      <p:cBhvr>
                                        <p:cTn id="27" dur="500"/>
                                        <p:tgtEl>
                                          <p:spTgt spid="1024"/>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par>
                                <p:cTn id="32" presetID="22" presetClass="entr" presetSubtype="8" fill="hold" nodeType="withEffect">
                                  <p:stCondLst>
                                    <p:cond delay="0"/>
                                  </p:stCondLst>
                                  <p:childTnLst>
                                    <p:set>
                                      <p:cBhvr>
                                        <p:cTn id="33" dur="1" fill="hold">
                                          <p:stCondLst>
                                            <p:cond delay="0"/>
                                          </p:stCondLst>
                                        </p:cTn>
                                        <p:tgtEl>
                                          <p:spTgt spid="1033"/>
                                        </p:tgtEl>
                                        <p:attrNameLst>
                                          <p:attrName>style.visibility</p:attrName>
                                        </p:attrNameLst>
                                      </p:cBhvr>
                                      <p:to>
                                        <p:strVal val="visible"/>
                                      </p:to>
                                    </p:set>
                                    <p:animEffect transition="in" filter="wipe(left)">
                                      <p:cBhvr>
                                        <p:cTn id="34" dur="500"/>
                                        <p:tgtEl>
                                          <p:spTgt spid="103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xit" presetSubtype="8" fill="hold" nodeType="clickEffect">
                                  <p:stCondLst>
                                    <p:cond delay="0"/>
                                  </p:stCondLst>
                                  <p:childTnLst>
                                    <p:animEffect transition="out" filter="wipe(left)">
                                      <p:cBhvr>
                                        <p:cTn id="38" dur="500"/>
                                        <p:tgtEl>
                                          <p:spTgt spid="1033"/>
                                        </p:tgtEl>
                                      </p:cBhvr>
                                    </p:animEffect>
                                    <p:set>
                                      <p:cBhvr>
                                        <p:cTn id="39" dur="1" fill="hold">
                                          <p:stCondLst>
                                            <p:cond delay="499"/>
                                          </p:stCondLst>
                                        </p:cTn>
                                        <p:tgtEl>
                                          <p:spTgt spid="1033"/>
                                        </p:tgtEl>
                                        <p:attrNameLst>
                                          <p:attrName>style.visibility</p:attrName>
                                        </p:attrNameLst>
                                      </p:cBhvr>
                                      <p:to>
                                        <p:strVal val="hidden"/>
                                      </p:to>
                                    </p:se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029"/>
                                        </p:tgtEl>
                                        <p:attrNameLst>
                                          <p:attrName>style.visibility</p:attrName>
                                        </p:attrNameLst>
                                      </p:cBhvr>
                                      <p:to>
                                        <p:strVal val="visible"/>
                                      </p:to>
                                    </p:set>
                                    <p:animEffect transition="in" filter="wipe(left)">
                                      <p:cBhvr>
                                        <p:cTn id="43" dur="500"/>
                                        <p:tgtEl>
                                          <p:spTgt spid="1029"/>
                                        </p:tgtEl>
                                      </p:cBhvr>
                                    </p:animEffect>
                                  </p:childTnLst>
                                </p:cTn>
                              </p:par>
                              <p:par>
                                <p:cTn id="44" presetID="22" presetClass="entr" presetSubtype="8" fill="hold" nodeType="withEffect">
                                  <p:stCondLst>
                                    <p:cond delay="0"/>
                                  </p:stCondLst>
                                  <p:childTnLst>
                                    <p:set>
                                      <p:cBhvr>
                                        <p:cTn id="45" dur="1" fill="hold">
                                          <p:stCondLst>
                                            <p:cond delay="0"/>
                                          </p:stCondLst>
                                        </p:cTn>
                                        <p:tgtEl>
                                          <p:spTgt spid="1031"/>
                                        </p:tgtEl>
                                        <p:attrNameLst>
                                          <p:attrName>style.visibility</p:attrName>
                                        </p:attrNameLst>
                                      </p:cBhvr>
                                      <p:to>
                                        <p:strVal val="visible"/>
                                      </p:to>
                                    </p:set>
                                    <p:animEffect transition="in" filter="wipe(left)">
                                      <p:cBhvr>
                                        <p:cTn id="46" dur="500"/>
                                        <p:tgtEl>
                                          <p:spTgt spid="1031"/>
                                        </p:tgtEl>
                                      </p:cBhvr>
                                    </p:animEffect>
                                  </p:childTnLst>
                                </p:cTn>
                              </p:par>
                            </p:childTnLst>
                          </p:cTn>
                        </p:par>
                        <p:par>
                          <p:cTn id="47" fill="hold">
                            <p:stCondLst>
                              <p:cond delay="1000"/>
                            </p:stCondLst>
                            <p:childTnLst>
                              <p:par>
                                <p:cTn id="48" presetID="22" presetClass="entr" presetSubtype="8"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par>
                                <p:cTn id="51" presetID="22" presetClass="entr" presetSubtype="8"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6" presetClass="emph" presetSubtype="0" fill="hold" nodeType="clickEffect">
                                  <p:stCondLst>
                                    <p:cond delay="0"/>
                                  </p:stCondLst>
                                  <p:childTnLst>
                                    <p:animEffect transition="out" filter="fade">
                                      <p:cBhvr>
                                        <p:cTn id="57" dur="500" tmFilter="0, 0; .2, .5; .8, .5; 1, 0"/>
                                        <p:tgtEl>
                                          <p:spTgt spid="23"/>
                                        </p:tgtEl>
                                      </p:cBhvr>
                                    </p:animEffect>
                                    <p:animScale>
                                      <p:cBhvr>
                                        <p:cTn id="58" dur="250" autoRev="1" fill="hold"/>
                                        <p:tgtEl>
                                          <p:spTgt spid="23"/>
                                        </p:tgtEl>
                                      </p:cBhvr>
                                      <p:by x="105000" y="105000"/>
                                    </p:animScale>
                                  </p:childTnLst>
                                </p:cTn>
                              </p:par>
                              <p:par>
                                <p:cTn id="59" presetID="10" presetClass="entr" presetSubtype="0" fill="hold" grpId="0" nodeType="withEffect">
                                  <p:stCondLst>
                                    <p:cond delay="0"/>
                                  </p:stCondLst>
                                  <p:childTnLst>
                                    <p:set>
                                      <p:cBhvr>
                                        <p:cTn id="60" dur="1" fill="hold">
                                          <p:stCondLst>
                                            <p:cond delay="0"/>
                                          </p:stCondLst>
                                        </p:cTn>
                                        <p:tgtEl>
                                          <p:spTgt spid="1034"/>
                                        </p:tgtEl>
                                        <p:attrNameLst>
                                          <p:attrName>style.visibility</p:attrName>
                                        </p:attrNameLst>
                                      </p:cBhvr>
                                      <p:to>
                                        <p:strVal val="visible"/>
                                      </p:to>
                                    </p:set>
                                    <p:animEffect transition="in" filter="fade">
                                      <p:cBhvr>
                                        <p:cTn id="61"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Adobe 黑体 Std R" pitchFamily="34" charset="-122"/>
                <a:ea typeface="Adobe 黑体 Std R" pitchFamily="34" charset="-122"/>
              </a:rPr>
              <a:t>提纲</a:t>
            </a:r>
          </a:p>
        </p:txBody>
      </p:sp>
      <p:sp>
        <p:nvSpPr>
          <p:cNvPr id="3" name="内容占位符 2"/>
          <p:cNvSpPr>
            <a:spLocks noGrp="1"/>
          </p:cNvSpPr>
          <p:nvPr>
            <p:ph idx="1"/>
          </p:nvPr>
        </p:nvSpPr>
        <p:spPr/>
        <p:txBody>
          <a:bodyPr>
            <a:noAutofit/>
          </a:bodyPr>
          <a:lstStyle/>
          <a:p>
            <a:r>
              <a:rPr lang="zh-CN" altLang="en-US" sz="2800" dirty="0"/>
              <a:t>概述</a:t>
            </a:r>
            <a:endParaRPr lang="en-US" altLang="zh-CN" sz="2800" dirty="0"/>
          </a:p>
          <a:p>
            <a:pPr lvl="1">
              <a:buFont typeface="Wingdings" pitchFamily="2" charset="2"/>
              <a:buChar char="Ø"/>
            </a:pPr>
            <a:r>
              <a:rPr lang="zh-CN" altLang="en-US" dirty="0"/>
              <a:t>神经元模型</a:t>
            </a:r>
            <a:endParaRPr lang="en-US" altLang="zh-CN" dirty="0"/>
          </a:p>
          <a:p>
            <a:pPr lvl="1">
              <a:buFont typeface="Wingdings" pitchFamily="2" charset="2"/>
              <a:buChar char="Ø"/>
            </a:pPr>
            <a:r>
              <a:rPr lang="zh-CN" altLang="en-US" dirty="0"/>
              <a:t>神经网络发展历史</a:t>
            </a:r>
            <a:endParaRPr lang="en-US" altLang="zh-CN" dirty="0"/>
          </a:p>
          <a:p>
            <a:pPr lvl="1">
              <a:buFont typeface="Wingdings" pitchFamily="2" charset="2"/>
              <a:buChar char="Ø"/>
            </a:pPr>
            <a:r>
              <a:rPr lang="zh-CN" altLang="en-US" dirty="0"/>
              <a:t>神经网络分类</a:t>
            </a:r>
            <a:endParaRPr lang="en-US" altLang="zh-CN" dirty="0"/>
          </a:p>
          <a:p>
            <a:pPr lvl="1">
              <a:buFont typeface="Wingdings" pitchFamily="2" charset="2"/>
              <a:buChar char="Ø"/>
            </a:pPr>
            <a:r>
              <a:rPr lang="zh-CN" altLang="en-US" dirty="0"/>
              <a:t>重要组织、期刊和会议</a:t>
            </a:r>
            <a:endParaRPr lang="en-US" altLang="zh-CN" dirty="0"/>
          </a:p>
          <a:p>
            <a:r>
              <a:rPr lang="zh-CN" altLang="en-US" sz="2800" dirty="0"/>
              <a:t>前馈神经网络</a:t>
            </a:r>
            <a:endParaRPr lang="en-US" altLang="zh-CN" sz="2800" dirty="0"/>
          </a:p>
          <a:p>
            <a:pPr lvl="1">
              <a:buFont typeface="Wingdings" pitchFamily="2" charset="2"/>
              <a:buChar char="Ø"/>
            </a:pPr>
            <a:r>
              <a:rPr lang="zh-CN" altLang="en-US" dirty="0"/>
              <a:t>感知器网络</a:t>
            </a:r>
            <a:endParaRPr lang="en-US" altLang="zh-CN" dirty="0"/>
          </a:p>
          <a:p>
            <a:pPr lvl="1">
              <a:buFont typeface="Wingdings" pitchFamily="2" charset="2"/>
              <a:buChar char="Ø"/>
            </a:pPr>
            <a:r>
              <a:rPr lang="en-US" altLang="zh-CN" dirty="0"/>
              <a:t>BP</a:t>
            </a:r>
            <a:r>
              <a:rPr lang="zh-CN" altLang="en-US" dirty="0"/>
              <a:t>网络</a:t>
            </a:r>
            <a:endParaRPr lang="en-US" altLang="zh-CN" dirty="0"/>
          </a:p>
          <a:p>
            <a:pPr lvl="1">
              <a:buFont typeface="Wingdings" pitchFamily="2" charset="2"/>
              <a:buChar char="Ø"/>
            </a:pPr>
            <a:r>
              <a:rPr lang="en-US" altLang="zh-CN" dirty="0"/>
              <a:t>RBF</a:t>
            </a:r>
            <a:r>
              <a:rPr lang="zh-CN" altLang="en-US" dirty="0" smtClean="0"/>
              <a:t>网络</a:t>
            </a:r>
            <a:endParaRPr lang="en-US" altLang="zh-CN" dirty="0"/>
          </a:p>
          <a:p>
            <a:pPr lvl="1">
              <a:buFont typeface="Wingdings" pitchFamily="2" charset="2"/>
              <a:buChar char="Ø"/>
            </a:pPr>
            <a:r>
              <a:rPr lang="en-US" altLang="zh-CN" dirty="0" err="1"/>
              <a:t>Matlab</a:t>
            </a:r>
            <a:r>
              <a:rPr lang="zh-CN" altLang="en-US" dirty="0"/>
              <a:t>神经网络工具箱</a:t>
            </a:r>
            <a:endParaRPr lang="en-US" altLang="zh-CN" dirty="0"/>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40</a:t>
            </a:fld>
            <a:endParaRPr lang="zh-CN" altLang="zh-CN"/>
          </a:p>
        </p:txBody>
      </p:sp>
      <p:pic>
        <p:nvPicPr>
          <p:cNvPr id="5"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741937"/>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5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iterate type="lt">
                                    <p:tmPct val="0"/>
                                  </p:iterate>
                                  <p:childTnLst>
                                    <p:animEffect transition="out" filter="fade">
                                      <p:cBhvr>
                                        <p:cTn id="6" dur="500" tmFilter="0, 0; .2, .5; .8, .5; 1, 0"/>
                                        <p:tgtEl>
                                          <p:spTgt spid="3">
                                            <p:txEl>
                                              <p:pRg st="7" end="7"/>
                                            </p:txEl>
                                          </p:spTgt>
                                        </p:tgtEl>
                                      </p:cBhvr>
                                    </p:animEffect>
                                    <p:animScale>
                                      <p:cBhvr>
                                        <p:cTn id="7" dur="250" autoRev="1" fill="hold"/>
                                        <p:tgtEl>
                                          <p:spTgt spid="3">
                                            <p:txEl>
                                              <p:pRg st="7" end="7"/>
                                            </p:txEl>
                                          </p:spTgt>
                                        </p:tgtEl>
                                      </p:cBhvr>
                                      <p:by x="105000" y="105000"/>
                                    </p:animScale>
                                  </p:childTnLst>
                                </p:cTn>
                              </p:par>
                              <p:par>
                                <p:cTn id="8" presetID="16" presetClass="emph" presetSubtype="0" fill="hold" nodeType="withEffect">
                                  <p:stCondLst>
                                    <p:cond delay="0"/>
                                  </p:stCondLst>
                                  <p:iterate type="lt">
                                    <p:tmPct val="4000"/>
                                  </p:iterate>
                                  <p:childTnLst>
                                    <p:set>
                                      <p:cBhvr override="childStyle">
                                        <p:cTn id="9" dur="500" fill="hold"/>
                                        <p:tgtEl>
                                          <p:spTgt spid="3">
                                            <p:txEl>
                                              <p:pRg st="7" end="7"/>
                                            </p:txEl>
                                          </p:spTgt>
                                        </p:tgtEl>
                                        <p:attrNameLst>
                                          <p:attrName>style.color</p:attrName>
                                        </p:attrNameLst>
                                      </p:cBhvr>
                                      <p:to>
                                        <p:clrVal>
                                          <a:srgbClr val="FF0000"/>
                                        </p:clrVal>
                                      </p:to>
                                    </p:set>
                                    <p:set>
                                      <p:cBhvr>
                                        <p:cTn id="10" dur="500" fill="hold"/>
                                        <p:tgtEl>
                                          <p:spTgt spid="3">
                                            <p:txEl>
                                              <p:pRg st="7" end="7"/>
                                            </p:txEl>
                                          </p:spTgt>
                                        </p:tgtEl>
                                        <p:attrNameLst>
                                          <p:attrName>fillcolor</p:attrName>
                                        </p:attrNameLst>
                                      </p:cBhvr>
                                      <p:to>
                                        <p:clrVal>
                                          <a:srgbClr val="FF0000"/>
                                        </p:clrVal>
                                      </p:to>
                                    </p:set>
                                    <p:set>
                                      <p:cBhvr>
                                        <p:cTn id="11" dur="500" fill="hold"/>
                                        <p:tgtEl>
                                          <p:spTgt spid="3">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41</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p:grpSp>
        <p:nvGrpSpPr>
          <p:cNvPr id="6" name="组合 5"/>
          <p:cNvGrpSpPr/>
          <p:nvPr/>
        </p:nvGrpSpPr>
        <p:grpSpPr>
          <a:xfrm>
            <a:off x="245546" y="2517526"/>
            <a:ext cx="8293080" cy="3888756"/>
            <a:chOff x="438284" y="2276872"/>
            <a:chExt cx="8293080" cy="3888756"/>
          </a:xfrm>
        </p:grpSpPr>
        <p:sp>
          <p:nvSpPr>
            <p:cNvPr id="7" name="椭圆 6"/>
            <p:cNvSpPr/>
            <p:nvPr/>
          </p:nvSpPr>
          <p:spPr>
            <a:xfrm>
              <a:off x="3213999" y="2568631"/>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椭圆 7"/>
            <p:cNvSpPr/>
            <p:nvPr/>
          </p:nvSpPr>
          <p:spPr>
            <a:xfrm>
              <a:off x="3213999" y="3439933"/>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椭圆 8"/>
            <p:cNvSpPr/>
            <p:nvPr/>
          </p:nvSpPr>
          <p:spPr>
            <a:xfrm>
              <a:off x="3213999" y="4944895"/>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0" name="直接箭头连接符 9"/>
            <p:cNvCxnSpPr>
              <a:endCxn id="7" idx="2"/>
            </p:cNvCxnSpPr>
            <p:nvPr/>
          </p:nvCxnSpPr>
          <p:spPr>
            <a:xfrm>
              <a:off x="1884805" y="2839440"/>
              <a:ext cx="1329194" cy="1722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1" name="直接箭头连接符 10"/>
            <p:cNvCxnSpPr>
              <a:endCxn id="7" idx="2"/>
            </p:cNvCxnSpPr>
            <p:nvPr/>
          </p:nvCxnSpPr>
          <p:spPr>
            <a:xfrm flipV="1">
              <a:off x="1884805" y="2856663"/>
              <a:ext cx="1329194" cy="85407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2" name="直接箭头连接符 11"/>
            <p:cNvCxnSpPr>
              <a:endCxn id="8" idx="2"/>
            </p:cNvCxnSpPr>
            <p:nvPr/>
          </p:nvCxnSpPr>
          <p:spPr>
            <a:xfrm>
              <a:off x="1884805" y="2839440"/>
              <a:ext cx="1329194" cy="88852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3" name="直接箭头连接符 12"/>
            <p:cNvCxnSpPr>
              <a:endCxn id="9" idx="2"/>
            </p:cNvCxnSpPr>
            <p:nvPr/>
          </p:nvCxnSpPr>
          <p:spPr>
            <a:xfrm>
              <a:off x="1884805" y="2839440"/>
              <a:ext cx="1329194" cy="23934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4" name="直接箭头连接符 13"/>
            <p:cNvCxnSpPr>
              <a:endCxn id="9" idx="2"/>
            </p:cNvCxnSpPr>
            <p:nvPr/>
          </p:nvCxnSpPr>
          <p:spPr>
            <a:xfrm>
              <a:off x="1884805" y="3710742"/>
              <a:ext cx="1329194" cy="152218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5" name="直接箭头连接符 14"/>
            <p:cNvCxnSpPr>
              <a:endCxn id="8" idx="2"/>
            </p:cNvCxnSpPr>
            <p:nvPr/>
          </p:nvCxnSpPr>
          <p:spPr>
            <a:xfrm>
              <a:off x="1884805" y="3710742"/>
              <a:ext cx="1329194" cy="1722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endCxn id="9" idx="2"/>
            </p:cNvCxnSpPr>
            <p:nvPr/>
          </p:nvCxnSpPr>
          <p:spPr>
            <a:xfrm>
              <a:off x="1884805" y="5215704"/>
              <a:ext cx="1329194" cy="1722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7" name="直接箭头连接符 16"/>
            <p:cNvCxnSpPr>
              <a:endCxn id="8" idx="2"/>
            </p:cNvCxnSpPr>
            <p:nvPr/>
          </p:nvCxnSpPr>
          <p:spPr>
            <a:xfrm flipV="1">
              <a:off x="1884805" y="3727965"/>
              <a:ext cx="1329194" cy="148773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438284" y="2650850"/>
                  <a:ext cx="679417" cy="480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r>
                              <a:rPr lang="en-US" altLang="zh-CN" sz="2000" b="1" i="1">
                                <a:solidFill>
                                  <a:srgbClr val="0070C0"/>
                                </a:solidFill>
                                <a:latin typeface="Cambria Math"/>
                              </a:rPr>
                              <m:t>𝟏</m:t>
                            </m:r>
                          </m:sub>
                          <m:sup>
                            <m:r>
                              <a:rPr lang="en-US" altLang="zh-CN" sz="2000" b="1" i="1">
                                <a:solidFill>
                                  <a:srgbClr val="0070C0"/>
                                </a:solidFill>
                                <a:latin typeface="Cambria Math"/>
                              </a:rPr>
                              <m:t>(</m:t>
                            </m:r>
                            <m:r>
                              <a:rPr lang="en-US" altLang="zh-CN" sz="2000" b="1" i="1">
                                <a:solidFill>
                                  <a:srgbClr val="0070C0"/>
                                </a:solidFill>
                                <a:latin typeface="Cambria Math"/>
                              </a:rPr>
                              <m:t>𝟎</m:t>
                            </m:r>
                            <m:r>
                              <a:rPr lang="en-US" altLang="zh-CN" sz="2000" b="1" i="1">
                                <a:solidFill>
                                  <a:srgbClr val="0070C0"/>
                                </a:solidFill>
                                <a:latin typeface="Cambria Math"/>
                              </a:rPr>
                              <m:t>)</m:t>
                            </m:r>
                          </m:sup>
                        </m:sSubSup>
                      </m:oMath>
                    </m:oMathPara>
                  </a14:m>
                  <a:endParaRPr lang="zh-CN" altLang="zh-CN" sz="2400"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438284" y="2650850"/>
                  <a:ext cx="679417" cy="480966"/>
                </a:xfrm>
                <a:prstGeom prst="rect">
                  <a:avLst/>
                </a:prstGeom>
                <a:blipFill rotWithShape="1">
                  <a:blip r:embed="rId3"/>
                  <a:stretch>
                    <a:fillRect/>
                  </a:stretch>
                </a:blipFill>
              </p:spPr>
              <p:txBody>
                <a:bodyPr/>
                <a:lstStyle/>
                <a:p>
                  <a:r>
                    <a:rPr lang="zh-CN" altLang="en-US">
                      <a:noFill/>
                    </a:rPr>
                    <a:t> </a:t>
                  </a:r>
                </a:p>
              </p:txBody>
            </p:sp>
          </mc:Fallback>
        </mc:AlternateContent>
        <p:sp>
          <p:nvSpPr>
            <p:cNvPr id="19" name="TextBox 18"/>
            <p:cNvSpPr txBox="1"/>
            <p:nvPr/>
          </p:nvSpPr>
          <p:spPr>
            <a:xfrm>
              <a:off x="1647100" y="3761819"/>
              <a:ext cx="284052" cy="1246495"/>
            </a:xfrm>
            <a:prstGeom prst="rect">
              <a:avLst/>
            </a:prstGeom>
            <a:noFill/>
          </p:spPr>
          <p:txBody>
            <a:bodyPr wrap="none" rtlCol="0">
              <a:spAutoFit/>
            </a:bodyPr>
            <a:lstStyle/>
            <a:p>
              <a:pPr>
                <a:lnSpc>
                  <a:spcPts val="3000"/>
                </a:lnSpc>
              </a:pPr>
              <a:r>
                <a:rPr lang="en-US" altLang="zh-CN" sz="2800" b="1" dirty="0" smtClean="0">
                  <a:solidFill>
                    <a:srgbClr val="0070C0"/>
                  </a:solidFill>
                </a:rPr>
                <a:t>.</a:t>
              </a:r>
            </a:p>
            <a:p>
              <a:pPr>
                <a:lnSpc>
                  <a:spcPts val="3000"/>
                </a:lnSpc>
              </a:pPr>
              <a:r>
                <a:rPr lang="en-US" altLang="zh-CN" sz="2800" b="1" dirty="0" smtClean="0">
                  <a:solidFill>
                    <a:srgbClr val="0070C0"/>
                  </a:solidFill>
                </a:rPr>
                <a:t>.</a:t>
              </a:r>
            </a:p>
            <a:p>
              <a:pPr>
                <a:lnSpc>
                  <a:spcPts val="3000"/>
                </a:lnSpc>
              </a:pPr>
              <a:r>
                <a:rPr lang="en-US" altLang="zh-CN" sz="2800" b="1" dirty="0">
                  <a:solidFill>
                    <a:srgbClr val="0070C0"/>
                  </a:solidFill>
                </a:rPr>
                <a:t>.</a:t>
              </a:r>
              <a:endParaRPr lang="zh-CN" altLang="en-US" sz="2800" b="1" dirty="0">
                <a:solidFill>
                  <a:srgbClr val="0070C0"/>
                </a:solidFill>
              </a:endParaRPr>
            </a:p>
          </p:txBody>
        </p:sp>
        <p:sp>
          <p:nvSpPr>
            <p:cNvPr id="20" name="TextBox 19"/>
            <p:cNvSpPr txBox="1"/>
            <p:nvPr/>
          </p:nvSpPr>
          <p:spPr>
            <a:xfrm>
              <a:off x="3343338" y="3857198"/>
              <a:ext cx="284052" cy="1055738"/>
            </a:xfrm>
            <a:prstGeom prst="rect">
              <a:avLst/>
            </a:prstGeom>
            <a:noFill/>
          </p:spPr>
          <p:txBody>
            <a:bodyPr wrap="none" rtlCol="0">
              <a:spAutoFit/>
            </a:bodyPr>
            <a:lstStyle/>
            <a:p>
              <a:pPr>
                <a:lnSpc>
                  <a:spcPts val="2500"/>
                </a:lnSpc>
              </a:pPr>
              <a:r>
                <a:rPr lang="en-US" altLang="zh-CN" sz="2800" b="1" dirty="0" smtClean="0">
                  <a:solidFill>
                    <a:srgbClr val="0070C0"/>
                  </a:solidFill>
                </a:rPr>
                <a:t>.</a:t>
              </a:r>
            </a:p>
            <a:p>
              <a:pPr>
                <a:lnSpc>
                  <a:spcPts val="2500"/>
                </a:lnSpc>
              </a:pPr>
              <a:r>
                <a:rPr lang="en-US" altLang="zh-CN" sz="2800" b="1" dirty="0" smtClean="0">
                  <a:solidFill>
                    <a:srgbClr val="0070C0"/>
                  </a:solidFill>
                </a:rPr>
                <a:t>.</a:t>
              </a:r>
            </a:p>
            <a:p>
              <a:pPr>
                <a:lnSpc>
                  <a:spcPts val="2500"/>
                </a:lnSpc>
              </a:pPr>
              <a:r>
                <a:rPr lang="en-US" altLang="zh-CN" sz="2800" b="1" dirty="0">
                  <a:solidFill>
                    <a:srgbClr val="0070C0"/>
                  </a:solidFill>
                </a:rPr>
                <a:t>.</a:t>
              </a:r>
              <a:endParaRPr lang="zh-CN" altLang="en-US" sz="2800" b="1" dirty="0">
                <a:solidFill>
                  <a:srgbClr val="0070C0"/>
                </a:solidFill>
              </a:endParaRPr>
            </a:p>
          </p:txBody>
        </p:sp>
        <p:sp>
          <p:nvSpPr>
            <p:cNvPr id="21" name="椭圆 20"/>
            <p:cNvSpPr/>
            <p:nvPr/>
          </p:nvSpPr>
          <p:spPr>
            <a:xfrm>
              <a:off x="5080157" y="2551408"/>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2" name="椭圆 21"/>
            <p:cNvSpPr/>
            <p:nvPr/>
          </p:nvSpPr>
          <p:spPr>
            <a:xfrm>
              <a:off x="5080157" y="3422710"/>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3" name="椭圆 22"/>
            <p:cNvSpPr/>
            <p:nvPr/>
          </p:nvSpPr>
          <p:spPr>
            <a:xfrm>
              <a:off x="5080157" y="492767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24" name="直接箭头连接符 23"/>
            <p:cNvCxnSpPr>
              <a:stCxn id="7" idx="6"/>
              <a:endCxn id="21" idx="2"/>
            </p:cNvCxnSpPr>
            <p:nvPr/>
          </p:nvCxnSpPr>
          <p:spPr>
            <a:xfrm flipV="1">
              <a:off x="3790063" y="2839440"/>
              <a:ext cx="1290094" cy="1722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5" name="直接箭头连接符 24"/>
            <p:cNvCxnSpPr>
              <a:endCxn id="21" idx="2"/>
            </p:cNvCxnSpPr>
            <p:nvPr/>
          </p:nvCxnSpPr>
          <p:spPr>
            <a:xfrm flipV="1">
              <a:off x="3792769" y="2839440"/>
              <a:ext cx="1287388" cy="86699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6" name="直接箭头连接符 25"/>
            <p:cNvCxnSpPr>
              <a:stCxn id="7" idx="6"/>
              <a:endCxn id="22" idx="2"/>
            </p:cNvCxnSpPr>
            <p:nvPr/>
          </p:nvCxnSpPr>
          <p:spPr>
            <a:xfrm>
              <a:off x="3790063" y="2856663"/>
              <a:ext cx="1290094" cy="85407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7" name="直接箭头连接符 26"/>
            <p:cNvCxnSpPr>
              <a:stCxn id="7" idx="6"/>
              <a:endCxn id="23" idx="2"/>
            </p:cNvCxnSpPr>
            <p:nvPr/>
          </p:nvCxnSpPr>
          <p:spPr>
            <a:xfrm>
              <a:off x="3790063" y="2856663"/>
              <a:ext cx="1290094" cy="235904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8" name="直接箭头连接符 27"/>
            <p:cNvCxnSpPr>
              <a:endCxn id="23" idx="2"/>
            </p:cNvCxnSpPr>
            <p:nvPr/>
          </p:nvCxnSpPr>
          <p:spPr>
            <a:xfrm>
              <a:off x="3792769" y="3710742"/>
              <a:ext cx="1287388" cy="150496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9" name="直接箭头连接符 28"/>
            <p:cNvCxnSpPr>
              <a:endCxn id="22" idx="2"/>
            </p:cNvCxnSpPr>
            <p:nvPr/>
          </p:nvCxnSpPr>
          <p:spPr>
            <a:xfrm>
              <a:off x="3792769" y="3706432"/>
              <a:ext cx="1287388" cy="431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0" name="直接箭头连接符 29"/>
            <p:cNvCxnSpPr>
              <a:endCxn id="23" idx="2"/>
            </p:cNvCxnSpPr>
            <p:nvPr/>
          </p:nvCxnSpPr>
          <p:spPr>
            <a:xfrm flipV="1">
              <a:off x="3792769" y="5215704"/>
              <a:ext cx="1287388" cy="3600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1" name="直接箭头连接符 30"/>
            <p:cNvCxnSpPr>
              <a:endCxn id="22" idx="2"/>
            </p:cNvCxnSpPr>
            <p:nvPr/>
          </p:nvCxnSpPr>
          <p:spPr>
            <a:xfrm flipV="1">
              <a:off x="3792769" y="3710742"/>
              <a:ext cx="1287388" cy="154096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209496" y="3839975"/>
              <a:ext cx="284052" cy="1055738"/>
            </a:xfrm>
            <a:prstGeom prst="rect">
              <a:avLst/>
            </a:prstGeom>
            <a:noFill/>
          </p:spPr>
          <p:txBody>
            <a:bodyPr wrap="none" rtlCol="0">
              <a:spAutoFit/>
            </a:bodyPr>
            <a:lstStyle/>
            <a:p>
              <a:pPr>
                <a:lnSpc>
                  <a:spcPts val="2500"/>
                </a:lnSpc>
              </a:pPr>
              <a:r>
                <a:rPr lang="en-US" altLang="zh-CN" sz="2800" b="1" dirty="0" smtClean="0">
                  <a:solidFill>
                    <a:srgbClr val="0070C0"/>
                  </a:solidFill>
                </a:rPr>
                <a:t>.</a:t>
              </a:r>
            </a:p>
            <a:p>
              <a:pPr>
                <a:lnSpc>
                  <a:spcPts val="2500"/>
                </a:lnSpc>
              </a:pPr>
              <a:r>
                <a:rPr lang="en-US" altLang="zh-CN" sz="2800" b="1" dirty="0" smtClean="0">
                  <a:solidFill>
                    <a:srgbClr val="0070C0"/>
                  </a:solidFill>
                </a:rPr>
                <a:t>.</a:t>
              </a:r>
            </a:p>
            <a:p>
              <a:pPr>
                <a:lnSpc>
                  <a:spcPts val="2500"/>
                </a:lnSpc>
              </a:pPr>
              <a:r>
                <a:rPr lang="en-US" altLang="zh-CN" sz="2800" b="1" dirty="0">
                  <a:solidFill>
                    <a:srgbClr val="0070C0"/>
                  </a:solidFill>
                </a:rPr>
                <a:t>.</a:t>
              </a:r>
              <a:endParaRPr lang="zh-CN" altLang="en-US" sz="2800" b="1" dirty="0">
                <a:solidFill>
                  <a:srgbClr val="0070C0"/>
                </a:solidFill>
              </a:endParaRPr>
            </a:p>
          </p:txBody>
        </p:sp>
        <p:cxnSp>
          <p:nvCxnSpPr>
            <p:cNvPr id="33" name="直接箭头连接符 32"/>
            <p:cNvCxnSpPr>
              <a:endCxn id="7" idx="2"/>
            </p:cNvCxnSpPr>
            <p:nvPr/>
          </p:nvCxnSpPr>
          <p:spPr>
            <a:xfrm flipV="1">
              <a:off x="1884805" y="2856663"/>
              <a:ext cx="1329194" cy="235904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4" name="直接箭头连接符 33"/>
            <p:cNvCxnSpPr>
              <a:stCxn id="9" idx="6"/>
              <a:endCxn id="21" idx="2"/>
            </p:cNvCxnSpPr>
            <p:nvPr/>
          </p:nvCxnSpPr>
          <p:spPr>
            <a:xfrm flipV="1">
              <a:off x="3790063" y="2839440"/>
              <a:ext cx="1290094" cy="23934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5" name="矩形 34"/>
            <p:cNvSpPr/>
            <p:nvPr/>
          </p:nvSpPr>
          <p:spPr>
            <a:xfrm>
              <a:off x="1699126" y="2757113"/>
              <a:ext cx="180000" cy="180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6" name="矩形 35"/>
            <p:cNvSpPr/>
            <p:nvPr/>
          </p:nvSpPr>
          <p:spPr>
            <a:xfrm>
              <a:off x="1699126" y="3628415"/>
              <a:ext cx="180000" cy="180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7" name="矩形 36"/>
            <p:cNvSpPr/>
            <p:nvPr/>
          </p:nvSpPr>
          <p:spPr>
            <a:xfrm>
              <a:off x="1699126" y="5133377"/>
              <a:ext cx="180000" cy="180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8" name="TextBox 37"/>
                <p:cNvSpPr txBox="1"/>
                <p:nvPr/>
              </p:nvSpPr>
              <p:spPr>
                <a:xfrm>
                  <a:off x="457200" y="3516086"/>
                  <a:ext cx="679417" cy="480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r>
                              <a:rPr lang="en-US" altLang="zh-CN" sz="2000" b="1" i="1" smtClean="0">
                                <a:solidFill>
                                  <a:srgbClr val="0070C0"/>
                                </a:solidFill>
                                <a:latin typeface="Cambria Math"/>
                              </a:rPr>
                              <m:t>𝟐</m:t>
                            </m:r>
                          </m:sub>
                          <m:sup>
                            <m:r>
                              <a:rPr lang="en-US" altLang="zh-CN" sz="2000" b="1" i="1">
                                <a:solidFill>
                                  <a:srgbClr val="0070C0"/>
                                </a:solidFill>
                                <a:latin typeface="Cambria Math"/>
                              </a:rPr>
                              <m:t>(</m:t>
                            </m:r>
                            <m:r>
                              <a:rPr lang="en-US" altLang="zh-CN" sz="2000" b="1" i="1">
                                <a:solidFill>
                                  <a:srgbClr val="0070C0"/>
                                </a:solidFill>
                                <a:latin typeface="Cambria Math"/>
                              </a:rPr>
                              <m:t>𝟎</m:t>
                            </m:r>
                            <m:r>
                              <a:rPr lang="en-US" altLang="zh-CN" sz="2000" b="1" i="1">
                                <a:solidFill>
                                  <a:srgbClr val="0070C0"/>
                                </a:solidFill>
                                <a:latin typeface="Cambria Math"/>
                              </a:rPr>
                              <m:t>)</m:t>
                            </m:r>
                          </m:sup>
                        </m:sSubSup>
                      </m:oMath>
                    </m:oMathPara>
                  </a14:m>
                  <a:endParaRPr lang="zh-CN" altLang="zh-CN" sz="2400" b="1" dirty="0"/>
                </a:p>
              </p:txBody>
            </p:sp>
          </mc:Choice>
          <mc:Fallback xmlns="">
            <p:sp>
              <p:nvSpPr>
                <p:cNvPr id="81" name="TextBox 80"/>
                <p:cNvSpPr txBox="1">
                  <a:spLocks noRot="1" noChangeAspect="1" noMove="1" noResize="1" noEditPoints="1" noAdjustHandles="1" noChangeArrowheads="1" noChangeShapeType="1" noTextEdit="1"/>
                </p:cNvSpPr>
                <p:nvPr/>
              </p:nvSpPr>
              <p:spPr>
                <a:xfrm>
                  <a:off x="457200" y="3516086"/>
                  <a:ext cx="679417" cy="480966"/>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457200" y="5028254"/>
                  <a:ext cx="679417" cy="5033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sSub>
                              <m:sSubPr>
                                <m:ctrlPr>
                                  <a:rPr lang="en-US" altLang="zh-CN" sz="2000" b="1" i="1" smtClean="0">
                                    <a:solidFill>
                                      <a:srgbClr val="0070C0"/>
                                    </a:solidFill>
                                    <a:latin typeface="Cambria Math" panose="02040503050406030204" pitchFamily="18" charset="0"/>
                                  </a:rPr>
                                </m:ctrlPr>
                              </m:sSubPr>
                              <m:e>
                                <m:r>
                                  <a:rPr lang="en-US" altLang="zh-CN" sz="2000" b="1" i="1" smtClean="0">
                                    <a:solidFill>
                                      <a:srgbClr val="0070C0"/>
                                    </a:solidFill>
                                    <a:latin typeface="Cambria Math"/>
                                  </a:rPr>
                                  <m:t>𝒏</m:t>
                                </m:r>
                              </m:e>
                              <m:sub>
                                <m:r>
                                  <a:rPr lang="en-US" altLang="zh-CN" sz="2000" b="1" i="1" smtClean="0">
                                    <a:solidFill>
                                      <a:srgbClr val="0070C0"/>
                                    </a:solidFill>
                                    <a:latin typeface="Cambria Math"/>
                                  </a:rPr>
                                  <m:t>𝒐</m:t>
                                </m:r>
                              </m:sub>
                            </m:sSub>
                          </m:sub>
                          <m:sup>
                            <m:r>
                              <a:rPr lang="en-US" altLang="zh-CN" sz="2000" b="1" i="1">
                                <a:solidFill>
                                  <a:srgbClr val="0070C0"/>
                                </a:solidFill>
                                <a:latin typeface="Cambria Math"/>
                              </a:rPr>
                              <m:t>(</m:t>
                            </m:r>
                            <m:r>
                              <a:rPr lang="en-US" altLang="zh-CN" sz="2000" b="1" i="1">
                                <a:solidFill>
                                  <a:srgbClr val="0070C0"/>
                                </a:solidFill>
                                <a:latin typeface="Cambria Math"/>
                              </a:rPr>
                              <m:t>𝟎</m:t>
                            </m:r>
                            <m:r>
                              <a:rPr lang="en-US" altLang="zh-CN" sz="2000" b="1" i="1">
                                <a:solidFill>
                                  <a:srgbClr val="0070C0"/>
                                </a:solidFill>
                                <a:latin typeface="Cambria Math"/>
                              </a:rPr>
                              <m:t>)</m:t>
                            </m:r>
                          </m:sup>
                        </m:sSubSup>
                      </m:oMath>
                    </m:oMathPara>
                  </a14:m>
                  <a:endParaRPr lang="zh-CN" altLang="zh-CN" sz="2400" b="1" dirty="0"/>
                </a:p>
              </p:txBody>
            </p:sp>
          </mc:Choice>
          <mc:Fallback xmlns="">
            <p:sp>
              <p:nvSpPr>
                <p:cNvPr id="82" name="TextBox 81"/>
                <p:cNvSpPr txBox="1">
                  <a:spLocks noRot="1" noChangeAspect="1" noMove="1" noResize="1" noEditPoints="1" noAdjustHandles="1" noChangeArrowheads="1" noChangeShapeType="1" noTextEdit="1"/>
                </p:cNvSpPr>
                <p:nvPr/>
              </p:nvSpPr>
              <p:spPr>
                <a:xfrm>
                  <a:off x="457200" y="5028254"/>
                  <a:ext cx="679417" cy="503343"/>
                </a:xfrm>
                <a:prstGeom prst="rect">
                  <a:avLst/>
                </a:prstGeom>
                <a:blipFill rotWithShape="1">
                  <a:blip r:embed="rId5"/>
                  <a:stretch>
                    <a:fillRect/>
                  </a:stretch>
                </a:blipFill>
              </p:spPr>
              <p:txBody>
                <a:bodyPr/>
                <a:lstStyle/>
                <a:p>
                  <a:r>
                    <a:rPr lang="zh-CN" altLang="en-US">
                      <a:noFill/>
                    </a:rPr>
                    <a:t> </a:t>
                  </a:r>
                </a:p>
              </p:txBody>
            </p:sp>
          </mc:Fallback>
        </mc:AlternateContent>
        <p:sp>
          <p:nvSpPr>
            <p:cNvPr id="40" name="椭圆 39"/>
            <p:cNvSpPr/>
            <p:nvPr/>
          </p:nvSpPr>
          <p:spPr>
            <a:xfrm>
              <a:off x="6946315" y="2564904"/>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1" name="椭圆 40"/>
            <p:cNvSpPr/>
            <p:nvPr/>
          </p:nvSpPr>
          <p:spPr>
            <a:xfrm>
              <a:off x="6946315" y="3436206"/>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2" name="椭圆 41"/>
            <p:cNvSpPr/>
            <p:nvPr/>
          </p:nvSpPr>
          <p:spPr>
            <a:xfrm>
              <a:off x="6946315" y="4941168"/>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43" name="直接箭头连接符 42"/>
            <p:cNvCxnSpPr>
              <a:endCxn id="40" idx="2"/>
            </p:cNvCxnSpPr>
            <p:nvPr/>
          </p:nvCxnSpPr>
          <p:spPr>
            <a:xfrm flipV="1">
              <a:off x="5656221" y="2852936"/>
              <a:ext cx="1290094" cy="1722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4" name="直接箭头连接符 43"/>
            <p:cNvCxnSpPr>
              <a:endCxn id="40" idx="2"/>
            </p:cNvCxnSpPr>
            <p:nvPr/>
          </p:nvCxnSpPr>
          <p:spPr>
            <a:xfrm flipV="1">
              <a:off x="5658927" y="2852936"/>
              <a:ext cx="1287388" cy="86699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5" name="直接箭头连接符 44"/>
            <p:cNvCxnSpPr>
              <a:endCxn id="41" idx="2"/>
            </p:cNvCxnSpPr>
            <p:nvPr/>
          </p:nvCxnSpPr>
          <p:spPr>
            <a:xfrm>
              <a:off x="5656221" y="2870159"/>
              <a:ext cx="1290094" cy="85407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6" name="直接箭头连接符 45"/>
            <p:cNvCxnSpPr>
              <a:endCxn id="42" idx="2"/>
            </p:cNvCxnSpPr>
            <p:nvPr/>
          </p:nvCxnSpPr>
          <p:spPr>
            <a:xfrm>
              <a:off x="5656221" y="2870159"/>
              <a:ext cx="1290094" cy="235904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7" name="直接箭头连接符 46"/>
            <p:cNvCxnSpPr>
              <a:endCxn id="42" idx="2"/>
            </p:cNvCxnSpPr>
            <p:nvPr/>
          </p:nvCxnSpPr>
          <p:spPr>
            <a:xfrm>
              <a:off x="5658927" y="3724238"/>
              <a:ext cx="1287388" cy="150496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8" name="直接箭头连接符 47"/>
            <p:cNvCxnSpPr>
              <a:endCxn id="41" idx="2"/>
            </p:cNvCxnSpPr>
            <p:nvPr/>
          </p:nvCxnSpPr>
          <p:spPr>
            <a:xfrm>
              <a:off x="5658927" y="3719928"/>
              <a:ext cx="1287388" cy="431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9" name="直接箭头连接符 48"/>
            <p:cNvCxnSpPr>
              <a:endCxn id="42" idx="2"/>
            </p:cNvCxnSpPr>
            <p:nvPr/>
          </p:nvCxnSpPr>
          <p:spPr>
            <a:xfrm flipV="1">
              <a:off x="5658927" y="5229200"/>
              <a:ext cx="1287388" cy="3600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50" name="直接箭头连接符 49"/>
            <p:cNvCxnSpPr>
              <a:endCxn id="41" idx="2"/>
            </p:cNvCxnSpPr>
            <p:nvPr/>
          </p:nvCxnSpPr>
          <p:spPr>
            <a:xfrm flipV="1">
              <a:off x="5658927" y="3724238"/>
              <a:ext cx="1287388" cy="154096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7075654" y="3853471"/>
              <a:ext cx="284052" cy="1055738"/>
            </a:xfrm>
            <a:prstGeom prst="rect">
              <a:avLst/>
            </a:prstGeom>
            <a:noFill/>
          </p:spPr>
          <p:txBody>
            <a:bodyPr wrap="none" rtlCol="0">
              <a:spAutoFit/>
            </a:bodyPr>
            <a:lstStyle/>
            <a:p>
              <a:pPr>
                <a:lnSpc>
                  <a:spcPts val="2500"/>
                </a:lnSpc>
              </a:pPr>
              <a:r>
                <a:rPr lang="en-US" altLang="zh-CN" sz="2800" b="1" dirty="0" smtClean="0">
                  <a:solidFill>
                    <a:srgbClr val="0070C0"/>
                  </a:solidFill>
                </a:rPr>
                <a:t>.</a:t>
              </a:r>
            </a:p>
            <a:p>
              <a:pPr>
                <a:lnSpc>
                  <a:spcPts val="2500"/>
                </a:lnSpc>
              </a:pPr>
              <a:r>
                <a:rPr lang="en-US" altLang="zh-CN" sz="2800" b="1" dirty="0" smtClean="0">
                  <a:solidFill>
                    <a:srgbClr val="0070C0"/>
                  </a:solidFill>
                </a:rPr>
                <a:t>.</a:t>
              </a:r>
            </a:p>
            <a:p>
              <a:pPr>
                <a:lnSpc>
                  <a:spcPts val="2500"/>
                </a:lnSpc>
              </a:pPr>
              <a:r>
                <a:rPr lang="en-US" altLang="zh-CN" sz="2800" b="1" dirty="0">
                  <a:solidFill>
                    <a:srgbClr val="0070C0"/>
                  </a:solidFill>
                </a:rPr>
                <a:t>.</a:t>
              </a:r>
              <a:endParaRPr lang="zh-CN" altLang="en-US" sz="2800" b="1" dirty="0">
                <a:solidFill>
                  <a:srgbClr val="0070C0"/>
                </a:solidFill>
              </a:endParaRPr>
            </a:p>
          </p:txBody>
        </p:sp>
        <p:cxnSp>
          <p:nvCxnSpPr>
            <p:cNvPr id="52" name="直接箭头连接符 51"/>
            <p:cNvCxnSpPr>
              <a:endCxn id="40" idx="2"/>
            </p:cNvCxnSpPr>
            <p:nvPr/>
          </p:nvCxnSpPr>
          <p:spPr>
            <a:xfrm flipV="1">
              <a:off x="5656221" y="2852936"/>
              <a:ext cx="1290094" cy="23934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53" name="矩形 52"/>
            <p:cNvSpPr/>
            <p:nvPr/>
          </p:nvSpPr>
          <p:spPr>
            <a:xfrm>
              <a:off x="4256443" y="2586854"/>
              <a:ext cx="360040" cy="29523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53"/>
            <p:cNvSpPr txBox="1"/>
            <p:nvPr/>
          </p:nvSpPr>
          <p:spPr>
            <a:xfrm>
              <a:off x="4320657" y="4130448"/>
              <a:ext cx="284052" cy="1246495"/>
            </a:xfrm>
            <a:prstGeom prst="rect">
              <a:avLst/>
            </a:prstGeom>
            <a:noFill/>
          </p:spPr>
          <p:txBody>
            <a:bodyPr wrap="none" rtlCol="0">
              <a:spAutoFit/>
            </a:bodyPr>
            <a:lstStyle/>
            <a:p>
              <a:pPr>
                <a:lnSpc>
                  <a:spcPts val="3000"/>
                </a:lnSpc>
              </a:pPr>
              <a:r>
                <a:rPr lang="en-US" altLang="zh-CN" sz="2800" b="1" dirty="0" smtClean="0">
                  <a:solidFill>
                    <a:srgbClr val="0070C0"/>
                  </a:solidFill>
                </a:rPr>
                <a:t>.</a:t>
              </a:r>
            </a:p>
            <a:p>
              <a:pPr>
                <a:lnSpc>
                  <a:spcPts val="3000"/>
                </a:lnSpc>
              </a:pPr>
              <a:r>
                <a:rPr lang="en-US" altLang="zh-CN" sz="2800" b="1" dirty="0" smtClean="0">
                  <a:solidFill>
                    <a:srgbClr val="0070C0"/>
                  </a:solidFill>
                </a:rPr>
                <a:t>.</a:t>
              </a:r>
            </a:p>
            <a:p>
              <a:pPr>
                <a:lnSpc>
                  <a:spcPts val="3000"/>
                </a:lnSpc>
              </a:pPr>
              <a:r>
                <a:rPr lang="en-US" altLang="zh-CN" sz="2800" b="1" dirty="0">
                  <a:solidFill>
                    <a:srgbClr val="0070C0"/>
                  </a:solidFill>
                </a:rPr>
                <a:t>.</a:t>
              </a:r>
              <a:endParaRPr lang="zh-CN" altLang="en-US" sz="2800" b="1" dirty="0">
                <a:solidFill>
                  <a:srgbClr val="0070C0"/>
                </a:solidFill>
              </a:endParaRPr>
            </a:p>
          </p:txBody>
        </p:sp>
        <p:sp>
          <p:nvSpPr>
            <p:cNvPr id="55" name="TextBox 54"/>
            <p:cNvSpPr txBox="1"/>
            <p:nvPr/>
          </p:nvSpPr>
          <p:spPr>
            <a:xfrm>
              <a:off x="4294437" y="2568631"/>
              <a:ext cx="284052" cy="1246495"/>
            </a:xfrm>
            <a:prstGeom prst="rect">
              <a:avLst/>
            </a:prstGeom>
            <a:noFill/>
          </p:spPr>
          <p:txBody>
            <a:bodyPr wrap="none" rtlCol="0">
              <a:spAutoFit/>
            </a:bodyPr>
            <a:lstStyle/>
            <a:p>
              <a:pPr>
                <a:lnSpc>
                  <a:spcPts val="3000"/>
                </a:lnSpc>
              </a:pPr>
              <a:r>
                <a:rPr lang="en-US" altLang="zh-CN" sz="2800" b="1" dirty="0" smtClean="0">
                  <a:solidFill>
                    <a:srgbClr val="0070C0"/>
                  </a:solidFill>
                </a:rPr>
                <a:t>.</a:t>
              </a:r>
            </a:p>
            <a:p>
              <a:pPr>
                <a:lnSpc>
                  <a:spcPts val="3000"/>
                </a:lnSpc>
              </a:pPr>
              <a:r>
                <a:rPr lang="en-US" altLang="zh-CN" sz="2800" b="1" dirty="0" smtClean="0">
                  <a:solidFill>
                    <a:srgbClr val="0070C0"/>
                  </a:solidFill>
                </a:rPr>
                <a:t>.</a:t>
              </a:r>
            </a:p>
            <a:p>
              <a:pPr>
                <a:lnSpc>
                  <a:spcPts val="3000"/>
                </a:lnSpc>
              </a:pPr>
              <a:r>
                <a:rPr lang="en-US" altLang="zh-CN" sz="2800" b="1" dirty="0">
                  <a:solidFill>
                    <a:srgbClr val="0070C0"/>
                  </a:solidFill>
                </a:rPr>
                <a:t>.</a:t>
              </a:r>
              <a:endParaRPr lang="zh-CN" altLang="en-US" sz="2800" b="1" dirty="0">
                <a:solidFill>
                  <a:srgbClr val="0070C0"/>
                </a:solidFill>
              </a:endParaRPr>
            </a:p>
          </p:txBody>
        </p:sp>
        <p:sp>
          <p:nvSpPr>
            <p:cNvPr id="56" name="TextBox 55"/>
            <p:cNvSpPr txBox="1"/>
            <p:nvPr/>
          </p:nvSpPr>
          <p:spPr>
            <a:xfrm>
              <a:off x="681130" y="5531597"/>
              <a:ext cx="1107996"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输入层</a:t>
              </a:r>
            </a:p>
          </p:txBody>
        </p:sp>
        <p:sp>
          <p:nvSpPr>
            <p:cNvPr id="57" name="TextBox 56"/>
            <p:cNvSpPr txBox="1"/>
            <p:nvPr/>
          </p:nvSpPr>
          <p:spPr>
            <a:xfrm>
              <a:off x="3877092" y="5568604"/>
              <a:ext cx="1107996"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隐含层</a:t>
              </a:r>
            </a:p>
          </p:txBody>
        </p:sp>
        <p:sp>
          <p:nvSpPr>
            <p:cNvPr id="58" name="TextBox 57"/>
            <p:cNvSpPr txBox="1"/>
            <p:nvPr/>
          </p:nvSpPr>
          <p:spPr>
            <a:xfrm>
              <a:off x="7019630" y="5568604"/>
              <a:ext cx="1107996"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输出层</a:t>
              </a:r>
            </a:p>
          </p:txBody>
        </p:sp>
        <p:sp>
          <p:nvSpPr>
            <p:cNvPr id="59" name="矩形 58"/>
            <p:cNvSpPr/>
            <p:nvPr/>
          </p:nvSpPr>
          <p:spPr>
            <a:xfrm>
              <a:off x="457200" y="2276872"/>
              <a:ext cx="1666528" cy="388875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2865950" y="2276872"/>
              <a:ext cx="3146210" cy="388875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6414382" y="2276872"/>
              <a:ext cx="2272417" cy="388875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箭头连接符 61"/>
            <p:cNvCxnSpPr/>
            <p:nvPr/>
          </p:nvCxnSpPr>
          <p:spPr>
            <a:xfrm flipV="1">
              <a:off x="999100" y="2875444"/>
              <a:ext cx="648000" cy="49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3" name="直接箭头连接符 62"/>
            <p:cNvCxnSpPr/>
            <p:nvPr/>
          </p:nvCxnSpPr>
          <p:spPr>
            <a:xfrm flipV="1">
              <a:off x="999100" y="3746746"/>
              <a:ext cx="648000" cy="49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4" name="直接箭头连接符 63"/>
            <p:cNvCxnSpPr/>
            <p:nvPr/>
          </p:nvCxnSpPr>
          <p:spPr>
            <a:xfrm flipV="1">
              <a:off x="999100" y="5251708"/>
              <a:ext cx="648000" cy="49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5" name="直接箭头连接符 64"/>
            <p:cNvCxnSpPr/>
            <p:nvPr/>
          </p:nvCxnSpPr>
          <p:spPr>
            <a:xfrm flipV="1">
              <a:off x="7522379" y="2859413"/>
              <a:ext cx="648000" cy="49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6" name="直接箭头连接符 65"/>
            <p:cNvCxnSpPr/>
            <p:nvPr/>
          </p:nvCxnSpPr>
          <p:spPr>
            <a:xfrm flipV="1">
              <a:off x="7522379" y="3730715"/>
              <a:ext cx="648000" cy="49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7" name="直接箭头连接符 66"/>
            <p:cNvCxnSpPr/>
            <p:nvPr/>
          </p:nvCxnSpPr>
          <p:spPr>
            <a:xfrm flipV="1">
              <a:off x="7522379" y="5235677"/>
              <a:ext cx="648000" cy="49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a:off x="8007383" y="2586854"/>
                  <a:ext cx="705065" cy="480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r>
                              <a:rPr lang="en-US" altLang="zh-CN" sz="2000" b="1" i="1">
                                <a:solidFill>
                                  <a:srgbClr val="0070C0"/>
                                </a:solidFill>
                                <a:latin typeface="Cambria Math"/>
                              </a:rPr>
                              <m:t>𝟏</m:t>
                            </m:r>
                          </m:sub>
                          <m:sup>
                            <m:r>
                              <a:rPr lang="en-US" altLang="zh-CN" sz="2000" b="1" i="1">
                                <a:solidFill>
                                  <a:srgbClr val="0070C0"/>
                                </a:solidFill>
                                <a:latin typeface="Cambria Math"/>
                              </a:rPr>
                              <m:t>(</m:t>
                            </m:r>
                            <m:r>
                              <a:rPr lang="en-US" altLang="zh-CN" sz="2000" b="1" i="1" smtClean="0">
                                <a:solidFill>
                                  <a:srgbClr val="0070C0"/>
                                </a:solidFill>
                                <a:latin typeface="Cambria Math"/>
                              </a:rPr>
                              <m:t>𝑸</m:t>
                            </m:r>
                            <m:r>
                              <a:rPr lang="en-US" altLang="zh-CN" sz="2000" b="1" i="1">
                                <a:solidFill>
                                  <a:srgbClr val="0070C0"/>
                                </a:solidFill>
                                <a:latin typeface="Cambria Math"/>
                              </a:rPr>
                              <m:t>)</m:t>
                            </m:r>
                          </m:sup>
                        </m:sSubSup>
                      </m:oMath>
                    </m:oMathPara>
                  </a14:m>
                  <a:endParaRPr lang="zh-CN" altLang="zh-CN" sz="2400" b="1" dirty="0"/>
                </a:p>
              </p:txBody>
            </p:sp>
          </mc:Choice>
          <mc:Fallback xmlns="">
            <p:sp>
              <p:nvSpPr>
                <p:cNvPr id="117" name="TextBox 116"/>
                <p:cNvSpPr txBox="1">
                  <a:spLocks noRot="1" noChangeAspect="1" noMove="1" noResize="1" noEditPoints="1" noAdjustHandles="1" noChangeArrowheads="1" noChangeShapeType="1" noTextEdit="1"/>
                </p:cNvSpPr>
                <p:nvPr/>
              </p:nvSpPr>
              <p:spPr>
                <a:xfrm>
                  <a:off x="8007383" y="2586854"/>
                  <a:ext cx="705065" cy="480966"/>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8026299" y="3452090"/>
                  <a:ext cx="705065" cy="480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r>
                              <a:rPr lang="en-US" altLang="zh-CN" sz="2000" b="1" i="1" smtClean="0">
                                <a:solidFill>
                                  <a:srgbClr val="0070C0"/>
                                </a:solidFill>
                                <a:latin typeface="Cambria Math"/>
                              </a:rPr>
                              <m:t>𝟐</m:t>
                            </m:r>
                          </m:sub>
                          <m:sup>
                            <m:r>
                              <a:rPr lang="en-US" altLang="zh-CN" sz="2000" b="1" i="1">
                                <a:solidFill>
                                  <a:srgbClr val="0070C0"/>
                                </a:solidFill>
                                <a:latin typeface="Cambria Math"/>
                              </a:rPr>
                              <m:t>(</m:t>
                            </m:r>
                            <m:r>
                              <a:rPr lang="en-US" altLang="zh-CN" sz="2000" b="1" i="1" smtClean="0">
                                <a:solidFill>
                                  <a:srgbClr val="0070C0"/>
                                </a:solidFill>
                                <a:latin typeface="Cambria Math"/>
                              </a:rPr>
                              <m:t>𝑸</m:t>
                            </m:r>
                            <m:r>
                              <a:rPr lang="en-US" altLang="zh-CN" sz="2000" b="1" i="1">
                                <a:solidFill>
                                  <a:srgbClr val="0070C0"/>
                                </a:solidFill>
                                <a:latin typeface="Cambria Math"/>
                              </a:rPr>
                              <m:t>)</m:t>
                            </m:r>
                          </m:sup>
                        </m:sSubSup>
                      </m:oMath>
                    </m:oMathPara>
                  </a14:m>
                  <a:endParaRPr lang="zh-CN" altLang="zh-CN" sz="2400" b="1" dirty="0"/>
                </a:p>
              </p:txBody>
            </p:sp>
          </mc:Choice>
          <mc:Fallback xmlns="">
            <p:sp>
              <p:nvSpPr>
                <p:cNvPr id="118" name="TextBox 117"/>
                <p:cNvSpPr txBox="1">
                  <a:spLocks noRot="1" noChangeAspect="1" noMove="1" noResize="1" noEditPoints="1" noAdjustHandles="1" noChangeArrowheads="1" noChangeShapeType="1" noTextEdit="1"/>
                </p:cNvSpPr>
                <p:nvPr/>
              </p:nvSpPr>
              <p:spPr>
                <a:xfrm>
                  <a:off x="8026299" y="3452090"/>
                  <a:ext cx="705065" cy="480966"/>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8026299" y="4964258"/>
                  <a:ext cx="705065" cy="5033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sSub>
                              <m:sSubPr>
                                <m:ctrlPr>
                                  <a:rPr lang="en-US" altLang="zh-CN" sz="2000" b="1" i="1" smtClean="0">
                                    <a:solidFill>
                                      <a:srgbClr val="0070C0"/>
                                    </a:solidFill>
                                    <a:latin typeface="Cambria Math" panose="02040503050406030204" pitchFamily="18" charset="0"/>
                                  </a:rPr>
                                </m:ctrlPr>
                              </m:sSubPr>
                              <m:e>
                                <m:r>
                                  <a:rPr lang="en-US" altLang="zh-CN" sz="2000" b="1" i="1" smtClean="0">
                                    <a:solidFill>
                                      <a:srgbClr val="0070C0"/>
                                    </a:solidFill>
                                    <a:latin typeface="Cambria Math"/>
                                  </a:rPr>
                                  <m:t>𝒏</m:t>
                                </m:r>
                              </m:e>
                              <m:sub>
                                <m:r>
                                  <a:rPr lang="en-US" altLang="zh-CN" sz="2000" b="1" i="1" smtClean="0">
                                    <a:solidFill>
                                      <a:srgbClr val="0070C0"/>
                                    </a:solidFill>
                                    <a:latin typeface="Cambria Math"/>
                                  </a:rPr>
                                  <m:t>𝒐</m:t>
                                </m:r>
                              </m:sub>
                            </m:sSub>
                          </m:sub>
                          <m:sup>
                            <m:r>
                              <a:rPr lang="en-US" altLang="zh-CN" sz="2000" b="1" i="1">
                                <a:solidFill>
                                  <a:srgbClr val="0070C0"/>
                                </a:solidFill>
                                <a:latin typeface="Cambria Math"/>
                              </a:rPr>
                              <m:t>(</m:t>
                            </m:r>
                            <m:r>
                              <a:rPr lang="en-US" altLang="zh-CN" sz="2000" b="1" i="1" smtClean="0">
                                <a:solidFill>
                                  <a:srgbClr val="0070C0"/>
                                </a:solidFill>
                                <a:latin typeface="Cambria Math"/>
                              </a:rPr>
                              <m:t>𝑸</m:t>
                            </m:r>
                            <m:r>
                              <a:rPr lang="en-US" altLang="zh-CN" sz="2000" b="1" i="1">
                                <a:solidFill>
                                  <a:srgbClr val="0070C0"/>
                                </a:solidFill>
                                <a:latin typeface="Cambria Math"/>
                              </a:rPr>
                              <m:t>)</m:t>
                            </m:r>
                          </m:sup>
                        </m:sSubSup>
                      </m:oMath>
                    </m:oMathPara>
                  </a14:m>
                  <a:endParaRPr lang="zh-CN" altLang="zh-CN" sz="2400" b="1" dirty="0"/>
                </a:p>
              </p:txBody>
            </p:sp>
          </mc:Choice>
          <mc:Fallback xmlns="">
            <p:sp>
              <p:nvSpPr>
                <p:cNvPr id="119" name="TextBox 118"/>
                <p:cNvSpPr txBox="1">
                  <a:spLocks noRot="1" noChangeAspect="1" noMove="1" noResize="1" noEditPoints="1" noAdjustHandles="1" noChangeArrowheads="1" noChangeShapeType="1" noTextEdit="1"/>
                </p:cNvSpPr>
                <p:nvPr/>
              </p:nvSpPr>
              <p:spPr>
                <a:xfrm>
                  <a:off x="8026299" y="4964258"/>
                  <a:ext cx="705065" cy="503343"/>
                </a:xfrm>
                <a:prstGeom prst="rect">
                  <a:avLst/>
                </a:prstGeom>
                <a:blipFill rotWithShape="1">
                  <a:blip r:embed="rId8"/>
                  <a:stretch>
                    <a:fillRect/>
                  </a:stretch>
                </a:blipFill>
              </p:spPr>
              <p:txBody>
                <a:bodyPr/>
                <a:lstStyle/>
                <a:p>
                  <a:r>
                    <a:rPr lang="zh-CN" altLang="en-US">
                      <a:noFill/>
                    </a:rPr>
                    <a:t> </a:t>
                  </a:r>
                </a:p>
              </p:txBody>
            </p:sp>
          </mc:Fallback>
        </mc:AlternateContent>
      </p:grpSp>
      <p:sp>
        <p:nvSpPr>
          <p:cNvPr id="71" name="TextBox 70"/>
          <p:cNvSpPr txBox="1"/>
          <p:nvPr/>
        </p:nvSpPr>
        <p:spPr>
          <a:xfrm>
            <a:off x="103306" y="1259468"/>
            <a:ext cx="7822791" cy="1077218"/>
          </a:xfrm>
          <a:prstGeom prst="rect">
            <a:avLst/>
          </a:prstGeom>
          <a:noFill/>
        </p:spPr>
        <p:txBody>
          <a:bodyPr wrap="square" rtlCol="0">
            <a:spAutoFit/>
          </a:bodyPr>
          <a:lstStyle/>
          <a:p>
            <a:pPr marL="285750" indent="-285750">
              <a:spcBef>
                <a:spcPct val="20000"/>
              </a:spcBef>
              <a:buFont typeface="Wingdings" pitchFamily="2" charset="2"/>
              <a:buChar char="Ø"/>
            </a:pP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BP</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网络是一种多层前馈网络，因学习算法采用反向传播算法（</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Back Propagation</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）而得名</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BP</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网络。</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marL="285750" indent="-285750">
              <a:spcBef>
                <a:spcPct val="20000"/>
              </a:spcBef>
              <a:buFont typeface="Wingdings" pitchFamily="2" charset="2"/>
              <a:buChar char="Ø"/>
            </a:pP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BP</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网络的神经元的激活函数为</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S</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形函数。</a:t>
            </a:r>
          </a:p>
        </p:txBody>
      </p:sp>
    </p:spTree>
    <p:extLst>
      <p:ext uri="{BB962C8B-B14F-4D97-AF65-F5344CB8AC3E}">
        <p14:creationId xmlns:p14="http://schemas.microsoft.com/office/powerpoint/2010/main" val="6937174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42</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mc:AlternateContent xmlns:mc="http://schemas.openxmlformats.org/markup-compatibility/2006" xmlns:a14="http://schemas.microsoft.com/office/drawing/2010/main">
        <mc:Choice Requires="a14">
          <p:sp>
            <p:nvSpPr>
              <p:cNvPr id="7" name="TextBox 6"/>
              <p:cNvSpPr txBox="1"/>
              <p:nvPr/>
            </p:nvSpPr>
            <p:spPr>
              <a:xfrm>
                <a:off x="465832" y="1311761"/>
                <a:ext cx="7778576" cy="2587953"/>
              </a:xfrm>
              <a:prstGeom prst="rect">
                <a:avLst/>
              </a:prstGeom>
              <a:noFill/>
            </p:spPr>
            <p:txBody>
              <a:bodyPr wrap="square" rtlCol="0">
                <a:spAutoFit/>
              </a:bodyPr>
              <a:lstStyle/>
              <a:p>
                <a:pPr marL="285750" indent="-28575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考虑一个</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Q+1</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层的</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BP</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网络（第</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0</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层为输入层，第</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Q</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层为输出层）。</a:t>
                </a: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285750" indent="-28575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第</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q</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层有</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𝒏</m:t>
                        </m:r>
                      </m:e>
                      <m:sub>
                        <m:r>
                          <a:rPr lang="en-US" altLang="zh-CN" sz="2400" b="1">
                            <a:solidFill>
                              <a:srgbClr val="0070C0"/>
                            </a:solidFill>
                            <a:effectLst>
                              <a:outerShdw dist="38100" dir="2700000" algn="tl">
                                <a:srgbClr val="3333CC"/>
                              </a:outerShdw>
                            </a:effectLst>
                            <a:latin typeface="Cambria Math"/>
                            <a:ea typeface="微软雅黑" pitchFamily="34" charset="-122"/>
                          </a:rPr>
                          <m:t>𝒒</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个神经元。</a:t>
                </a: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285750" indent="-28575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第</a:t>
                </a:r>
                <a:r>
                  <a:rPr lang="en-US" altLang="zh-CN" sz="2400" b="1" dirty="0" err="1">
                    <a:solidFill>
                      <a:srgbClr val="0070C0"/>
                    </a:solidFill>
                    <a:effectLst>
                      <a:outerShdw dist="38100" dir="2700000" algn="tl">
                        <a:srgbClr val="3333CC"/>
                      </a:outerShdw>
                    </a:effectLst>
                    <a:latin typeface="微软雅黑" pitchFamily="34" charset="-122"/>
                    <a:ea typeface="微软雅黑" pitchFamily="34" charset="-122"/>
                  </a:rPr>
                  <a:t>q</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层的第</a:t>
                </a:r>
                <a:r>
                  <a:rPr lang="en-US" altLang="zh-CN" sz="2400" b="1" dirty="0" err="1">
                    <a:solidFill>
                      <a:srgbClr val="0070C0"/>
                    </a:solidFill>
                    <a:effectLst>
                      <a:outerShdw dist="38100" dir="2700000" algn="tl">
                        <a:srgbClr val="3333CC"/>
                      </a:outerShdw>
                    </a:effectLst>
                    <a:latin typeface="微软雅黑" pitchFamily="34" charset="-122"/>
                    <a:ea typeface="微软雅黑" pitchFamily="34" charset="-122"/>
                  </a:rPr>
                  <a:t>i</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个神经元的输出为</a:t>
                </a:r>
                <a14:m>
                  <m:oMath xmlns:m="http://schemas.openxmlformats.org/officeDocument/2006/math">
                    <m:sSubSup>
                      <m:sSubSupPr>
                        <m:ctrlPr>
                          <a:rPr lang="zh-CN"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SupPr>
                      <m:e>
                        <m:r>
                          <a:rPr lang="en-US" altLang="zh-CN" sz="2400" b="1">
                            <a:solidFill>
                              <a:srgbClr val="0070C0"/>
                            </a:solidFill>
                            <a:effectLst>
                              <a:outerShdw dist="38100" dir="2700000" algn="tl">
                                <a:srgbClr val="3333CC"/>
                              </a:outerShdw>
                            </a:effectLst>
                            <a:latin typeface="Cambria Math"/>
                            <a:ea typeface="微软雅黑" pitchFamily="34" charset="-122"/>
                          </a:rPr>
                          <m:t>𝒙</m:t>
                        </m:r>
                      </m:e>
                      <m:sub>
                        <m:r>
                          <a:rPr lang="en-US" altLang="zh-CN" sz="2400" b="1">
                            <a:solidFill>
                              <a:srgbClr val="0070C0"/>
                            </a:solidFill>
                            <a:effectLst>
                              <a:outerShdw dist="38100" dir="2700000" algn="tl">
                                <a:srgbClr val="3333CC"/>
                              </a:outerShdw>
                            </a:effectLst>
                            <a:latin typeface="Cambria Math"/>
                            <a:ea typeface="微软雅黑" pitchFamily="34" charset="-122"/>
                          </a:rPr>
                          <m:t>𝒊</m:t>
                        </m:r>
                      </m:sub>
                      <m:sup>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𝒒</m:t>
                        </m:r>
                        <m:r>
                          <a:rPr lang="en-US" altLang="zh-CN" sz="2400" b="1">
                            <a:solidFill>
                              <a:srgbClr val="0070C0"/>
                            </a:solidFill>
                            <a:effectLst>
                              <a:outerShdw dist="38100" dir="2700000" algn="tl">
                                <a:srgbClr val="3333CC"/>
                              </a:outerShdw>
                            </a:effectLst>
                            <a:latin typeface="Cambria Math"/>
                            <a:ea typeface="微软雅黑" pitchFamily="34" charset="-122"/>
                          </a:rPr>
                          <m:t>)</m:t>
                        </m:r>
                      </m:sup>
                    </m:sSubSup>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，阀值为</a:t>
                </a:r>
                <a14:m>
                  <m:oMath xmlns:m="http://schemas.openxmlformats.org/officeDocument/2006/math">
                    <m:sSubSup>
                      <m:sSubSupPr>
                        <m:ctrlPr>
                          <a:rPr lang="zh-CN"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SupPr>
                      <m:e>
                        <m:r>
                          <a:rPr lang="zh-CN" altLang="en-US" sz="2400" b="1">
                            <a:solidFill>
                              <a:srgbClr val="0070C0"/>
                            </a:solidFill>
                            <a:effectLst>
                              <a:outerShdw dist="38100" dir="2700000" algn="tl">
                                <a:srgbClr val="3333CC"/>
                              </a:outerShdw>
                            </a:effectLst>
                            <a:latin typeface="Cambria Math"/>
                            <a:ea typeface="微软雅黑" pitchFamily="34" charset="-122"/>
                          </a:rPr>
                          <m:t>𝜽</m:t>
                        </m:r>
                      </m:e>
                      <m:sub>
                        <m:r>
                          <a:rPr lang="en-US" altLang="zh-CN" sz="2400" b="1">
                            <a:solidFill>
                              <a:srgbClr val="0070C0"/>
                            </a:solidFill>
                            <a:effectLst>
                              <a:outerShdw dist="38100" dir="2700000" algn="tl">
                                <a:srgbClr val="3333CC"/>
                              </a:outerShdw>
                            </a:effectLst>
                            <a:latin typeface="Cambria Math"/>
                            <a:ea typeface="微软雅黑" pitchFamily="34" charset="-122"/>
                          </a:rPr>
                          <m:t>𝒊</m:t>
                        </m:r>
                      </m:sub>
                      <m:sup>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𝒒</m:t>
                        </m:r>
                        <m:r>
                          <a:rPr lang="en-US" altLang="zh-CN" sz="2400" b="1">
                            <a:solidFill>
                              <a:srgbClr val="0070C0"/>
                            </a:solidFill>
                            <a:effectLst>
                              <a:outerShdw dist="38100" dir="2700000" algn="tl">
                                <a:srgbClr val="3333CC"/>
                              </a:outerShdw>
                            </a:effectLst>
                            <a:latin typeface="Cambria Math"/>
                            <a:ea typeface="微软雅黑" pitchFamily="34" charset="-122"/>
                          </a:rPr>
                          <m:t>)</m:t>
                        </m:r>
                      </m:sup>
                    </m:sSubSup>
                  </m:oMath>
                </a14:m>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285750" indent="-28575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从第</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q-1</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层的第</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j</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个神经元到</a:t>
                </a:r>
                <a:r>
                  <a:rPr lang="zh-CN" altLang="en-US" sz="2400" b="1" dirty="0" smtClean="0">
                    <a:solidFill>
                      <a:srgbClr val="0070C0"/>
                    </a:solidFill>
                    <a:effectLst>
                      <a:outerShdw dist="38100" dir="2700000" algn="tl">
                        <a:srgbClr val="3333CC"/>
                      </a:outerShdw>
                    </a:effectLst>
                    <a:latin typeface="微软雅黑" pitchFamily="34" charset="-122"/>
                    <a:ea typeface="微软雅黑" pitchFamily="34" charset="-122"/>
                  </a:rPr>
                  <a:t>第</a:t>
                </a:r>
                <a:r>
                  <a:rPr lang="en-US" altLang="zh-CN" sz="2400" b="1" dirty="0" err="1">
                    <a:solidFill>
                      <a:srgbClr val="0070C0"/>
                    </a:solidFill>
                    <a:effectLst>
                      <a:outerShdw dist="38100" dir="2700000" algn="tl">
                        <a:srgbClr val="3333CC"/>
                      </a:outerShdw>
                    </a:effectLst>
                    <a:latin typeface="微软雅黑" pitchFamily="34" charset="-122"/>
                    <a:ea typeface="微软雅黑" pitchFamily="34" charset="-122"/>
                  </a:rPr>
                  <a:t>q</a:t>
                </a:r>
                <a:r>
                  <a:rPr lang="zh-CN" altLang="en-US" sz="2400" b="1" dirty="0" smtClean="0">
                    <a:solidFill>
                      <a:srgbClr val="0070C0"/>
                    </a:solidFill>
                    <a:effectLst>
                      <a:outerShdw dist="38100" dir="2700000" algn="tl">
                        <a:srgbClr val="3333CC"/>
                      </a:outerShdw>
                    </a:effectLst>
                    <a:latin typeface="微软雅黑" pitchFamily="34" charset="-122"/>
                    <a:ea typeface="微软雅黑" pitchFamily="34" charset="-122"/>
                  </a:rPr>
                  <a:t>层</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的第</a:t>
                </a:r>
                <a:r>
                  <a:rPr lang="en-US" altLang="zh-CN" sz="2400" b="1" dirty="0" err="1">
                    <a:solidFill>
                      <a:srgbClr val="0070C0"/>
                    </a:solidFill>
                    <a:effectLst>
                      <a:outerShdw dist="38100" dir="2700000" algn="tl">
                        <a:srgbClr val="3333CC"/>
                      </a:outerShdw>
                    </a:effectLst>
                    <a:latin typeface="微软雅黑" pitchFamily="34" charset="-122"/>
                    <a:ea typeface="微软雅黑" pitchFamily="34" charset="-122"/>
                  </a:rPr>
                  <a:t>i</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个神经元的连接权重为</a:t>
                </a:r>
                <a14:m>
                  <m:oMath xmlns:m="http://schemas.openxmlformats.org/officeDocument/2006/math">
                    <m:sSubSup>
                      <m:sSubSupPr>
                        <m:ctrlPr>
                          <a:rPr lang="zh-CN"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SupPr>
                      <m:e>
                        <m:r>
                          <a:rPr lang="zh-CN" altLang="en-US" sz="2400" b="1">
                            <a:solidFill>
                              <a:srgbClr val="0070C0"/>
                            </a:solidFill>
                            <a:effectLst>
                              <a:outerShdw dist="38100" dir="2700000" algn="tl">
                                <a:srgbClr val="3333CC"/>
                              </a:outerShdw>
                            </a:effectLst>
                            <a:latin typeface="Cambria Math"/>
                            <a:ea typeface="微软雅黑" pitchFamily="34" charset="-122"/>
                          </a:rPr>
                          <m:t>𝛚</m:t>
                        </m:r>
                      </m:e>
                      <m:sub>
                        <m:r>
                          <m:rPr>
                            <m:sty m:val="p"/>
                          </m:rPr>
                          <a:rPr lang="en-US" altLang="zh-CN" sz="2400" b="1">
                            <a:solidFill>
                              <a:srgbClr val="0070C0"/>
                            </a:solidFill>
                            <a:effectLst>
                              <a:outerShdw dist="38100" dir="2700000" algn="tl">
                                <a:srgbClr val="3333CC"/>
                              </a:outerShdw>
                            </a:effectLst>
                            <a:latin typeface="Cambria Math"/>
                            <a:ea typeface="微软雅黑" pitchFamily="34" charset="-122"/>
                          </a:rPr>
                          <m:t>ij</m:t>
                        </m:r>
                      </m:sub>
                      <m:sup>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𝐪</m:t>
                        </m:r>
                        <m:r>
                          <a:rPr lang="en-US" altLang="zh-CN" sz="2400" b="1">
                            <a:solidFill>
                              <a:srgbClr val="0070C0"/>
                            </a:solidFill>
                            <a:effectLst>
                              <a:outerShdw dist="38100" dir="2700000" algn="tl">
                                <a:srgbClr val="3333CC"/>
                              </a:outerShdw>
                            </a:effectLst>
                            <a:latin typeface="Cambria Math"/>
                            <a:ea typeface="微软雅黑" pitchFamily="34" charset="-122"/>
                          </a:rPr>
                          <m:t>)</m:t>
                        </m:r>
                      </m:sup>
                    </m:sSubSup>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465832" y="1311761"/>
                <a:ext cx="7778576" cy="2587953"/>
              </a:xfrm>
              <a:prstGeom prst="rect">
                <a:avLst/>
              </a:prstGeom>
              <a:blipFill rotWithShape="1">
                <a:blip r:embed="rId2"/>
                <a:stretch>
                  <a:fillRect l="-1019" t="-1882" r="-1411" b="-2118"/>
                </a:stretch>
              </a:blipFill>
            </p:spPr>
            <p:txBody>
              <a:bodyPr/>
              <a:lstStyle/>
              <a:p>
                <a:r>
                  <a:rPr lang="zh-CN" altLang="en-US">
                    <a:noFill/>
                  </a:rPr>
                  <a:t> </a:t>
                </a:r>
              </a:p>
            </p:txBody>
          </p:sp>
        </mc:Fallback>
      </mc:AlternateContent>
      <p:grpSp>
        <p:nvGrpSpPr>
          <p:cNvPr id="93" name="组合 92"/>
          <p:cNvGrpSpPr/>
          <p:nvPr/>
        </p:nvGrpSpPr>
        <p:grpSpPr>
          <a:xfrm>
            <a:off x="2159632" y="4273152"/>
            <a:ext cx="5775484" cy="2191613"/>
            <a:chOff x="631775" y="4227312"/>
            <a:chExt cx="5775484" cy="2191613"/>
          </a:xfrm>
        </p:grpSpPr>
        <p:sp>
          <p:nvSpPr>
            <p:cNvPr id="10" name="椭圆 9"/>
            <p:cNvSpPr/>
            <p:nvPr/>
          </p:nvSpPr>
          <p:spPr>
            <a:xfrm rot="16200000">
              <a:off x="2112104" y="5842861"/>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椭圆 10"/>
            <p:cNvSpPr/>
            <p:nvPr/>
          </p:nvSpPr>
          <p:spPr>
            <a:xfrm rot="16200000">
              <a:off x="2983406" y="5842861"/>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椭圆 11"/>
            <p:cNvSpPr/>
            <p:nvPr/>
          </p:nvSpPr>
          <p:spPr>
            <a:xfrm rot="16200000">
              <a:off x="4488368" y="5842861"/>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3" name="TextBox 22"/>
            <p:cNvSpPr txBox="1"/>
            <p:nvPr/>
          </p:nvSpPr>
          <p:spPr>
            <a:xfrm rot="16200000">
              <a:off x="3786514" y="5619691"/>
              <a:ext cx="284052" cy="1055738"/>
            </a:xfrm>
            <a:prstGeom prst="rect">
              <a:avLst/>
            </a:prstGeom>
            <a:noFill/>
          </p:spPr>
          <p:txBody>
            <a:bodyPr wrap="none" rtlCol="0">
              <a:spAutoFit/>
            </a:bodyPr>
            <a:lstStyle/>
            <a:p>
              <a:pPr>
                <a:lnSpc>
                  <a:spcPts val="2500"/>
                </a:lnSpc>
              </a:pPr>
              <a:r>
                <a:rPr lang="en-US" altLang="zh-CN" sz="2800" b="1" dirty="0" smtClean="0">
                  <a:solidFill>
                    <a:srgbClr val="0070C0"/>
                  </a:solidFill>
                </a:rPr>
                <a:t>.</a:t>
              </a:r>
            </a:p>
            <a:p>
              <a:pPr>
                <a:lnSpc>
                  <a:spcPts val="2500"/>
                </a:lnSpc>
              </a:pPr>
              <a:r>
                <a:rPr lang="en-US" altLang="zh-CN" sz="2800" b="1" dirty="0" smtClean="0">
                  <a:solidFill>
                    <a:srgbClr val="0070C0"/>
                  </a:solidFill>
                </a:rPr>
                <a:t>.</a:t>
              </a:r>
            </a:p>
            <a:p>
              <a:pPr>
                <a:lnSpc>
                  <a:spcPts val="2500"/>
                </a:lnSpc>
              </a:pPr>
              <a:r>
                <a:rPr lang="en-US" altLang="zh-CN" sz="2800" b="1" dirty="0">
                  <a:solidFill>
                    <a:srgbClr val="0070C0"/>
                  </a:solidFill>
                </a:rPr>
                <a:t>.</a:t>
              </a:r>
              <a:endParaRPr lang="zh-CN" altLang="en-US" sz="2800" b="1" dirty="0">
                <a:solidFill>
                  <a:srgbClr val="0070C0"/>
                </a:solidFill>
              </a:endParaRPr>
            </a:p>
          </p:txBody>
        </p:sp>
        <p:sp>
          <p:nvSpPr>
            <p:cNvPr id="24" name="椭圆 23"/>
            <p:cNvSpPr/>
            <p:nvPr/>
          </p:nvSpPr>
          <p:spPr>
            <a:xfrm rot="16200000">
              <a:off x="2103492" y="422731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5" name="椭圆 24"/>
            <p:cNvSpPr/>
            <p:nvPr/>
          </p:nvSpPr>
          <p:spPr>
            <a:xfrm rot="16200000">
              <a:off x="2970485" y="422731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6" name="椭圆 25"/>
            <p:cNvSpPr/>
            <p:nvPr/>
          </p:nvSpPr>
          <p:spPr>
            <a:xfrm rot="16200000">
              <a:off x="4489147" y="4227313"/>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27" name="直接箭头连接符 26"/>
            <p:cNvCxnSpPr>
              <a:stCxn id="10" idx="6"/>
              <a:endCxn id="24" idx="2"/>
            </p:cNvCxnSpPr>
            <p:nvPr/>
          </p:nvCxnSpPr>
          <p:spPr>
            <a:xfrm flipH="1" flipV="1">
              <a:off x="2391524" y="4803376"/>
              <a:ext cx="8612" cy="103948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8" name="直接箭头连接符 27"/>
            <p:cNvCxnSpPr>
              <a:stCxn id="11" idx="6"/>
              <a:endCxn id="24" idx="2"/>
            </p:cNvCxnSpPr>
            <p:nvPr/>
          </p:nvCxnSpPr>
          <p:spPr>
            <a:xfrm flipH="1" flipV="1">
              <a:off x="2391524" y="4803376"/>
              <a:ext cx="879914" cy="103948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9" name="直接箭头连接符 28"/>
            <p:cNvCxnSpPr>
              <a:stCxn id="10" idx="6"/>
              <a:endCxn id="25" idx="2"/>
            </p:cNvCxnSpPr>
            <p:nvPr/>
          </p:nvCxnSpPr>
          <p:spPr>
            <a:xfrm flipV="1">
              <a:off x="2400136" y="4803376"/>
              <a:ext cx="858381" cy="103948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0" name="直接箭头连接符 29"/>
            <p:cNvCxnSpPr>
              <a:stCxn id="10" idx="6"/>
              <a:endCxn id="26" idx="2"/>
            </p:cNvCxnSpPr>
            <p:nvPr/>
          </p:nvCxnSpPr>
          <p:spPr>
            <a:xfrm flipV="1">
              <a:off x="2400136" y="4803377"/>
              <a:ext cx="2377043" cy="103948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1" name="直接箭头连接符 30"/>
            <p:cNvCxnSpPr>
              <a:stCxn id="11" idx="6"/>
              <a:endCxn id="26" idx="2"/>
            </p:cNvCxnSpPr>
            <p:nvPr/>
          </p:nvCxnSpPr>
          <p:spPr>
            <a:xfrm flipV="1">
              <a:off x="3271438" y="4803377"/>
              <a:ext cx="1505741" cy="103948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2" name="直接箭头连接符 31"/>
            <p:cNvCxnSpPr>
              <a:stCxn id="11" idx="6"/>
              <a:endCxn id="25" idx="2"/>
            </p:cNvCxnSpPr>
            <p:nvPr/>
          </p:nvCxnSpPr>
          <p:spPr>
            <a:xfrm flipH="1" flipV="1">
              <a:off x="3258517" y="4803376"/>
              <a:ext cx="12921" cy="103948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3" name="直接箭头连接符 32"/>
            <p:cNvCxnSpPr>
              <a:stCxn id="12" idx="6"/>
              <a:endCxn id="26" idx="2"/>
            </p:cNvCxnSpPr>
            <p:nvPr/>
          </p:nvCxnSpPr>
          <p:spPr>
            <a:xfrm flipV="1">
              <a:off x="4776400" y="4803377"/>
              <a:ext cx="779" cy="103948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4" name="直接箭头连接符 33"/>
            <p:cNvCxnSpPr>
              <a:stCxn id="12" idx="6"/>
              <a:endCxn id="25" idx="2"/>
            </p:cNvCxnSpPr>
            <p:nvPr/>
          </p:nvCxnSpPr>
          <p:spPr>
            <a:xfrm flipH="1" flipV="1">
              <a:off x="3258517" y="4803376"/>
              <a:ext cx="1517883" cy="103948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rot="16200000">
              <a:off x="3820354" y="3985766"/>
              <a:ext cx="284052" cy="1055738"/>
            </a:xfrm>
            <a:prstGeom prst="rect">
              <a:avLst/>
            </a:prstGeom>
            <a:noFill/>
          </p:spPr>
          <p:txBody>
            <a:bodyPr wrap="none" rtlCol="0">
              <a:spAutoFit/>
            </a:bodyPr>
            <a:lstStyle/>
            <a:p>
              <a:pPr>
                <a:lnSpc>
                  <a:spcPts val="2500"/>
                </a:lnSpc>
              </a:pPr>
              <a:r>
                <a:rPr lang="en-US" altLang="zh-CN" sz="2800" b="1" dirty="0" smtClean="0">
                  <a:solidFill>
                    <a:srgbClr val="0070C0"/>
                  </a:solidFill>
                </a:rPr>
                <a:t>.</a:t>
              </a:r>
            </a:p>
            <a:p>
              <a:pPr>
                <a:lnSpc>
                  <a:spcPts val="2500"/>
                </a:lnSpc>
              </a:pPr>
              <a:r>
                <a:rPr lang="en-US" altLang="zh-CN" sz="2800" b="1" dirty="0" smtClean="0">
                  <a:solidFill>
                    <a:srgbClr val="0070C0"/>
                  </a:solidFill>
                </a:rPr>
                <a:t>.</a:t>
              </a:r>
            </a:p>
            <a:p>
              <a:pPr>
                <a:lnSpc>
                  <a:spcPts val="2500"/>
                </a:lnSpc>
              </a:pPr>
              <a:r>
                <a:rPr lang="en-US" altLang="zh-CN" sz="2800" b="1" dirty="0">
                  <a:solidFill>
                    <a:srgbClr val="0070C0"/>
                  </a:solidFill>
                </a:rPr>
                <a:t>.</a:t>
              </a:r>
              <a:endParaRPr lang="zh-CN" altLang="en-US" sz="2800" b="1" dirty="0">
                <a:solidFill>
                  <a:srgbClr val="0070C0"/>
                </a:solidFill>
              </a:endParaRPr>
            </a:p>
          </p:txBody>
        </p:sp>
        <p:cxnSp>
          <p:nvCxnSpPr>
            <p:cNvPr id="37" name="直接箭头连接符 36"/>
            <p:cNvCxnSpPr>
              <a:stCxn id="12" idx="6"/>
              <a:endCxn id="24" idx="2"/>
            </p:cNvCxnSpPr>
            <p:nvPr/>
          </p:nvCxnSpPr>
          <p:spPr>
            <a:xfrm flipH="1" flipV="1">
              <a:off x="2391524" y="4803376"/>
              <a:ext cx="2384876" cy="103948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631775" y="5900059"/>
              <a:ext cx="1329210"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第</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q-1</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层</a:t>
              </a:r>
            </a:p>
          </p:txBody>
        </p:sp>
        <p:sp>
          <p:nvSpPr>
            <p:cNvPr id="74" name="TextBox 73"/>
            <p:cNvSpPr txBox="1"/>
            <p:nvPr/>
          </p:nvSpPr>
          <p:spPr>
            <a:xfrm>
              <a:off x="793678" y="4273152"/>
              <a:ext cx="1005403"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第</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q</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层</a:t>
              </a:r>
            </a:p>
          </p:txBody>
        </p:sp>
        <mc:AlternateContent xmlns:mc="http://schemas.openxmlformats.org/markup-compatibility/2006" xmlns:a14="http://schemas.microsoft.com/office/drawing/2010/main">
          <mc:Choice Requires="a14">
            <p:sp>
              <p:nvSpPr>
                <p:cNvPr id="86" name="矩形 85"/>
                <p:cNvSpPr/>
                <p:nvPr/>
              </p:nvSpPr>
              <p:spPr>
                <a:xfrm>
                  <a:off x="1361929" y="5082636"/>
                  <a:ext cx="725904" cy="480966"/>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zh-CN" altLang="en-US" sz="2000" b="1" i="1">
                                <a:solidFill>
                                  <a:srgbClr val="0070C0"/>
                                </a:solidFill>
                                <a:latin typeface="Cambria Math"/>
                              </a:rPr>
                              <m:t>𝛚</m:t>
                            </m:r>
                          </m:e>
                          <m:sub>
                            <m:r>
                              <a:rPr lang="en-US" altLang="zh-CN" sz="2000" b="1" i="1" smtClean="0">
                                <a:solidFill>
                                  <a:srgbClr val="0070C0"/>
                                </a:solidFill>
                                <a:latin typeface="Cambria Math"/>
                              </a:rPr>
                              <m:t>𝟐𝟏</m:t>
                            </m:r>
                          </m:sub>
                          <m:sup>
                            <m:r>
                              <a:rPr lang="en-US" altLang="zh-CN" sz="2000" b="1" i="1">
                                <a:solidFill>
                                  <a:srgbClr val="0070C0"/>
                                </a:solidFill>
                                <a:latin typeface="Cambria Math"/>
                              </a:rPr>
                              <m:t>(</m:t>
                            </m:r>
                            <m:r>
                              <a:rPr lang="en-US" altLang="zh-CN" sz="2000" b="1" i="1">
                                <a:solidFill>
                                  <a:srgbClr val="0070C0"/>
                                </a:solidFill>
                                <a:latin typeface="Cambria Math"/>
                              </a:rPr>
                              <m:t>𝐪</m:t>
                            </m:r>
                            <m:r>
                              <a:rPr lang="en-US" altLang="zh-CN" sz="2000" b="1" i="1">
                                <a:solidFill>
                                  <a:srgbClr val="0070C0"/>
                                </a:solidFill>
                                <a:latin typeface="Cambria Math"/>
                              </a:rPr>
                              <m:t>)</m:t>
                            </m:r>
                          </m:sup>
                        </m:sSubSup>
                      </m:oMath>
                    </m:oMathPara>
                  </a14:m>
                  <a:endParaRPr lang="zh-CN" altLang="en-US" sz="2000" b="1" i="1" dirty="0">
                    <a:solidFill>
                      <a:srgbClr val="0070C0"/>
                    </a:solidFill>
                    <a:latin typeface="Cambria Math"/>
                  </a:endParaRPr>
                </a:p>
              </p:txBody>
            </p:sp>
          </mc:Choice>
          <mc:Fallback xmlns="">
            <p:sp>
              <p:nvSpPr>
                <p:cNvPr id="86" name="矩形 85"/>
                <p:cNvSpPr>
                  <a:spLocks noRot="1" noChangeAspect="1" noMove="1" noResize="1" noEditPoints="1" noAdjustHandles="1" noChangeArrowheads="1" noChangeShapeType="1" noTextEdit="1"/>
                </p:cNvSpPr>
                <p:nvPr/>
              </p:nvSpPr>
              <p:spPr>
                <a:xfrm>
                  <a:off x="1361929" y="5082636"/>
                  <a:ext cx="725904" cy="480966"/>
                </a:xfrm>
                <a:prstGeom prst="rect">
                  <a:avLst/>
                </a:prstGeom>
                <a:blipFill rotWithShape="1">
                  <a:blip r:embed="rId3"/>
                  <a:stretch>
                    <a:fillRect/>
                  </a:stretch>
                </a:blipFill>
                <a:ln>
                  <a:prstDash val="dash"/>
                </a:ln>
              </p:spPr>
              <p:txBody>
                <a:bodyPr/>
                <a:lstStyle/>
                <a:p>
                  <a:r>
                    <a:rPr lang="zh-CN" altLang="en-US">
                      <a:noFill/>
                    </a:rPr>
                    <a:t> </a:t>
                  </a:r>
                </a:p>
              </p:txBody>
            </p:sp>
          </mc:Fallback>
        </mc:AlternateContent>
        <p:cxnSp>
          <p:nvCxnSpPr>
            <p:cNvPr id="88" name="直接连接符 87"/>
            <p:cNvCxnSpPr>
              <a:stCxn id="86" idx="3"/>
            </p:cNvCxnSpPr>
            <p:nvPr/>
          </p:nvCxnSpPr>
          <p:spPr>
            <a:xfrm>
              <a:off x="2087833" y="5323119"/>
              <a:ext cx="591723" cy="157722"/>
            </a:xfrm>
            <a:prstGeom prst="line">
              <a:avLst/>
            </a:prstGeom>
            <a:ln>
              <a:prstDash val="dash"/>
            </a:ln>
          </p:spPr>
          <p:style>
            <a:lnRef idx="2">
              <a:schemeClr val="accent2"/>
            </a:lnRef>
            <a:fillRef idx="1">
              <a:schemeClr val="lt1"/>
            </a:fillRef>
            <a:effectRef idx="0">
              <a:schemeClr val="accent2"/>
            </a:effectRef>
            <a:fontRef idx="minor">
              <a:schemeClr val="dk1"/>
            </a:fontRef>
          </p:style>
        </p:cxnSp>
        <mc:AlternateContent xmlns:mc="http://schemas.openxmlformats.org/markup-compatibility/2006" xmlns:a14="http://schemas.microsoft.com/office/drawing/2010/main">
          <mc:Choice Requires="a14">
            <p:sp>
              <p:nvSpPr>
                <p:cNvPr id="90" name="矩形 89"/>
                <p:cNvSpPr/>
                <p:nvPr/>
              </p:nvSpPr>
              <p:spPr>
                <a:xfrm>
                  <a:off x="5436096" y="5234809"/>
                  <a:ext cx="971163" cy="507062"/>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zh-CN" altLang="en-US" sz="2000" b="1" i="1">
                                <a:solidFill>
                                  <a:srgbClr val="0070C0"/>
                                </a:solidFill>
                                <a:latin typeface="Cambria Math"/>
                              </a:rPr>
                              <m:t>𝛚</m:t>
                            </m:r>
                          </m:e>
                          <m:sub>
                            <m:r>
                              <a:rPr lang="en-US" altLang="zh-CN" sz="2000" b="1" i="1" smtClean="0">
                                <a:solidFill>
                                  <a:srgbClr val="0070C0"/>
                                </a:solidFill>
                                <a:latin typeface="Cambria Math"/>
                              </a:rPr>
                              <m:t>𝟐</m:t>
                            </m:r>
                            <m:r>
                              <a:rPr lang="en-US" altLang="zh-CN" sz="2000" b="1" i="1" smtClean="0">
                                <a:solidFill>
                                  <a:srgbClr val="0070C0"/>
                                </a:solidFill>
                                <a:latin typeface="Cambria Math"/>
                              </a:rPr>
                              <m:t>,</m:t>
                            </m:r>
                            <m:r>
                              <a:rPr lang="en-US" altLang="zh-CN" sz="2000" b="1" i="1" smtClean="0">
                                <a:solidFill>
                                  <a:srgbClr val="0070C0"/>
                                </a:solidFill>
                                <a:latin typeface="Cambria Math"/>
                              </a:rPr>
                              <m:t>𝒏</m:t>
                            </m:r>
                            <m:r>
                              <m:rPr>
                                <m:sty m:val="p"/>
                              </m:rPr>
                              <a:rPr lang="en-US" altLang="zh-CN" sz="2000" b="1" i="1" baseline="-25000" smtClean="0">
                                <a:solidFill>
                                  <a:srgbClr val="0070C0"/>
                                </a:solidFill>
                                <a:latin typeface="Cambria Math"/>
                              </a:rPr>
                              <m:t>q</m:t>
                            </m:r>
                            <m:r>
                              <a:rPr lang="en-US" altLang="zh-CN" sz="2000" b="1" i="1" baseline="-25000" smtClean="0">
                                <a:solidFill>
                                  <a:srgbClr val="0070C0"/>
                                </a:solidFill>
                                <a:latin typeface="Cambria Math"/>
                              </a:rPr>
                              <m:t>−1</m:t>
                            </m:r>
                          </m:sub>
                          <m:sup>
                            <m:r>
                              <a:rPr lang="en-US" altLang="zh-CN" sz="2000" b="1" i="1">
                                <a:solidFill>
                                  <a:srgbClr val="0070C0"/>
                                </a:solidFill>
                                <a:latin typeface="Cambria Math"/>
                              </a:rPr>
                              <m:t>(</m:t>
                            </m:r>
                            <m:r>
                              <a:rPr lang="en-US" altLang="zh-CN" sz="2000" b="1" i="1">
                                <a:solidFill>
                                  <a:srgbClr val="0070C0"/>
                                </a:solidFill>
                                <a:latin typeface="Cambria Math"/>
                              </a:rPr>
                              <m:t>𝐪</m:t>
                            </m:r>
                            <m:r>
                              <a:rPr lang="en-US" altLang="zh-CN" sz="2000" b="1" i="1">
                                <a:solidFill>
                                  <a:srgbClr val="0070C0"/>
                                </a:solidFill>
                                <a:latin typeface="Cambria Math"/>
                              </a:rPr>
                              <m:t>)</m:t>
                            </m:r>
                          </m:sup>
                        </m:sSubSup>
                      </m:oMath>
                    </m:oMathPara>
                  </a14:m>
                  <a:endParaRPr lang="zh-CN" altLang="en-US" sz="2000" b="1" i="1" dirty="0">
                    <a:solidFill>
                      <a:srgbClr val="0070C0"/>
                    </a:solidFill>
                    <a:latin typeface="Cambria Math"/>
                  </a:endParaRPr>
                </a:p>
              </p:txBody>
            </p:sp>
          </mc:Choice>
          <mc:Fallback xmlns="">
            <p:sp>
              <p:nvSpPr>
                <p:cNvPr id="90" name="矩形 89"/>
                <p:cNvSpPr>
                  <a:spLocks noRot="1" noChangeAspect="1" noMove="1" noResize="1" noEditPoints="1" noAdjustHandles="1" noChangeArrowheads="1" noChangeShapeType="1" noTextEdit="1"/>
                </p:cNvSpPr>
                <p:nvPr/>
              </p:nvSpPr>
              <p:spPr>
                <a:xfrm>
                  <a:off x="5436096" y="5234809"/>
                  <a:ext cx="971163" cy="507062"/>
                </a:xfrm>
                <a:prstGeom prst="rect">
                  <a:avLst/>
                </a:prstGeom>
                <a:blipFill rotWithShape="1">
                  <a:blip r:embed="rId4"/>
                  <a:stretch>
                    <a:fillRect b="-9195"/>
                  </a:stretch>
                </a:blipFill>
                <a:ln>
                  <a:prstDash val="dash"/>
                </a:ln>
              </p:spPr>
              <p:txBody>
                <a:bodyPr/>
                <a:lstStyle/>
                <a:p>
                  <a:r>
                    <a:rPr lang="zh-CN" altLang="en-US">
                      <a:noFill/>
                    </a:rPr>
                    <a:t> </a:t>
                  </a:r>
                </a:p>
              </p:txBody>
            </p:sp>
          </mc:Fallback>
        </mc:AlternateContent>
        <p:cxnSp>
          <p:nvCxnSpPr>
            <p:cNvPr id="91" name="直接连接符 90"/>
            <p:cNvCxnSpPr>
              <a:endCxn id="90" idx="1"/>
            </p:cNvCxnSpPr>
            <p:nvPr/>
          </p:nvCxnSpPr>
          <p:spPr>
            <a:xfrm>
              <a:off x="4218065" y="5475519"/>
              <a:ext cx="1218031" cy="12821"/>
            </a:xfrm>
            <a:prstGeom prst="line">
              <a:avLst/>
            </a:prstGeom>
            <a:ln>
              <a:prstDash val="dash"/>
            </a:ln>
          </p:spPr>
          <p:style>
            <a:lnRef idx="2">
              <a:schemeClr val="accent2"/>
            </a:lnRef>
            <a:fillRef idx="1">
              <a:schemeClr val="lt1"/>
            </a:fillRef>
            <a:effectRef idx="0">
              <a:schemeClr val="accent2"/>
            </a:effectRef>
            <a:fontRef idx="minor">
              <a:schemeClr val="dk1"/>
            </a:fontRef>
          </p:style>
        </p:cxnSp>
      </p:grpSp>
    </p:spTree>
    <p:extLst>
      <p:ext uri="{BB962C8B-B14F-4D97-AF65-F5344CB8AC3E}">
        <p14:creationId xmlns:p14="http://schemas.microsoft.com/office/powerpoint/2010/main" val="26938448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5482952" cy="964704"/>
          </a:xfrm>
        </p:spPr>
        <p:txBody>
          <a:bodyPr>
            <a:normAutofit/>
          </a:bodyPr>
          <a:lstStyle/>
          <a:p>
            <a:pPr marL="0" indent="0" fontAlgn="base">
              <a:spcBef>
                <a:spcPct val="0"/>
              </a:spcBef>
              <a:spcAft>
                <a:spcPct val="0"/>
              </a:spcAft>
              <a:buNone/>
            </a:pPr>
            <a:r>
              <a:rPr lang="zh-CN" altLang="en-US" dirty="0"/>
              <a:t>考虑第</a:t>
            </a:r>
            <a:r>
              <a:rPr lang="en-US" altLang="zh-CN" dirty="0"/>
              <a:t>q</a:t>
            </a:r>
            <a:r>
              <a:rPr lang="zh-CN" altLang="en-US" dirty="0"/>
              <a:t>层的第</a:t>
            </a:r>
            <a:r>
              <a:rPr lang="en-US" altLang="zh-CN" dirty="0" err="1"/>
              <a:t>i</a:t>
            </a:r>
            <a:r>
              <a:rPr lang="zh-CN" altLang="en-US" dirty="0"/>
              <a:t>个神经元。</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43</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674" y="2287070"/>
            <a:ext cx="3406156" cy="12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534518"/>
            <a:ext cx="4104000" cy="6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4221088"/>
            <a:ext cx="4939636"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44381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6394" y="2996952"/>
            <a:ext cx="8229600" cy="676671"/>
          </a:xfrm>
        </p:spPr>
        <p:txBody>
          <a:bodyPr>
            <a:noAutofit/>
          </a:bodyPr>
          <a:lstStyle/>
          <a:p>
            <a:pPr>
              <a:buFont typeface="Wingdings" pitchFamily="2" charset="2"/>
              <a:buChar char="Ø"/>
            </a:pPr>
            <a:r>
              <a:rPr lang="zh-CN" altLang="en-US" dirty="0"/>
              <a:t>一组样本蕴含着一种输入输出关系，用这组样本对一个</a:t>
            </a:r>
            <a:r>
              <a:rPr lang="en-US" altLang="zh-CN" dirty="0"/>
              <a:t>BP</a:t>
            </a:r>
            <a:r>
              <a:rPr lang="zh-CN" altLang="en-US" dirty="0"/>
              <a:t>网络进行训练可以看作是对这种映射关系的拟合。</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44</a:t>
            </a:fld>
            <a:endParaRPr lang="zh-CN" altLang="zh-CN"/>
          </a:p>
        </p:txBody>
      </p:sp>
      <p:grpSp>
        <p:nvGrpSpPr>
          <p:cNvPr id="12" name="组合 11"/>
          <p:cNvGrpSpPr/>
          <p:nvPr/>
        </p:nvGrpSpPr>
        <p:grpSpPr>
          <a:xfrm>
            <a:off x="457200" y="4476103"/>
            <a:ext cx="4699662" cy="812254"/>
            <a:chOff x="2051720" y="4725144"/>
            <a:chExt cx="4968552" cy="812254"/>
          </a:xfrm>
        </p:grpSpPr>
        <p:sp>
          <p:nvSpPr>
            <p:cNvPr id="5" name="矩形 4"/>
            <p:cNvSpPr/>
            <p:nvPr/>
          </p:nvSpPr>
          <p:spPr>
            <a:xfrm>
              <a:off x="3851920" y="4725144"/>
              <a:ext cx="1368152" cy="7920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solidFill>
                    <a:srgbClr val="FFC000"/>
                  </a:solidFill>
                </a:rPr>
                <a:t>BP</a:t>
              </a:r>
              <a:r>
                <a:rPr lang="zh-CN" altLang="en-US" sz="2400" b="1" dirty="0" smtClean="0">
                  <a:solidFill>
                    <a:srgbClr val="FFC000"/>
                  </a:solidFill>
                </a:rPr>
                <a:t>网络</a:t>
              </a:r>
              <a:endParaRPr lang="zh-CN" altLang="en-US" sz="2400" b="1" dirty="0">
                <a:solidFill>
                  <a:srgbClr val="FFC000"/>
                </a:solidFill>
              </a:endParaRPr>
            </a:p>
          </p:txBody>
        </p:sp>
        <p:cxnSp>
          <p:nvCxnSpPr>
            <p:cNvPr id="7" name="直接箭头连接符 6"/>
            <p:cNvCxnSpPr>
              <a:endCxn id="5" idx="1"/>
            </p:cNvCxnSpPr>
            <p:nvPr/>
          </p:nvCxnSpPr>
          <p:spPr>
            <a:xfrm>
              <a:off x="3059832" y="5121188"/>
              <a:ext cx="79208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5220072" y="5123688"/>
              <a:ext cx="79208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051720" y="4725144"/>
              <a:ext cx="1008112" cy="7920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smtClean="0">
                  <a:solidFill>
                    <a:srgbClr val="FFC000"/>
                  </a:solidFill>
                </a:rPr>
                <a:t>输入</a:t>
              </a:r>
              <a:endParaRPr lang="zh-CN" altLang="en-US" sz="2400" b="1" dirty="0">
                <a:solidFill>
                  <a:srgbClr val="FFC000"/>
                </a:solidFill>
              </a:endParaRPr>
            </a:p>
          </p:txBody>
        </p:sp>
        <p:sp>
          <p:nvSpPr>
            <p:cNvPr id="11" name="矩形 10"/>
            <p:cNvSpPr/>
            <p:nvPr/>
          </p:nvSpPr>
          <p:spPr>
            <a:xfrm>
              <a:off x="6012160" y="4745310"/>
              <a:ext cx="1008112" cy="7920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smtClean="0">
                  <a:solidFill>
                    <a:srgbClr val="FFC000"/>
                  </a:solidFill>
                </a:rPr>
                <a:t>输出</a:t>
              </a:r>
              <a:endParaRPr lang="zh-CN" altLang="en-US" sz="2400" b="1" dirty="0">
                <a:solidFill>
                  <a:srgbClr val="FFC000"/>
                </a:solidFill>
              </a:endParaRPr>
            </a:p>
          </p:txBody>
        </p:sp>
      </p:grpSp>
      <p:grpSp>
        <p:nvGrpSpPr>
          <p:cNvPr id="51" name="组合 50"/>
          <p:cNvGrpSpPr/>
          <p:nvPr/>
        </p:nvGrpSpPr>
        <p:grpSpPr>
          <a:xfrm>
            <a:off x="5855723" y="3816382"/>
            <a:ext cx="2952448" cy="1913757"/>
            <a:chOff x="4823968" y="4002913"/>
            <a:chExt cx="2952448" cy="1913757"/>
          </a:xfrm>
        </p:grpSpPr>
        <p:grpSp>
          <p:nvGrpSpPr>
            <p:cNvPr id="41" name="组合 40"/>
            <p:cNvGrpSpPr/>
            <p:nvPr/>
          </p:nvGrpSpPr>
          <p:grpSpPr>
            <a:xfrm>
              <a:off x="4823968" y="4518412"/>
              <a:ext cx="2952448" cy="1398258"/>
              <a:chOff x="5291960" y="4797152"/>
              <a:chExt cx="2952448" cy="1398258"/>
            </a:xfrm>
          </p:grpSpPr>
          <p:cxnSp>
            <p:nvCxnSpPr>
              <p:cNvPr id="30" name="直接箭头连接符 29"/>
              <p:cNvCxnSpPr/>
              <p:nvPr/>
            </p:nvCxnSpPr>
            <p:spPr>
              <a:xfrm>
                <a:off x="5291960" y="6176014"/>
                <a:ext cx="2952448"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31" name="直接箭头连接符 30"/>
              <p:cNvCxnSpPr/>
              <p:nvPr/>
            </p:nvCxnSpPr>
            <p:spPr>
              <a:xfrm flipV="1">
                <a:off x="5291960" y="4797152"/>
                <a:ext cx="0" cy="1398258"/>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sp>
            <p:nvSpPr>
              <p:cNvPr id="18" name="乘号 17"/>
              <p:cNvSpPr/>
              <p:nvPr/>
            </p:nvSpPr>
            <p:spPr>
              <a:xfrm>
                <a:off x="5402919" y="5394974"/>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5400092" y="4982830"/>
                <a:ext cx="2190750" cy="824289"/>
              </a:xfrm>
              <a:custGeom>
                <a:avLst/>
                <a:gdLst>
                  <a:gd name="connsiteX0" fmla="*/ 0 w 2190750"/>
                  <a:gd name="connsiteY0" fmla="*/ 476250 h 824289"/>
                  <a:gd name="connsiteX1" fmla="*/ 390525 w 2190750"/>
                  <a:gd name="connsiteY1" fmla="*/ 819150 h 824289"/>
                  <a:gd name="connsiteX2" fmla="*/ 962025 w 2190750"/>
                  <a:gd name="connsiteY2" fmla="*/ 685800 h 824289"/>
                  <a:gd name="connsiteX3" fmla="*/ 1543050 w 2190750"/>
                  <a:gd name="connsiteY3" fmla="*/ 733425 h 824289"/>
                  <a:gd name="connsiteX4" fmla="*/ 1924050 w 2190750"/>
                  <a:gd name="connsiteY4" fmla="*/ 123825 h 824289"/>
                  <a:gd name="connsiteX5" fmla="*/ 2190750 w 2190750"/>
                  <a:gd name="connsiteY5" fmla="*/ 0 h 82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750" h="824289">
                    <a:moveTo>
                      <a:pt x="0" y="476250"/>
                    </a:moveTo>
                    <a:cubicBezTo>
                      <a:pt x="115094" y="630237"/>
                      <a:pt x="230188" y="784225"/>
                      <a:pt x="390525" y="819150"/>
                    </a:cubicBezTo>
                    <a:cubicBezTo>
                      <a:pt x="550862" y="854075"/>
                      <a:pt x="769938" y="700087"/>
                      <a:pt x="962025" y="685800"/>
                    </a:cubicBezTo>
                    <a:cubicBezTo>
                      <a:pt x="1154112" y="671513"/>
                      <a:pt x="1382713" y="827087"/>
                      <a:pt x="1543050" y="733425"/>
                    </a:cubicBezTo>
                    <a:cubicBezTo>
                      <a:pt x="1703387" y="639763"/>
                      <a:pt x="1816100" y="246062"/>
                      <a:pt x="1924050" y="123825"/>
                    </a:cubicBezTo>
                    <a:cubicBezTo>
                      <a:pt x="2032000" y="1588"/>
                      <a:pt x="2111375" y="794"/>
                      <a:pt x="219075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乘号 34"/>
              <p:cNvSpPr/>
              <p:nvPr/>
            </p:nvSpPr>
            <p:spPr>
              <a:xfrm>
                <a:off x="5504136" y="5660807"/>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乘号 35"/>
              <p:cNvSpPr/>
              <p:nvPr/>
            </p:nvSpPr>
            <p:spPr>
              <a:xfrm>
                <a:off x="5741915" y="5706860"/>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乘号 36"/>
              <p:cNvSpPr/>
              <p:nvPr/>
            </p:nvSpPr>
            <p:spPr>
              <a:xfrm>
                <a:off x="6300192" y="5564444"/>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乘号 37"/>
              <p:cNvSpPr/>
              <p:nvPr/>
            </p:nvSpPr>
            <p:spPr>
              <a:xfrm>
                <a:off x="7164288" y="5117106"/>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乘号 38"/>
              <p:cNvSpPr/>
              <p:nvPr/>
            </p:nvSpPr>
            <p:spPr>
              <a:xfrm>
                <a:off x="7500874" y="4982830"/>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乘号 39"/>
              <p:cNvSpPr/>
              <p:nvPr/>
            </p:nvSpPr>
            <p:spPr>
              <a:xfrm>
                <a:off x="6780811" y="5697101"/>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5273923" y="4002913"/>
              <a:ext cx="1573546" cy="770350"/>
              <a:chOff x="7435536" y="4657770"/>
              <a:chExt cx="1573546" cy="770350"/>
            </a:xfrm>
          </p:grpSpPr>
          <p:sp>
            <p:nvSpPr>
              <p:cNvPr id="42" name="乘号 41"/>
              <p:cNvSpPr/>
              <p:nvPr/>
            </p:nvSpPr>
            <p:spPr>
              <a:xfrm>
                <a:off x="7471624" y="4767800"/>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3"/>
              <p:cNvSpPr txBox="1"/>
              <p:nvPr/>
            </p:nvSpPr>
            <p:spPr>
              <a:xfrm>
                <a:off x="8016502" y="4657770"/>
                <a:ext cx="877163" cy="369332"/>
              </a:xfrm>
              <a:prstGeom prst="rect">
                <a:avLst/>
              </a:prstGeom>
              <a:noFill/>
            </p:spPr>
            <p:txBody>
              <a:bodyPr wrap="none" rtlCol="0">
                <a:spAutoFit/>
              </a:bodyPr>
              <a:lstStyle/>
              <a:p>
                <a:r>
                  <a:rPr lang="zh-CN" altLang="en-US" dirty="0" smtClean="0"/>
                  <a:t>样本点</a:t>
                </a:r>
                <a:endParaRPr lang="zh-CN" altLang="en-US" dirty="0"/>
              </a:p>
            </p:txBody>
          </p:sp>
          <p:cxnSp>
            <p:nvCxnSpPr>
              <p:cNvPr id="46" name="直接连接符 45"/>
              <p:cNvCxnSpPr/>
              <p:nvPr/>
            </p:nvCxnSpPr>
            <p:spPr>
              <a:xfrm flipV="1">
                <a:off x="7435536" y="5285704"/>
                <a:ext cx="432048" cy="1"/>
              </a:xfrm>
              <a:prstGeom prst="line">
                <a:avLst/>
              </a:prstGeom>
              <a:noFill/>
            </p:spPr>
            <p:style>
              <a:lnRef idx="2">
                <a:schemeClr val="accent1">
                  <a:shade val="50000"/>
                </a:schemeClr>
              </a:lnRef>
              <a:fillRef idx="1">
                <a:schemeClr val="accent1"/>
              </a:fillRef>
              <a:effectRef idx="0">
                <a:schemeClr val="accent1"/>
              </a:effectRef>
              <a:fontRef idx="minor">
                <a:schemeClr val="lt1"/>
              </a:fontRef>
            </p:style>
          </p:cxnSp>
          <p:sp>
            <p:nvSpPr>
              <p:cNvPr id="49" name="TextBox 48"/>
              <p:cNvSpPr txBox="1"/>
              <p:nvPr/>
            </p:nvSpPr>
            <p:spPr>
              <a:xfrm>
                <a:off x="7901086" y="5058788"/>
                <a:ext cx="1107996" cy="369332"/>
              </a:xfrm>
              <a:prstGeom prst="rect">
                <a:avLst/>
              </a:prstGeom>
              <a:noFill/>
            </p:spPr>
            <p:txBody>
              <a:bodyPr wrap="none" rtlCol="0">
                <a:spAutoFit/>
              </a:bodyPr>
              <a:lstStyle/>
              <a:p>
                <a:r>
                  <a:rPr lang="zh-CN" altLang="en-US" dirty="0"/>
                  <a:t>拟合曲线</a:t>
                </a:r>
              </a:p>
            </p:txBody>
          </p:sp>
        </p:grpSp>
      </p:grpSp>
      <p:sp>
        <p:nvSpPr>
          <p:cNvPr id="52"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mc:AlternateContent xmlns:mc="http://schemas.openxmlformats.org/markup-compatibility/2006" xmlns:a14="http://schemas.microsoft.com/office/drawing/2010/main">
        <mc:Choice Requires="a14">
          <p:sp>
            <p:nvSpPr>
              <p:cNvPr id="2" name="矩形 1"/>
              <p:cNvSpPr/>
              <p:nvPr/>
            </p:nvSpPr>
            <p:spPr>
              <a:xfrm>
                <a:off x="410760" y="1412776"/>
                <a:ext cx="8466648" cy="1461619"/>
              </a:xfrm>
              <a:prstGeom prst="rect">
                <a:avLst/>
              </a:prstGeom>
            </p:spPr>
            <p:txBody>
              <a:bodyPr wrap="square">
                <a:spAutoFit/>
              </a:bodyPr>
              <a:lstStyle/>
              <a:p>
                <a:pPr marL="342900" indent="-342900">
                  <a:buFont typeface="Wingdings" pitchFamily="2" charset="2"/>
                  <a:buChar char="Ø"/>
                </a:pPr>
                <a:r>
                  <a:rPr lang="zh-CN" altLang="en-US" sz="2400" b="1" dirty="0" smtClean="0">
                    <a:solidFill>
                      <a:srgbClr val="0070C0"/>
                    </a:solidFill>
                    <a:effectLst>
                      <a:outerShdw dist="38100" dir="2700000" algn="tl">
                        <a:srgbClr val="3333CC"/>
                      </a:outerShdw>
                    </a:effectLst>
                    <a:latin typeface="微软雅黑" pitchFamily="34" charset="-122"/>
                    <a:ea typeface="微软雅黑" pitchFamily="34" charset="-122"/>
                  </a:rPr>
                  <a:t>设给定</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P</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组输入输出样本</a:t>
                </a:r>
                <a:r>
                  <a:rPr lang="zh-CN" altLang="en-US" sz="2400" b="1" dirty="0" smtClean="0">
                    <a:solidFill>
                      <a:srgbClr val="0070C0"/>
                    </a:solidFill>
                    <a:effectLst>
                      <a:outerShdw dist="38100" dir="2700000" algn="tl">
                        <a:srgbClr val="3333CC"/>
                      </a:outerShdw>
                    </a:effectLst>
                    <a:latin typeface="微软雅黑" pitchFamily="34" charset="-122"/>
                    <a:ea typeface="微软雅黑" pitchFamily="34" charset="-122"/>
                  </a:rPr>
                  <a:t>：</a:t>
                </a:r>
              </a:p>
              <a:p>
                <a:pPr marL="457200" lvl="2"/>
                <a14:m>
                  <m:oMath xmlns:m="http://schemas.openxmlformats.org/officeDocument/2006/math">
                    <m:sSubSup>
                      <m:sSubSupPr>
                        <m:ctrlPr>
                          <a:rPr lang="zh-CN" altLang="zh-CN" sz="2400" b="1" i="1" smtClean="0">
                            <a:solidFill>
                              <a:srgbClr val="0070C0"/>
                            </a:solidFill>
                            <a:effectLst/>
                            <a:latin typeface="Cambria Math" panose="02040503050406030204" pitchFamily="18" charset="0"/>
                            <a:ea typeface="微软雅黑" pitchFamily="34" charset="-122"/>
                          </a:rPr>
                        </m:ctrlPr>
                      </m:sSubSupPr>
                      <m:e>
                        <m:r>
                          <a:rPr lang="en-US" altLang="zh-CN" sz="2400" b="1">
                            <a:solidFill>
                              <a:srgbClr val="0070C0"/>
                            </a:solidFill>
                            <a:effectLst/>
                            <a:latin typeface="Cambria Math"/>
                            <a:ea typeface="微软雅黑" pitchFamily="34" charset="-122"/>
                          </a:rPr>
                          <m:t>𝒙</m:t>
                        </m:r>
                      </m:e>
                      <m:sub>
                        <m:r>
                          <a:rPr lang="en-US" altLang="zh-CN" sz="2400" b="1">
                            <a:solidFill>
                              <a:srgbClr val="0070C0"/>
                            </a:solidFill>
                            <a:effectLst/>
                            <a:latin typeface="Cambria Math"/>
                            <a:ea typeface="微软雅黑" pitchFamily="34" charset="-122"/>
                          </a:rPr>
                          <m:t>𝒑</m:t>
                        </m:r>
                      </m:sub>
                      <m:sup>
                        <m:r>
                          <a:rPr lang="en-US" altLang="zh-CN" sz="2400" b="1">
                            <a:solidFill>
                              <a:srgbClr val="0070C0"/>
                            </a:solidFill>
                            <a:effectLst/>
                            <a:latin typeface="Cambria Math"/>
                            <a:ea typeface="微软雅黑" pitchFamily="34" charset="-122"/>
                          </a:rPr>
                          <m:t>(</m:t>
                        </m:r>
                        <m:r>
                          <a:rPr lang="en-US" altLang="zh-CN" sz="2400" b="1">
                            <a:solidFill>
                              <a:srgbClr val="0070C0"/>
                            </a:solidFill>
                            <a:effectLst/>
                            <a:latin typeface="Cambria Math"/>
                            <a:ea typeface="微软雅黑" pitchFamily="34" charset="-122"/>
                          </a:rPr>
                          <m:t>𝟎</m:t>
                        </m:r>
                        <m:r>
                          <a:rPr lang="en-US" altLang="zh-CN" sz="2400" b="1">
                            <a:solidFill>
                              <a:srgbClr val="0070C0"/>
                            </a:solidFill>
                            <a:effectLst/>
                            <a:latin typeface="Cambria Math"/>
                            <a:ea typeface="微软雅黑" pitchFamily="34" charset="-122"/>
                          </a:rPr>
                          <m:t>)</m:t>
                        </m:r>
                      </m:sup>
                    </m:sSubSup>
                    <m:r>
                      <a:rPr lang="en-US" altLang="zh-CN" sz="2400" b="1">
                        <a:solidFill>
                          <a:srgbClr val="0070C0"/>
                        </a:solidFill>
                        <a:effectLst/>
                        <a:latin typeface="Cambria Math"/>
                        <a:ea typeface="微软雅黑" pitchFamily="34" charset="-122"/>
                      </a:rPr>
                      <m:t>=</m:t>
                    </m:r>
                    <m:sSup>
                      <m:sSupPr>
                        <m:ctrlPr>
                          <a:rPr lang="en-US" altLang="zh-CN" sz="2400" b="1" i="1">
                            <a:solidFill>
                              <a:srgbClr val="0070C0"/>
                            </a:solidFill>
                            <a:effectLst/>
                            <a:latin typeface="Cambria Math" panose="02040503050406030204" pitchFamily="18" charset="0"/>
                            <a:ea typeface="微软雅黑" pitchFamily="34" charset="-122"/>
                          </a:rPr>
                        </m:ctrlPr>
                      </m:sSupPr>
                      <m:e>
                        <m:d>
                          <m:dPr>
                            <m:begChr m:val="["/>
                            <m:endChr m:val="]"/>
                            <m:ctrlPr>
                              <a:rPr lang="en-US" altLang="zh-CN" sz="2400" b="1" i="1">
                                <a:solidFill>
                                  <a:srgbClr val="0070C0"/>
                                </a:solidFill>
                                <a:effectLst/>
                                <a:latin typeface="Cambria Math" panose="02040503050406030204" pitchFamily="18" charset="0"/>
                                <a:ea typeface="微软雅黑" pitchFamily="34" charset="-122"/>
                              </a:rPr>
                            </m:ctrlPr>
                          </m:dPr>
                          <m:e>
                            <m:sSubSup>
                              <m:sSubSupPr>
                                <m:ctrlPr>
                                  <a:rPr lang="zh-CN" altLang="zh-CN" sz="2400" b="1" i="1">
                                    <a:solidFill>
                                      <a:srgbClr val="0070C0"/>
                                    </a:solidFill>
                                    <a:effectLst/>
                                    <a:latin typeface="Cambria Math" panose="02040503050406030204" pitchFamily="18" charset="0"/>
                                    <a:ea typeface="微软雅黑" pitchFamily="34" charset="-122"/>
                                  </a:rPr>
                                </m:ctrlPr>
                              </m:sSubSupPr>
                              <m:e>
                                <m:r>
                                  <a:rPr lang="en-US" altLang="zh-CN" sz="2400" b="1">
                                    <a:solidFill>
                                      <a:srgbClr val="0070C0"/>
                                    </a:solidFill>
                                    <a:effectLst/>
                                    <a:latin typeface="Cambria Math"/>
                                    <a:ea typeface="微软雅黑" pitchFamily="34" charset="-122"/>
                                  </a:rPr>
                                  <m:t>𝒙</m:t>
                                </m:r>
                              </m:e>
                              <m:sub>
                                <m:r>
                                  <a:rPr lang="en-US" altLang="zh-CN" sz="2400" b="1">
                                    <a:solidFill>
                                      <a:srgbClr val="0070C0"/>
                                    </a:solidFill>
                                    <a:effectLst/>
                                    <a:latin typeface="Cambria Math"/>
                                    <a:ea typeface="微软雅黑" pitchFamily="34" charset="-122"/>
                                  </a:rPr>
                                  <m:t>𝒑</m:t>
                                </m:r>
                                <m:r>
                                  <a:rPr lang="en-US" altLang="zh-CN" sz="2400" b="1">
                                    <a:solidFill>
                                      <a:srgbClr val="0070C0"/>
                                    </a:solidFill>
                                    <a:effectLst/>
                                    <a:latin typeface="Cambria Math"/>
                                    <a:ea typeface="微软雅黑" pitchFamily="34" charset="-122"/>
                                  </a:rPr>
                                  <m:t>𝟏</m:t>
                                </m:r>
                              </m:sub>
                              <m:sup>
                                <m:r>
                                  <a:rPr lang="en-US" altLang="zh-CN" sz="2400" b="1">
                                    <a:solidFill>
                                      <a:srgbClr val="0070C0"/>
                                    </a:solidFill>
                                    <a:effectLst/>
                                    <a:latin typeface="Cambria Math"/>
                                    <a:ea typeface="微软雅黑" pitchFamily="34" charset="-122"/>
                                  </a:rPr>
                                  <m:t>(</m:t>
                                </m:r>
                                <m:r>
                                  <a:rPr lang="en-US" altLang="zh-CN" sz="2400" b="1">
                                    <a:solidFill>
                                      <a:srgbClr val="0070C0"/>
                                    </a:solidFill>
                                    <a:effectLst/>
                                    <a:latin typeface="Cambria Math"/>
                                    <a:ea typeface="微软雅黑" pitchFamily="34" charset="-122"/>
                                  </a:rPr>
                                  <m:t>𝟎</m:t>
                                </m:r>
                                <m:r>
                                  <a:rPr lang="en-US" altLang="zh-CN" sz="2400" b="1">
                                    <a:solidFill>
                                      <a:srgbClr val="0070C0"/>
                                    </a:solidFill>
                                    <a:effectLst/>
                                    <a:latin typeface="Cambria Math"/>
                                    <a:ea typeface="微软雅黑" pitchFamily="34" charset="-122"/>
                                  </a:rPr>
                                  <m:t>)</m:t>
                                </m:r>
                              </m:sup>
                            </m:sSubSup>
                            <m:r>
                              <a:rPr lang="en-US" altLang="zh-CN" sz="2400" b="1">
                                <a:solidFill>
                                  <a:srgbClr val="0070C0"/>
                                </a:solidFill>
                                <a:effectLst/>
                                <a:latin typeface="Cambria Math"/>
                                <a:ea typeface="微软雅黑" pitchFamily="34" charset="-122"/>
                              </a:rPr>
                              <m:t>,</m:t>
                            </m:r>
                            <m:sSubSup>
                              <m:sSubSupPr>
                                <m:ctrlPr>
                                  <a:rPr lang="zh-CN" altLang="zh-CN" sz="2400" b="1" i="1">
                                    <a:solidFill>
                                      <a:srgbClr val="0070C0"/>
                                    </a:solidFill>
                                    <a:effectLst/>
                                    <a:latin typeface="Cambria Math" panose="02040503050406030204" pitchFamily="18" charset="0"/>
                                    <a:ea typeface="微软雅黑" pitchFamily="34" charset="-122"/>
                                  </a:rPr>
                                </m:ctrlPr>
                              </m:sSubSupPr>
                              <m:e>
                                <m:r>
                                  <a:rPr lang="en-US" altLang="zh-CN" sz="2400" b="1">
                                    <a:solidFill>
                                      <a:srgbClr val="0070C0"/>
                                    </a:solidFill>
                                    <a:effectLst/>
                                    <a:latin typeface="Cambria Math"/>
                                    <a:ea typeface="微软雅黑" pitchFamily="34" charset="-122"/>
                                  </a:rPr>
                                  <m:t>𝒙</m:t>
                                </m:r>
                              </m:e>
                              <m:sub>
                                <m:r>
                                  <a:rPr lang="en-US" altLang="zh-CN" sz="2400" b="1">
                                    <a:solidFill>
                                      <a:srgbClr val="0070C0"/>
                                    </a:solidFill>
                                    <a:effectLst/>
                                    <a:latin typeface="Cambria Math"/>
                                    <a:ea typeface="微软雅黑" pitchFamily="34" charset="-122"/>
                                  </a:rPr>
                                  <m:t>𝒑</m:t>
                                </m:r>
                                <m:r>
                                  <a:rPr lang="en-US" altLang="zh-CN" sz="2400" b="1">
                                    <a:solidFill>
                                      <a:srgbClr val="0070C0"/>
                                    </a:solidFill>
                                    <a:effectLst/>
                                    <a:latin typeface="Cambria Math"/>
                                    <a:ea typeface="微软雅黑" pitchFamily="34" charset="-122"/>
                                  </a:rPr>
                                  <m:t>𝟐</m:t>
                                </m:r>
                              </m:sub>
                              <m:sup>
                                <m:r>
                                  <a:rPr lang="en-US" altLang="zh-CN" sz="2400" b="1">
                                    <a:solidFill>
                                      <a:srgbClr val="0070C0"/>
                                    </a:solidFill>
                                    <a:effectLst/>
                                    <a:latin typeface="Cambria Math"/>
                                    <a:ea typeface="微软雅黑" pitchFamily="34" charset="-122"/>
                                  </a:rPr>
                                  <m:t>(</m:t>
                                </m:r>
                                <m:r>
                                  <a:rPr lang="en-US" altLang="zh-CN" sz="2400" b="1">
                                    <a:solidFill>
                                      <a:srgbClr val="0070C0"/>
                                    </a:solidFill>
                                    <a:effectLst/>
                                    <a:latin typeface="Cambria Math"/>
                                    <a:ea typeface="微软雅黑" pitchFamily="34" charset="-122"/>
                                  </a:rPr>
                                  <m:t>𝟎</m:t>
                                </m:r>
                                <m:r>
                                  <a:rPr lang="en-US" altLang="zh-CN" sz="2400" b="1">
                                    <a:solidFill>
                                      <a:srgbClr val="0070C0"/>
                                    </a:solidFill>
                                    <a:effectLst/>
                                    <a:latin typeface="Cambria Math"/>
                                    <a:ea typeface="微软雅黑" pitchFamily="34" charset="-122"/>
                                  </a:rPr>
                                  <m:t>)</m:t>
                                </m:r>
                              </m:sup>
                            </m:sSubSup>
                            <m:r>
                              <a:rPr lang="en-US" altLang="zh-CN" sz="2400" b="1">
                                <a:solidFill>
                                  <a:srgbClr val="0070C0"/>
                                </a:solidFill>
                                <a:effectLst/>
                                <a:latin typeface="Cambria Math"/>
                                <a:ea typeface="微软雅黑" pitchFamily="34" charset="-122"/>
                              </a:rPr>
                              <m:t>,⋯,</m:t>
                            </m:r>
                            <m:sSubSup>
                              <m:sSubSupPr>
                                <m:ctrlPr>
                                  <a:rPr lang="zh-CN" altLang="zh-CN" sz="2400" b="1" i="1">
                                    <a:solidFill>
                                      <a:srgbClr val="0070C0"/>
                                    </a:solidFill>
                                    <a:effectLst/>
                                    <a:latin typeface="Cambria Math" panose="02040503050406030204" pitchFamily="18" charset="0"/>
                                    <a:ea typeface="微软雅黑" pitchFamily="34" charset="-122"/>
                                  </a:rPr>
                                </m:ctrlPr>
                              </m:sSubSupPr>
                              <m:e>
                                <m:r>
                                  <a:rPr lang="en-US" altLang="zh-CN" sz="2400" b="1">
                                    <a:solidFill>
                                      <a:srgbClr val="0070C0"/>
                                    </a:solidFill>
                                    <a:effectLst/>
                                    <a:latin typeface="Cambria Math"/>
                                    <a:ea typeface="微软雅黑" pitchFamily="34" charset="-122"/>
                                  </a:rPr>
                                  <m:t>𝒙</m:t>
                                </m:r>
                              </m:e>
                              <m:sub>
                                <m:r>
                                  <a:rPr lang="en-US" altLang="zh-CN" sz="2400" b="1">
                                    <a:solidFill>
                                      <a:srgbClr val="0070C0"/>
                                    </a:solidFill>
                                    <a:effectLst/>
                                    <a:latin typeface="Cambria Math"/>
                                    <a:ea typeface="微软雅黑" pitchFamily="34" charset="-122"/>
                                  </a:rPr>
                                  <m:t>𝒑</m:t>
                                </m:r>
                                <m:r>
                                  <a:rPr lang="en-US" altLang="zh-CN" sz="2400" b="1">
                                    <a:solidFill>
                                      <a:srgbClr val="0070C0"/>
                                    </a:solidFill>
                                    <a:effectLst/>
                                    <a:latin typeface="Cambria Math"/>
                                    <a:ea typeface="微软雅黑" pitchFamily="34" charset="-122"/>
                                  </a:rPr>
                                  <m:t>,</m:t>
                                </m:r>
                                <m:sSub>
                                  <m:sSubPr>
                                    <m:ctrlPr>
                                      <a:rPr lang="en-US" altLang="zh-CN" sz="2400" b="1" i="1">
                                        <a:solidFill>
                                          <a:srgbClr val="0070C0"/>
                                        </a:solidFill>
                                        <a:effectLst/>
                                        <a:latin typeface="Cambria Math" panose="02040503050406030204" pitchFamily="18" charset="0"/>
                                        <a:ea typeface="微软雅黑" pitchFamily="34" charset="-122"/>
                                      </a:rPr>
                                    </m:ctrlPr>
                                  </m:sSubPr>
                                  <m:e>
                                    <m:r>
                                      <a:rPr lang="en-US" altLang="zh-CN" sz="2400" b="1">
                                        <a:solidFill>
                                          <a:srgbClr val="0070C0"/>
                                        </a:solidFill>
                                        <a:effectLst/>
                                        <a:latin typeface="Cambria Math"/>
                                        <a:ea typeface="微软雅黑" pitchFamily="34" charset="-122"/>
                                      </a:rPr>
                                      <m:t>𝒏</m:t>
                                    </m:r>
                                  </m:e>
                                  <m:sub>
                                    <m:r>
                                      <a:rPr lang="en-US" altLang="zh-CN" sz="2400" b="1">
                                        <a:solidFill>
                                          <a:srgbClr val="0070C0"/>
                                        </a:solidFill>
                                        <a:effectLst/>
                                        <a:latin typeface="Cambria Math"/>
                                        <a:ea typeface="微软雅黑" pitchFamily="34" charset="-122"/>
                                      </a:rPr>
                                      <m:t>𝟎</m:t>
                                    </m:r>
                                  </m:sub>
                                </m:sSub>
                              </m:sub>
                              <m:sup>
                                <m:r>
                                  <a:rPr lang="en-US" altLang="zh-CN" sz="2400" b="1">
                                    <a:solidFill>
                                      <a:srgbClr val="0070C0"/>
                                    </a:solidFill>
                                    <a:effectLst/>
                                    <a:latin typeface="Cambria Math"/>
                                    <a:ea typeface="微软雅黑" pitchFamily="34" charset="-122"/>
                                  </a:rPr>
                                  <m:t>(</m:t>
                                </m:r>
                                <m:r>
                                  <a:rPr lang="en-US" altLang="zh-CN" sz="2400" b="1">
                                    <a:solidFill>
                                      <a:srgbClr val="0070C0"/>
                                    </a:solidFill>
                                    <a:effectLst/>
                                    <a:latin typeface="Cambria Math"/>
                                    <a:ea typeface="微软雅黑" pitchFamily="34" charset="-122"/>
                                  </a:rPr>
                                  <m:t>𝟎</m:t>
                                </m:r>
                                <m:r>
                                  <a:rPr lang="en-US" altLang="zh-CN" sz="2400" b="1">
                                    <a:solidFill>
                                      <a:srgbClr val="0070C0"/>
                                    </a:solidFill>
                                    <a:effectLst/>
                                    <a:latin typeface="Cambria Math"/>
                                    <a:ea typeface="微软雅黑" pitchFamily="34" charset="-122"/>
                                  </a:rPr>
                                  <m:t>)</m:t>
                                </m:r>
                              </m:sup>
                            </m:sSubSup>
                          </m:e>
                        </m:d>
                      </m:e>
                      <m:sup>
                        <m:r>
                          <a:rPr lang="en-US" altLang="zh-CN" sz="2400" b="1">
                            <a:solidFill>
                              <a:srgbClr val="0070C0"/>
                            </a:solidFill>
                            <a:effectLst/>
                            <a:latin typeface="Cambria Math"/>
                            <a:ea typeface="微软雅黑" pitchFamily="34" charset="-122"/>
                          </a:rPr>
                          <m:t>𝑻</m:t>
                        </m:r>
                      </m:sup>
                    </m:sSup>
                  </m:oMath>
                </a14:m>
                <a:r>
                  <a:rPr lang="zh-CN" altLang="en-US" sz="2400" b="1" dirty="0">
                    <a:solidFill>
                      <a:srgbClr val="0070C0"/>
                    </a:solidFill>
                    <a:effectLst/>
                    <a:latin typeface="微软雅黑" pitchFamily="34" charset="-122"/>
                    <a:ea typeface="微软雅黑" pitchFamily="34" charset="-122"/>
                  </a:rPr>
                  <a:t>，</a:t>
                </a:r>
                <a:r>
                  <a:rPr lang="zh-CN" altLang="zh-CN" sz="2400" b="1" dirty="0">
                    <a:solidFill>
                      <a:srgbClr val="0070C0"/>
                    </a:solidFill>
                    <a:effectLst/>
                    <a:latin typeface="微软雅黑" pitchFamily="34" charset="-122"/>
                    <a:ea typeface="微软雅黑" pitchFamily="34" charset="-122"/>
                  </a:rPr>
                  <a:t> </a:t>
                </a:r>
                <a14:m>
                  <m:oMath xmlns:m="http://schemas.openxmlformats.org/officeDocument/2006/math">
                    <m:sSubSup>
                      <m:sSubSupPr>
                        <m:ctrlPr>
                          <a:rPr lang="zh-CN" altLang="zh-CN" sz="2400" b="1" i="1">
                            <a:solidFill>
                              <a:srgbClr val="0070C0"/>
                            </a:solidFill>
                            <a:effectLst/>
                            <a:latin typeface="Cambria Math" panose="02040503050406030204" pitchFamily="18" charset="0"/>
                            <a:ea typeface="微软雅黑" pitchFamily="34" charset="-122"/>
                          </a:rPr>
                        </m:ctrlPr>
                      </m:sSubSupPr>
                      <m:e>
                        <m:r>
                          <a:rPr lang="en-US" altLang="zh-CN" sz="2400" b="1">
                            <a:solidFill>
                              <a:srgbClr val="0070C0"/>
                            </a:solidFill>
                            <a:effectLst/>
                            <a:latin typeface="Cambria Math"/>
                            <a:ea typeface="微软雅黑" pitchFamily="34" charset="-122"/>
                          </a:rPr>
                          <m:t>𝒅</m:t>
                        </m:r>
                      </m:e>
                      <m:sub>
                        <m:r>
                          <a:rPr lang="en-US" altLang="zh-CN" sz="2400" b="1">
                            <a:solidFill>
                              <a:srgbClr val="0070C0"/>
                            </a:solidFill>
                            <a:effectLst/>
                            <a:latin typeface="Cambria Math"/>
                            <a:ea typeface="微软雅黑" pitchFamily="34" charset="-122"/>
                          </a:rPr>
                          <m:t>𝒑</m:t>
                        </m:r>
                      </m:sub>
                      <m:sup/>
                    </m:sSubSup>
                    <m:r>
                      <a:rPr lang="en-US" altLang="zh-CN" sz="2400" b="1">
                        <a:solidFill>
                          <a:srgbClr val="0070C0"/>
                        </a:solidFill>
                        <a:effectLst/>
                        <a:latin typeface="Cambria Math"/>
                        <a:ea typeface="微软雅黑" pitchFamily="34" charset="-122"/>
                      </a:rPr>
                      <m:t>=</m:t>
                    </m:r>
                    <m:sSup>
                      <m:sSupPr>
                        <m:ctrlPr>
                          <a:rPr lang="en-US" altLang="zh-CN" sz="2400" b="1" i="1">
                            <a:solidFill>
                              <a:srgbClr val="0070C0"/>
                            </a:solidFill>
                            <a:effectLst/>
                            <a:latin typeface="Cambria Math" panose="02040503050406030204" pitchFamily="18" charset="0"/>
                            <a:ea typeface="微软雅黑" pitchFamily="34" charset="-122"/>
                          </a:rPr>
                        </m:ctrlPr>
                      </m:sSupPr>
                      <m:e>
                        <m:d>
                          <m:dPr>
                            <m:begChr m:val="["/>
                            <m:endChr m:val="]"/>
                            <m:ctrlPr>
                              <a:rPr lang="en-US" altLang="zh-CN" sz="2400" b="1" i="1">
                                <a:solidFill>
                                  <a:srgbClr val="0070C0"/>
                                </a:solidFill>
                                <a:effectLst/>
                                <a:latin typeface="Cambria Math" panose="02040503050406030204" pitchFamily="18" charset="0"/>
                                <a:ea typeface="微软雅黑" pitchFamily="34" charset="-122"/>
                              </a:rPr>
                            </m:ctrlPr>
                          </m:dPr>
                          <m:e>
                            <m:sSubSup>
                              <m:sSubSupPr>
                                <m:ctrlPr>
                                  <a:rPr lang="zh-CN" altLang="zh-CN" sz="2400" b="1" i="1">
                                    <a:solidFill>
                                      <a:srgbClr val="0070C0"/>
                                    </a:solidFill>
                                    <a:effectLst/>
                                    <a:latin typeface="Cambria Math" panose="02040503050406030204" pitchFamily="18" charset="0"/>
                                    <a:ea typeface="微软雅黑" pitchFamily="34" charset="-122"/>
                                  </a:rPr>
                                </m:ctrlPr>
                              </m:sSubSupPr>
                              <m:e>
                                <m:r>
                                  <a:rPr lang="en-US" altLang="zh-CN" sz="2400" b="1">
                                    <a:solidFill>
                                      <a:srgbClr val="0070C0"/>
                                    </a:solidFill>
                                    <a:effectLst/>
                                    <a:latin typeface="Cambria Math"/>
                                    <a:ea typeface="微软雅黑" pitchFamily="34" charset="-122"/>
                                  </a:rPr>
                                  <m:t>𝒅</m:t>
                                </m:r>
                              </m:e>
                              <m:sub>
                                <m:r>
                                  <a:rPr lang="en-US" altLang="zh-CN" sz="2400" b="1">
                                    <a:solidFill>
                                      <a:srgbClr val="0070C0"/>
                                    </a:solidFill>
                                    <a:effectLst/>
                                    <a:latin typeface="Cambria Math"/>
                                    <a:ea typeface="微软雅黑" pitchFamily="34" charset="-122"/>
                                  </a:rPr>
                                  <m:t>𝒑</m:t>
                                </m:r>
                                <m:r>
                                  <a:rPr lang="en-US" altLang="zh-CN" sz="2400" b="1">
                                    <a:solidFill>
                                      <a:srgbClr val="0070C0"/>
                                    </a:solidFill>
                                    <a:effectLst/>
                                    <a:latin typeface="Cambria Math"/>
                                    <a:ea typeface="微软雅黑" pitchFamily="34" charset="-122"/>
                                  </a:rPr>
                                  <m:t>𝟏</m:t>
                                </m:r>
                              </m:sub>
                              <m:sup/>
                            </m:sSubSup>
                            <m:r>
                              <a:rPr lang="en-US" altLang="zh-CN" sz="2400" b="1">
                                <a:solidFill>
                                  <a:srgbClr val="0070C0"/>
                                </a:solidFill>
                                <a:effectLst/>
                                <a:latin typeface="Cambria Math"/>
                                <a:ea typeface="微软雅黑" pitchFamily="34" charset="-122"/>
                              </a:rPr>
                              <m:t>,</m:t>
                            </m:r>
                            <m:sSubSup>
                              <m:sSubSupPr>
                                <m:ctrlPr>
                                  <a:rPr lang="zh-CN" altLang="zh-CN" sz="2400" b="1" i="1">
                                    <a:solidFill>
                                      <a:srgbClr val="0070C0"/>
                                    </a:solidFill>
                                    <a:effectLst/>
                                    <a:latin typeface="Cambria Math" panose="02040503050406030204" pitchFamily="18" charset="0"/>
                                    <a:ea typeface="微软雅黑" pitchFamily="34" charset="-122"/>
                                  </a:rPr>
                                </m:ctrlPr>
                              </m:sSubSupPr>
                              <m:e>
                                <m:r>
                                  <a:rPr lang="en-US" altLang="zh-CN" sz="2400" b="1">
                                    <a:solidFill>
                                      <a:srgbClr val="0070C0"/>
                                    </a:solidFill>
                                    <a:effectLst/>
                                    <a:latin typeface="Cambria Math"/>
                                    <a:ea typeface="微软雅黑" pitchFamily="34" charset="-122"/>
                                  </a:rPr>
                                  <m:t>𝒅</m:t>
                                </m:r>
                              </m:e>
                              <m:sub>
                                <m:r>
                                  <a:rPr lang="en-US" altLang="zh-CN" sz="2400" b="1">
                                    <a:solidFill>
                                      <a:srgbClr val="0070C0"/>
                                    </a:solidFill>
                                    <a:effectLst/>
                                    <a:latin typeface="Cambria Math"/>
                                    <a:ea typeface="微软雅黑" pitchFamily="34" charset="-122"/>
                                  </a:rPr>
                                  <m:t>𝒑</m:t>
                                </m:r>
                                <m:r>
                                  <a:rPr lang="en-US" altLang="zh-CN" sz="2400" b="1">
                                    <a:solidFill>
                                      <a:srgbClr val="0070C0"/>
                                    </a:solidFill>
                                    <a:effectLst/>
                                    <a:latin typeface="Cambria Math"/>
                                    <a:ea typeface="微软雅黑" pitchFamily="34" charset="-122"/>
                                  </a:rPr>
                                  <m:t>𝟐</m:t>
                                </m:r>
                              </m:sub>
                              <m:sup/>
                            </m:sSubSup>
                            <m:r>
                              <a:rPr lang="en-US" altLang="zh-CN" sz="2400" b="1">
                                <a:solidFill>
                                  <a:srgbClr val="0070C0"/>
                                </a:solidFill>
                                <a:effectLst/>
                                <a:latin typeface="Cambria Math"/>
                                <a:ea typeface="微软雅黑" pitchFamily="34" charset="-122"/>
                              </a:rPr>
                              <m:t>,⋯,</m:t>
                            </m:r>
                            <m:sSubSup>
                              <m:sSubSupPr>
                                <m:ctrlPr>
                                  <a:rPr lang="zh-CN" altLang="zh-CN" sz="2400" b="1" i="1">
                                    <a:solidFill>
                                      <a:srgbClr val="0070C0"/>
                                    </a:solidFill>
                                    <a:effectLst/>
                                    <a:latin typeface="Cambria Math" panose="02040503050406030204" pitchFamily="18" charset="0"/>
                                    <a:ea typeface="微软雅黑" pitchFamily="34" charset="-122"/>
                                  </a:rPr>
                                </m:ctrlPr>
                              </m:sSubSupPr>
                              <m:e>
                                <m:r>
                                  <a:rPr lang="en-US" altLang="zh-CN" sz="2400" b="1">
                                    <a:solidFill>
                                      <a:srgbClr val="0070C0"/>
                                    </a:solidFill>
                                    <a:effectLst/>
                                    <a:latin typeface="Cambria Math"/>
                                    <a:ea typeface="微软雅黑" pitchFamily="34" charset="-122"/>
                                  </a:rPr>
                                  <m:t>𝒅</m:t>
                                </m:r>
                              </m:e>
                              <m:sub>
                                <m:r>
                                  <a:rPr lang="en-US" altLang="zh-CN" sz="2400" b="1">
                                    <a:solidFill>
                                      <a:srgbClr val="0070C0"/>
                                    </a:solidFill>
                                    <a:effectLst/>
                                    <a:latin typeface="Cambria Math"/>
                                    <a:ea typeface="微软雅黑" pitchFamily="34" charset="-122"/>
                                  </a:rPr>
                                  <m:t>𝒑</m:t>
                                </m:r>
                                <m:r>
                                  <a:rPr lang="en-US" altLang="zh-CN" sz="2400" b="1">
                                    <a:solidFill>
                                      <a:srgbClr val="0070C0"/>
                                    </a:solidFill>
                                    <a:effectLst/>
                                    <a:latin typeface="Cambria Math"/>
                                    <a:ea typeface="微软雅黑" pitchFamily="34" charset="-122"/>
                                  </a:rPr>
                                  <m:t>,</m:t>
                                </m:r>
                                <m:sSub>
                                  <m:sSubPr>
                                    <m:ctrlPr>
                                      <a:rPr lang="en-US" altLang="zh-CN" sz="2400" b="1" i="1">
                                        <a:solidFill>
                                          <a:srgbClr val="0070C0"/>
                                        </a:solidFill>
                                        <a:effectLst/>
                                        <a:latin typeface="Cambria Math" panose="02040503050406030204" pitchFamily="18" charset="0"/>
                                        <a:ea typeface="微软雅黑" pitchFamily="34" charset="-122"/>
                                      </a:rPr>
                                    </m:ctrlPr>
                                  </m:sSubPr>
                                  <m:e>
                                    <m:r>
                                      <a:rPr lang="en-US" altLang="zh-CN" sz="2400" b="1">
                                        <a:solidFill>
                                          <a:srgbClr val="0070C0"/>
                                        </a:solidFill>
                                        <a:effectLst/>
                                        <a:latin typeface="Cambria Math"/>
                                        <a:ea typeface="微软雅黑" pitchFamily="34" charset="-122"/>
                                      </a:rPr>
                                      <m:t>𝒏</m:t>
                                    </m:r>
                                  </m:e>
                                  <m:sub>
                                    <m:r>
                                      <a:rPr lang="en-US" altLang="zh-CN" sz="2400" b="1" i="1" smtClean="0">
                                        <a:solidFill>
                                          <a:srgbClr val="0070C0"/>
                                        </a:solidFill>
                                        <a:effectLst/>
                                        <a:latin typeface="Cambria Math"/>
                                        <a:ea typeface="微软雅黑" pitchFamily="34" charset="-122"/>
                                      </a:rPr>
                                      <m:t>𝑸</m:t>
                                    </m:r>
                                  </m:sub>
                                </m:sSub>
                              </m:sub>
                              <m:sup/>
                            </m:sSubSup>
                          </m:e>
                        </m:d>
                      </m:e>
                      <m:sup>
                        <m:r>
                          <a:rPr lang="en-US" altLang="zh-CN" sz="2400" b="1">
                            <a:solidFill>
                              <a:srgbClr val="0070C0"/>
                            </a:solidFill>
                            <a:effectLst/>
                            <a:latin typeface="Cambria Math"/>
                            <a:ea typeface="微软雅黑" pitchFamily="34" charset="-122"/>
                          </a:rPr>
                          <m:t>𝑻</m:t>
                        </m:r>
                      </m:sup>
                    </m:sSup>
                  </m:oMath>
                </a14:m>
                <a:r>
                  <a:rPr lang="zh-CN" altLang="en-US" sz="2400" b="1" dirty="0">
                    <a:solidFill>
                      <a:srgbClr val="0070C0"/>
                    </a:solidFill>
                    <a:effectLst/>
                    <a:latin typeface="微软雅黑" pitchFamily="34" charset="-122"/>
                    <a:ea typeface="微软雅黑" pitchFamily="34" charset="-122"/>
                  </a:rPr>
                  <a:t>（</a:t>
                </a:r>
                <a14:m>
                  <m:oMath xmlns:m="http://schemas.openxmlformats.org/officeDocument/2006/math">
                    <m:r>
                      <a:rPr lang="en-US" altLang="zh-CN" sz="2400" b="1" dirty="0">
                        <a:solidFill>
                          <a:srgbClr val="0070C0"/>
                        </a:solidFill>
                        <a:effectLst/>
                        <a:latin typeface="Cambria Math"/>
                        <a:ea typeface="微软雅黑" pitchFamily="34" charset="-122"/>
                      </a:rPr>
                      <m:t>𝒑</m:t>
                    </m:r>
                    <m:r>
                      <a:rPr lang="en-US" altLang="zh-CN" sz="2400" b="1" dirty="0">
                        <a:solidFill>
                          <a:srgbClr val="0070C0"/>
                        </a:solidFill>
                        <a:effectLst/>
                        <a:latin typeface="Cambria Math"/>
                        <a:ea typeface="微软雅黑" pitchFamily="34" charset="-122"/>
                      </a:rPr>
                      <m:t>=</m:t>
                    </m:r>
                    <m:r>
                      <a:rPr lang="en-US" altLang="zh-CN" sz="2400" b="1" dirty="0">
                        <a:solidFill>
                          <a:srgbClr val="0070C0"/>
                        </a:solidFill>
                        <a:effectLst/>
                        <a:latin typeface="Cambria Math"/>
                        <a:ea typeface="微软雅黑" pitchFamily="34" charset="-122"/>
                      </a:rPr>
                      <m:t>𝟏</m:t>
                    </m:r>
                    <m:r>
                      <a:rPr lang="en-US" altLang="zh-CN" sz="2400" b="1" dirty="0">
                        <a:solidFill>
                          <a:srgbClr val="0070C0"/>
                        </a:solidFill>
                        <a:effectLst/>
                        <a:latin typeface="Cambria Math"/>
                        <a:ea typeface="微软雅黑" pitchFamily="34" charset="-122"/>
                      </a:rPr>
                      <m:t>,</m:t>
                    </m:r>
                    <m:r>
                      <a:rPr lang="en-US" altLang="zh-CN" sz="2400" b="1" dirty="0">
                        <a:solidFill>
                          <a:srgbClr val="0070C0"/>
                        </a:solidFill>
                        <a:effectLst/>
                        <a:latin typeface="Cambria Math"/>
                        <a:ea typeface="微软雅黑" pitchFamily="34" charset="-122"/>
                      </a:rPr>
                      <m:t>𝟐</m:t>
                    </m:r>
                    <m:r>
                      <a:rPr lang="en-US" altLang="zh-CN" sz="2400" b="1" dirty="0">
                        <a:solidFill>
                          <a:srgbClr val="0070C0"/>
                        </a:solidFill>
                        <a:effectLst/>
                        <a:latin typeface="Cambria Math"/>
                        <a:ea typeface="微软雅黑" pitchFamily="34" charset="-122"/>
                      </a:rPr>
                      <m:t>,⋯,</m:t>
                    </m:r>
                    <m:r>
                      <a:rPr lang="en-US" altLang="zh-CN" sz="2400" b="1" dirty="0">
                        <a:solidFill>
                          <a:srgbClr val="0070C0"/>
                        </a:solidFill>
                        <a:effectLst/>
                        <a:latin typeface="Cambria Math"/>
                        <a:ea typeface="微软雅黑" pitchFamily="34" charset="-122"/>
                      </a:rPr>
                      <m:t>𝑷</m:t>
                    </m:r>
                  </m:oMath>
                </a14:m>
                <a:r>
                  <a:rPr lang="zh-CN" altLang="en-US" sz="2400" b="1" dirty="0">
                    <a:solidFill>
                      <a:srgbClr val="0070C0"/>
                    </a:solidFill>
                    <a:effectLst/>
                    <a:latin typeface="微软雅黑" pitchFamily="34" charset="-122"/>
                    <a:ea typeface="微软雅黑" pitchFamily="34" charset="-122"/>
                  </a:rPr>
                  <a:t>）。</a:t>
                </a:r>
                <a:endParaRPr lang="zh-CN" altLang="zh-CN" sz="2400" b="1" dirty="0">
                  <a:solidFill>
                    <a:srgbClr val="0070C0"/>
                  </a:solidFill>
                  <a:effectLst/>
                  <a:latin typeface="微软雅黑" pitchFamily="34" charset="-122"/>
                  <a:ea typeface="微软雅黑" pitchFamily="34"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410760" y="1412776"/>
                <a:ext cx="8466648" cy="1461619"/>
              </a:xfrm>
              <a:prstGeom prst="rect">
                <a:avLst/>
              </a:prstGeom>
              <a:blipFill rotWithShape="1">
                <a:blip r:embed="rId3"/>
                <a:stretch>
                  <a:fillRect l="-936" t="-3333" b="-87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82745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45</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p:grpSp>
        <p:nvGrpSpPr>
          <p:cNvPr id="6" name="组合 5"/>
          <p:cNvGrpSpPr/>
          <p:nvPr/>
        </p:nvGrpSpPr>
        <p:grpSpPr>
          <a:xfrm>
            <a:off x="1955642" y="1772816"/>
            <a:ext cx="4699662" cy="812254"/>
            <a:chOff x="2051720" y="4725144"/>
            <a:chExt cx="4968552" cy="812254"/>
          </a:xfrm>
        </p:grpSpPr>
        <p:sp>
          <p:nvSpPr>
            <p:cNvPr id="7" name="矩形 6"/>
            <p:cNvSpPr/>
            <p:nvPr/>
          </p:nvSpPr>
          <p:spPr>
            <a:xfrm>
              <a:off x="3851920" y="4725144"/>
              <a:ext cx="1368152" cy="7920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solidFill>
                    <a:srgbClr val="FFC000"/>
                  </a:solidFill>
                </a:rPr>
                <a:t>BP</a:t>
              </a:r>
              <a:r>
                <a:rPr lang="zh-CN" altLang="en-US" sz="2400" b="1" dirty="0" smtClean="0">
                  <a:solidFill>
                    <a:srgbClr val="FFC000"/>
                  </a:solidFill>
                </a:rPr>
                <a:t>网络</a:t>
              </a:r>
              <a:endParaRPr lang="zh-CN" altLang="en-US" sz="2400" b="1" dirty="0">
                <a:solidFill>
                  <a:srgbClr val="FFC000"/>
                </a:solidFill>
              </a:endParaRPr>
            </a:p>
          </p:txBody>
        </p:sp>
        <p:cxnSp>
          <p:nvCxnSpPr>
            <p:cNvPr id="8" name="直接箭头连接符 7"/>
            <p:cNvCxnSpPr>
              <a:endCxn id="7" idx="1"/>
            </p:cNvCxnSpPr>
            <p:nvPr/>
          </p:nvCxnSpPr>
          <p:spPr>
            <a:xfrm>
              <a:off x="3059832" y="5121188"/>
              <a:ext cx="79208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5220072" y="5123688"/>
              <a:ext cx="79208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矩形 9"/>
                <p:cNvSpPr/>
                <p:nvPr/>
              </p:nvSpPr>
              <p:spPr>
                <a:xfrm>
                  <a:off x="2051720" y="4725144"/>
                  <a:ext cx="1008112" cy="7920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kumimoji="1" lang="zh-CN" altLang="zh-CN" sz="2400" b="1" i="1" smtClean="0">
                                <a:solidFill>
                                  <a:srgbClr val="FFFF00"/>
                                </a:solidFill>
                                <a:latin typeface="Cambria Math" panose="02040503050406030204" pitchFamily="18" charset="0"/>
                                <a:ea typeface="微软雅黑" pitchFamily="34" charset="-122"/>
                              </a:rPr>
                            </m:ctrlPr>
                          </m:sSubSupPr>
                          <m:e>
                            <m:r>
                              <a:rPr kumimoji="1" lang="en-US" altLang="zh-CN" sz="2400" b="1" i="1">
                                <a:solidFill>
                                  <a:srgbClr val="FFFF00"/>
                                </a:solidFill>
                                <a:latin typeface="Cambria Math"/>
                                <a:ea typeface="微软雅黑" pitchFamily="34" charset="-122"/>
                              </a:rPr>
                              <m:t>𝒙</m:t>
                            </m:r>
                          </m:e>
                          <m:sub>
                            <m:r>
                              <a:rPr kumimoji="1" lang="en-US" altLang="zh-CN" sz="2400" b="1" i="1">
                                <a:solidFill>
                                  <a:srgbClr val="FFFF00"/>
                                </a:solidFill>
                                <a:latin typeface="Cambria Math"/>
                                <a:ea typeface="微软雅黑" pitchFamily="34" charset="-122"/>
                              </a:rPr>
                              <m:t>𝒑</m:t>
                            </m:r>
                          </m:sub>
                          <m:sup>
                            <m:r>
                              <a:rPr kumimoji="1" lang="en-US" altLang="zh-CN" sz="2400" b="1">
                                <a:solidFill>
                                  <a:srgbClr val="FFFF00"/>
                                </a:solidFill>
                                <a:latin typeface="Cambria Math"/>
                                <a:ea typeface="微软雅黑" pitchFamily="34" charset="-122"/>
                              </a:rPr>
                              <m:t>(</m:t>
                            </m:r>
                            <m:r>
                              <a:rPr kumimoji="1" lang="en-US" altLang="zh-CN" sz="2400" b="1" i="1">
                                <a:solidFill>
                                  <a:srgbClr val="FFFF00"/>
                                </a:solidFill>
                                <a:latin typeface="Cambria Math"/>
                                <a:ea typeface="微软雅黑" pitchFamily="34" charset="-122"/>
                              </a:rPr>
                              <m:t>𝟎</m:t>
                            </m:r>
                            <m:r>
                              <a:rPr kumimoji="1" lang="en-US" altLang="zh-CN" sz="2400" b="1">
                                <a:solidFill>
                                  <a:srgbClr val="FFFF00"/>
                                </a:solidFill>
                                <a:latin typeface="Cambria Math"/>
                                <a:ea typeface="微软雅黑" pitchFamily="34" charset="-122"/>
                              </a:rPr>
                              <m:t>)</m:t>
                            </m:r>
                          </m:sup>
                        </m:sSubSup>
                      </m:oMath>
                    </m:oMathPara>
                  </a14:m>
                  <a:endParaRPr lang="zh-CN" altLang="en-US" sz="2400" b="1" dirty="0">
                    <a:solidFill>
                      <a:srgbClr val="FFFF00"/>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2051720" y="4725144"/>
                  <a:ext cx="1008112" cy="792088"/>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012160" y="4745310"/>
                  <a:ext cx="1008112" cy="7920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kumimoji="1" lang="zh-CN" altLang="zh-CN" sz="2400" b="1" i="1" smtClean="0">
                                <a:solidFill>
                                  <a:srgbClr val="FFFF00"/>
                                </a:solidFill>
                                <a:latin typeface="Cambria Math" panose="02040503050406030204" pitchFamily="18" charset="0"/>
                                <a:ea typeface="微软雅黑" pitchFamily="34" charset="-122"/>
                              </a:rPr>
                            </m:ctrlPr>
                          </m:sSubSupPr>
                          <m:e>
                            <m:r>
                              <a:rPr kumimoji="1" lang="en-US" altLang="zh-CN" sz="2400" b="1" i="1">
                                <a:solidFill>
                                  <a:srgbClr val="FFFF00"/>
                                </a:solidFill>
                                <a:latin typeface="Cambria Math"/>
                                <a:ea typeface="微软雅黑" pitchFamily="34" charset="-122"/>
                              </a:rPr>
                              <m:t>𝒙</m:t>
                            </m:r>
                          </m:e>
                          <m:sub>
                            <m:r>
                              <a:rPr kumimoji="1" lang="en-US" altLang="zh-CN" sz="2400" b="1" i="1">
                                <a:solidFill>
                                  <a:srgbClr val="FFFF00"/>
                                </a:solidFill>
                                <a:latin typeface="Cambria Math"/>
                                <a:ea typeface="微软雅黑" pitchFamily="34" charset="-122"/>
                              </a:rPr>
                              <m:t>𝒑</m:t>
                            </m:r>
                          </m:sub>
                          <m:sup>
                            <m:r>
                              <a:rPr kumimoji="1" lang="en-US" altLang="zh-CN" sz="2400" b="1">
                                <a:solidFill>
                                  <a:srgbClr val="FFFF00"/>
                                </a:solidFill>
                                <a:latin typeface="Cambria Math"/>
                                <a:ea typeface="微软雅黑" pitchFamily="34" charset="-122"/>
                              </a:rPr>
                              <m:t>(</m:t>
                            </m:r>
                            <m:r>
                              <a:rPr kumimoji="1" lang="en-US" altLang="zh-CN" sz="2400" b="1" i="1" smtClean="0">
                                <a:solidFill>
                                  <a:srgbClr val="FFFF00"/>
                                </a:solidFill>
                                <a:latin typeface="Cambria Math"/>
                                <a:ea typeface="微软雅黑" pitchFamily="34" charset="-122"/>
                              </a:rPr>
                              <m:t>𝑸</m:t>
                            </m:r>
                            <m:r>
                              <a:rPr kumimoji="1" lang="en-US" altLang="zh-CN" sz="2400" b="1">
                                <a:solidFill>
                                  <a:srgbClr val="FFFF00"/>
                                </a:solidFill>
                                <a:latin typeface="Cambria Math"/>
                                <a:ea typeface="微软雅黑" pitchFamily="34" charset="-122"/>
                              </a:rPr>
                              <m:t>)</m:t>
                            </m:r>
                          </m:sup>
                        </m:sSubSup>
                      </m:oMath>
                    </m:oMathPara>
                  </a14:m>
                  <a:endParaRPr lang="zh-CN" altLang="en-US" sz="2400" b="1" dirty="0">
                    <a:solidFill>
                      <a:srgbClr val="FFFF00"/>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6012160" y="4745310"/>
                  <a:ext cx="1008112" cy="792088"/>
                </a:xfrm>
                <a:prstGeom prst="rect">
                  <a:avLst/>
                </a:prstGeom>
                <a:blipFill rotWithShape="1">
                  <a:blip r:embed="rId4"/>
                  <a:stretch>
                    <a:fillRect/>
                  </a:stretch>
                </a:blipFill>
              </p:spPr>
              <p:txBody>
                <a:bodyPr/>
                <a:lstStyle/>
                <a:p>
                  <a:r>
                    <a:rPr lang="zh-CN" altLang="en-US">
                      <a:noFill/>
                    </a:rPr>
                    <a:t> </a:t>
                  </a:r>
                </a:p>
              </p:txBody>
            </p:sp>
          </mc:Fallback>
        </mc:AlternateContent>
      </p:grpSp>
      <p:sp>
        <p:nvSpPr>
          <p:cNvPr id="12" name="TextBox 11"/>
          <p:cNvSpPr txBox="1"/>
          <p:nvPr/>
        </p:nvSpPr>
        <p:spPr>
          <a:xfrm>
            <a:off x="438127" y="2855973"/>
            <a:ext cx="5926622" cy="461665"/>
          </a:xfrm>
          <a:prstGeom prst="rect">
            <a:avLst/>
          </a:prstGeom>
          <a:noFill/>
        </p:spPr>
        <p:txBody>
          <a:bodyPr wrap="none" rtlCol="0">
            <a:spAutoFit/>
          </a:bodyPr>
          <a:lstStyle/>
          <a:p>
            <a:pPr>
              <a:spcBef>
                <a:spcPct val="20000"/>
              </a:spcBef>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对所有</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P</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个样本，拟合的误差代价函数为：</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3361225"/>
            <a:ext cx="5173554" cy="11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10962" y="4677280"/>
            <a:ext cx="800219"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其中</a:t>
            </a:r>
          </a:p>
        </p:txBody>
      </p:sp>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4477225"/>
            <a:ext cx="5716511"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438127" y="5661248"/>
            <a:ext cx="8670963"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训练目标：调整权值，最小化误差代价函数</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E</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（最优化问题）。</a:t>
            </a:r>
          </a:p>
        </p:txBody>
      </p:sp>
    </p:spTree>
    <p:extLst>
      <p:ext uri="{BB962C8B-B14F-4D97-AF65-F5344CB8AC3E}">
        <p14:creationId xmlns:p14="http://schemas.microsoft.com/office/powerpoint/2010/main" val="33606511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46</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p:sp>
        <p:nvSpPr>
          <p:cNvPr id="6" name="TextBox 5"/>
          <p:cNvSpPr txBox="1"/>
          <p:nvPr/>
        </p:nvSpPr>
        <p:spPr>
          <a:xfrm>
            <a:off x="482508" y="2056199"/>
            <a:ext cx="8121939" cy="2092881"/>
          </a:xfrm>
          <a:prstGeom prst="rect">
            <a:avLst/>
          </a:prstGeom>
          <a:noFill/>
        </p:spPr>
        <p:txBody>
          <a:bodyPr wrap="square" rtlCol="0">
            <a:spAutoFit/>
          </a:bodyPr>
          <a:lstStyle/>
          <a:p>
            <a:pPr marL="514350" indent="-514350">
              <a:spcBef>
                <a:spcPts val="1200"/>
              </a:spcBef>
              <a:buFont typeface="+mj-lt"/>
              <a:buAutoNum type="romanUcPeriod"/>
            </a:pP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取任一点作为搜索起始点</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x(0)</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a:t>
            </a:r>
            <a:endParaRPr lang="en-US" altLang="zh-CN" sz="2000" b="1" dirty="0">
              <a:solidFill>
                <a:srgbClr val="7030A0"/>
              </a:solidFill>
              <a:effectLst>
                <a:outerShdw dist="38100" dir="2700000" algn="tl">
                  <a:srgbClr val="3333CC"/>
                </a:outerShdw>
              </a:effectLst>
              <a:latin typeface="微软雅黑" pitchFamily="34" charset="-122"/>
              <a:ea typeface="微软雅黑" pitchFamily="34" charset="-122"/>
            </a:endParaRPr>
          </a:p>
          <a:p>
            <a:pPr marL="514350" indent="-514350">
              <a:spcBef>
                <a:spcPts val="1200"/>
              </a:spcBef>
              <a:buFont typeface="+mj-lt"/>
              <a:buAutoNum type="romanUcPeriod"/>
            </a:pP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在</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x(k)</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处选一个</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f(x)</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的值下降方向</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p(k)</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，作为搜索方向。</a:t>
            </a:r>
            <a:endParaRPr lang="en-US" altLang="zh-CN" sz="2000" b="1" dirty="0">
              <a:solidFill>
                <a:srgbClr val="7030A0"/>
              </a:solidFill>
              <a:effectLst>
                <a:outerShdw dist="38100" dir="2700000" algn="tl">
                  <a:srgbClr val="3333CC"/>
                </a:outerShdw>
              </a:effectLst>
              <a:latin typeface="微软雅黑" pitchFamily="34" charset="-122"/>
              <a:ea typeface="微软雅黑" pitchFamily="34" charset="-122"/>
            </a:endParaRPr>
          </a:p>
          <a:p>
            <a:pPr marL="514350" indent="-514350">
              <a:spcBef>
                <a:spcPts val="1200"/>
              </a:spcBef>
              <a:buFont typeface="+mj-lt"/>
              <a:buAutoNum type="romanUcPeriod"/>
            </a:pP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沿</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p(k)</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方向找极小值点（找一</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t(k)&gt;0</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使</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f(x(k)+</a:t>
            </a:r>
            <a:r>
              <a:rPr lang="en-US" altLang="zh-CN" sz="2000" b="1" dirty="0" err="1">
                <a:solidFill>
                  <a:srgbClr val="7030A0"/>
                </a:solidFill>
                <a:effectLst>
                  <a:outerShdw dist="38100" dir="2700000" algn="tl">
                    <a:srgbClr val="3333CC"/>
                  </a:outerShdw>
                </a:effectLst>
                <a:latin typeface="微软雅黑" pitchFamily="34" charset="-122"/>
                <a:ea typeface="微软雅黑" pitchFamily="34" charset="-122"/>
              </a:rPr>
              <a:t>tp</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(k)</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达到最小）。</a:t>
            </a:r>
            <a:endParaRPr lang="en-US" altLang="zh-CN" sz="2000" b="1" dirty="0">
              <a:solidFill>
                <a:srgbClr val="7030A0"/>
              </a:solidFill>
              <a:effectLst>
                <a:outerShdw dist="38100" dir="2700000" algn="tl">
                  <a:srgbClr val="3333CC"/>
                </a:outerShdw>
              </a:effectLst>
              <a:latin typeface="微软雅黑" pitchFamily="34" charset="-122"/>
              <a:ea typeface="微软雅黑" pitchFamily="34" charset="-122"/>
            </a:endParaRPr>
          </a:p>
          <a:p>
            <a:pPr marL="514350" indent="-514350">
              <a:spcBef>
                <a:spcPts val="1200"/>
              </a:spcBef>
              <a:buFont typeface="+mj-lt"/>
              <a:buAutoNum type="romanUcPeriod"/>
            </a:pP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记</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x(k+1)=x(k)+t(k)p(k)</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，判断</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x(k)</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是否满足终止条件，满足，找到最优解</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x</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k+1</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），不满足返回</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II</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继续搜索。</a:t>
            </a:r>
            <a:endParaRPr lang="en-US" altLang="zh-CN" sz="2000" b="1" dirty="0">
              <a:solidFill>
                <a:srgbClr val="7030A0"/>
              </a:solidFill>
              <a:effectLst>
                <a:outerShdw dist="38100" dir="2700000" algn="tl">
                  <a:srgbClr val="3333CC"/>
                </a:outerShdw>
              </a:effectLst>
              <a:latin typeface="微软雅黑" pitchFamily="34" charset="-122"/>
              <a:ea typeface="微软雅黑" pitchFamily="34" charset="-122"/>
            </a:endParaRPr>
          </a:p>
        </p:txBody>
      </p:sp>
      <p:sp>
        <p:nvSpPr>
          <p:cNvPr id="7" name="TextBox 6"/>
          <p:cNvSpPr txBox="1"/>
          <p:nvPr/>
        </p:nvSpPr>
        <p:spPr>
          <a:xfrm>
            <a:off x="178256" y="1318459"/>
            <a:ext cx="5654112"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对</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f(x)</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寻找其极小值点的基本搜索方法：</a:t>
            </a:r>
          </a:p>
        </p:txBody>
      </p:sp>
      <p:grpSp>
        <p:nvGrpSpPr>
          <p:cNvPr id="31" name="组合 30"/>
          <p:cNvGrpSpPr/>
          <p:nvPr/>
        </p:nvGrpSpPr>
        <p:grpSpPr>
          <a:xfrm>
            <a:off x="178256" y="4848961"/>
            <a:ext cx="3613467" cy="1624574"/>
            <a:chOff x="4716016" y="4869160"/>
            <a:chExt cx="3613467" cy="1624574"/>
          </a:xfrm>
        </p:grpSpPr>
        <p:sp>
          <p:nvSpPr>
            <p:cNvPr id="8" name="椭圆 7"/>
            <p:cNvSpPr/>
            <p:nvPr/>
          </p:nvSpPr>
          <p:spPr>
            <a:xfrm>
              <a:off x="4716016" y="4869160"/>
              <a:ext cx="2448272" cy="158417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椭圆 8"/>
            <p:cNvSpPr/>
            <p:nvPr/>
          </p:nvSpPr>
          <p:spPr>
            <a:xfrm>
              <a:off x="5107868" y="5131645"/>
              <a:ext cx="1880592" cy="116051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椭圆 9"/>
            <p:cNvSpPr/>
            <p:nvPr/>
          </p:nvSpPr>
          <p:spPr>
            <a:xfrm>
              <a:off x="5436096" y="5445224"/>
              <a:ext cx="1224136" cy="79208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椭圆 10"/>
            <p:cNvSpPr/>
            <p:nvPr/>
          </p:nvSpPr>
          <p:spPr>
            <a:xfrm>
              <a:off x="5928769" y="5592823"/>
              <a:ext cx="306034" cy="39604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4" name="直接箭头连接符 13"/>
            <p:cNvCxnSpPr>
              <a:stCxn id="8" idx="2"/>
              <a:endCxn id="9" idx="1"/>
            </p:cNvCxnSpPr>
            <p:nvPr/>
          </p:nvCxnSpPr>
          <p:spPr>
            <a:xfrm flipV="1">
              <a:off x="4716016" y="5301598"/>
              <a:ext cx="667258" cy="35965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9" idx="1"/>
              <a:endCxn id="10" idx="2"/>
            </p:cNvCxnSpPr>
            <p:nvPr/>
          </p:nvCxnSpPr>
          <p:spPr>
            <a:xfrm>
              <a:off x="5383274" y="5301598"/>
              <a:ext cx="52822" cy="53967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0" idx="2"/>
              <a:endCxn id="11" idx="0"/>
            </p:cNvCxnSpPr>
            <p:nvPr/>
          </p:nvCxnSpPr>
          <p:spPr>
            <a:xfrm flipV="1">
              <a:off x="5436096" y="5592823"/>
              <a:ext cx="645690" cy="2484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8" idx="7"/>
              <a:endCxn id="24" idx="1"/>
            </p:cNvCxnSpPr>
            <p:nvPr/>
          </p:nvCxnSpPr>
          <p:spPr>
            <a:xfrm>
              <a:off x="6805747" y="5101157"/>
              <a:ext cx="646573" cy="30488"/>
            </a:xfrm>
            <a:prstGeom prst="line">
              <a:avLst/>
            </a:prstGeom>
            <a:noFill/>
            <a:ln w="28575">
              <a:solidFill>
                <a:srgbClr val="FF0000"/>
              </a:solidFill>
              <a:prstDash val="dash"/>
            </a:ln>
          </p:spPr>
        </p:cxnSp>
        <p:sp>
          <p:nvSpPr>
            <p:cNvPr id="24" name="TextBox 23"/>
            <p:cNvSpPr txBox="1"/>
            <p:nvPr/>
          </p:nvSpPr>
          <p:spPr>
            <a:xfrm>
              <a:off x="7452320" y="4946979"/>
              <a:ext cx="877163" cy="369332"/>
            </a:xfrm>
            <a:prstGeom prst="rect">
              <a:avLst/>
            </a:prstGeom>
            <a:noFill/>
            <a:ln w="28575">
              <a:solidFill>
                <a:srgbClr val="FF0000"/>
              </a:solidFill>
              <a:prstDash val="dash"/>
            </a:ln>
          </p:spPr>
          <p:txBody>
            <a:bodyPr wrap="none" rtlCol="0">
              <a:spAutoFit/>
            </a:bodyPr>
            <a:lstStyle/>
            <a:p>
              <a:r>
                <a:rPr lang="zh-CN" altLang="en-US" dirty="0" smtClean="0"/>
                <a:t>等值线</a:t>
              </a:r>
              <a:endParaRPr lang="zh-CN" altLang="en-US" dirty="0"/>
            </a:p>
          </p:txBody>
        </p:sp>
        <p:sp>
          <p:nvSpPr>
            <p:cNvPr id="25" name="TextBox 24"/>
            <p:cNvSpPr txBox="1"/>
            <p:nvPr/>
          </p:nvSpPr>
          <p:spPr>
            <a:xfrm>
              <a:off x="7184315" y="6124402"/>
              <a:ext cx="1107996" cy="369332"/>
            </a:xfrm>
            <a:prstGeom prst="rect">
              <a:avLst/>
            </a:prstGeom>
            <a:noFill/>
            <a:ln w="28575">
              <a:solidFill>
                <a:srgbClr val="FF0000"/>
              </a:solidFill>
              <a:prstDash val="dash"/>
            </a:ln>
          </p:spPr>
          <p:txBody>
            <a:bodyPr wrap="none" rtlCol="0">
              <a:spAutoFit/>
            </a:bodyPr>
            <a:lstStyle>
              <a:defPPr>
                <a:defRPr lang="zh-CN"/>
              </a:defPPr>
            </a:lstStyle>
            <a:p>
              <a:r>
                <a:rPr lang="zh-CN" altLang="en-US" dirty="0"/>
                <a:t>搜索方向</a:t>
              </a:r>
            </a:p>
          </p:txBody>
        </p:sp>
        <p:cxnSp>
          <p:nvCxnSpPr>
            <p:cNvPr id="28" name="直接连接符 27"/>
            <p:cNvCxnSpPr>
              <a:endCxn id="25" idx="1"/>
            </p:cNvCxnSpPr>
            <p:nvPr/>
          </p:nvCxnSpPr>
          <p:spPr>
            <a:xfrm>
              <a:off x="5636892" y="5790845"/>
              <a:ext cx="1547423" cy="518223"/>
            </a:xfrm>
            <a:prstGeom prst="line">
              <a:avLst/>
            </a:prstGeom>
            <a:noFill/>
            <a:ln w="28575">
              <a:solidFill>
                <a:srgbClr val="FF0000"/>
              </a:solidFill>
              <a:prstDash val="dash"/>
            </a:ln>
          </p:spPr>
        </p:cxnSp>
      </p:grpSp>
      <p:sp>
        <p:nvSpPr>
          <p:cNvPr id="32" name="TextBox 31"/>
          <p:cNvSpPr txBox="1"/>
          <p:nvPr/>
        </p:nvSpPr>
        <p:spPr>
          <a:xfrm>
            <a:off x="4161453" y="4805406"/>
            <a:ext cx="4442994" cy="1015663"/>
          </a:xfrm>
          <a:prstGeom prst="rect">
            <a:avLst/>
          </a:prstGeom>
          <a:noFill/>
        </p:spPr>
        <p:txBody>
          <a:bodyPr wrap="square" rtlCol="0">
            <a:spAutoFit/>
          </a:bodyPr>
          <a:lstStyle/>
          <a:p>
            <a:pPr>
              <a:spcBef>
                <a:spcPts val="1200"/>
              </a:spcBef>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在每一步搜索点处将搜索方向去取为负梯度方向（最速下降方向），就是最速下降法。</a:t>
            </a:r>
          </a:p>
        </p:txBody>
      </p:sp>
    </p:spTree>
    <p:extLst>
      <p:ext uri="{BB962C8B-B14F-4D97-AF65-F5344CB8AC3E}">
        <p14:creationId xmlns:p14="http://schemas.microsoft.com/office/powerpoint/2010/main" val="3725000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47</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p:sp>
        <p:nvSpPr>
          <p:cNvPr id="6" name="TextBox 5"/>
          <p:cNvSpPr txBox="1"/>
          <p:nvPr/>
        </p:nvSpPr>
        <p:spPr>
          <a:xfrm>
            <a:off x="683567" y="1412776"/>
            <a:ext cx="7241797" cy="400110"/>
          </a:xfrm>
          <a:prstGeom prst="rect">
            <a:avLst/>
          </a:prstGeom>
        </p:spPr>
        <p:txBody>
          <a:bodyPr wrap="square">
            <a:spAutoFit/>
          </a:bodyPr>
          <a:lstStyle>
            <a:defPPr>
              <a:defRPr lang="zh-CN"/>
            </a:defPPr>
            <a:lvl1pPr>
              <a:defRPr kumimoji="1" b="1">
                <a:solidFill>
                  <a:srgbClr val="FF3300"/>
                </a:solidFill>
                <a:effectLst>
                  <a:outerShdw blurRad="38100" dist="38100" dir="2700000" algn="tl">
                    <a:srgbClr val="000000"/>
                  </a:outerShdw>
                </a:effectLst>
                <a:latin typeface="微软雅黑" pitchFamily="34" charset="-122"/>
                <a:ea typeface="微软雅黑" pitchFamily="34" charset="-122"/>
              </a:defRPr>
            </a:lvl1pPr>
          </a:lstStyle>
          <a:p>
            <a:r>
              <a:rPr lang="zh-CN" altLang="en-US" sz="2000" dirty="0">
                <a:solidFill>
                  <a:srgbClr val="0070C0"/>
                </a:solidFill>
                <a:effectLst>
                  <a:outerShdw dist="38100" dir="2700000" algn="tl">
                    <a:srgbClr val="3333CC"/>
                  </a:outerShdw>
                </a:effectLst>
              </a:rPr>
              <a:t>关键：如何求误差代价函数</a:t>
            </a:r>
            <a:r>
              <a:rPr lang="en-US" altLang="zh-CN" sz="2000" dirty="0">
                <a:solidFill>
                  <a:srgbClr val="0070C0"/>
                </a:solidFill>
                <a:effectLst>
                  <a:outerShdw dist="38100" dir="2700000" algn="tl">
                    <a:srgbClr val="3333CC"/>
                  </a:outerShdw>
                </a:effectLst>
              </a:rPr>
              <a:t>E</a:t>
            </a:r>
            <a:r>
              <a:rPr lang="zh-CN" altLang="en-US" sz="2000" dirty="0">
                <a:solidFill>
                  <a:srgbClr val="0070C0"/>
                </a:solidFill>
                <a:effectLst>
                  <a:outerShdw dist="38100" dir="2700000" algn="tl">
                    <a:srgbClr val="3333CC"/>
                  </a:outerShdw>
                </a:effectLst>
              </a:rPr>
              <a:t>关于权值的梯度（导数）？</a:t>
            </a:r>
          </a:p>
        </p:txBody>
      </p:sp>
      <p:sp>
        <p:nvSpPr>
          <p:cNvPr id="7" name="TextBox 6"/>
          <p:cNvSpPr txBox="1"/>
          <p:nvPr/>
        </p:nvSpPr>
        <p:spPr>
          <a:xfrm>
            <a:off x="683568" y="1840893"/>
            <a:ext cx="7704856" cy="707886"/>
          </a:xfrm>
          <a:prstGeom prst="rect">
            <a:avLst/>
          </a:prstGeom>
        </p:spPr>
        <p:txBody>
          <a:bodyPr wrap="square">
            <a:spAutoFit/>
          </a:bodyPr>
          <a:lstStyle>
            <a:defPPr>
              <a:defRPr lang="zh-CN"/>
            </a:defPPr>
            <a:lvl1pPr>
              <a:defRPr kumimoji="1" b="1">
                <a:solidFill>
                  <a:srgbClr val="FF3300"/>
                </a:solidFill>
                <a:effectLst>
                  <a:outerShdw blurRad="38100" dist="38100" dir="2700000" algn="tl">
                    <a:srgbClr val="000000"/>
                  </a:outerShdw>
                </a:effectLst>
                <a:latin typeface="微软雅黑" pitchFamily="34" charset="-122"/>
                <a:ea typeface="微软雅黑" pitchFamily="34" charset="-122"/>
              </a:defRPr>
            </a:lvl1pPr>
          </a:lstStyle>
          <a:p>
            <a:r>
              <a:rPr lang="zh-CN" altLang="en-US" sz="2000" dirty="0">
                <a:solidFill>
                  <a:srgbClr val="0070C0"/>
                </a:solidFill>
                <a:effectLst>
                  <a:outerShdw dist="38100" dir="2700000" algn="tl">
                    <a:srgbClr val="3333CC"/>
                  </a:outerShdw>
                </a:effectLst>
              </a:rPr>
              <a:t>解决思路：从最后一层开始反向，一层一层的求</a:t>
            </a:r>
            <a:r>
              <a:rPr lang="en-US" altLang="zh-CN" sz="2000" dirty="0">
                <a:solidFill>
                  <a:srgbClr val="0070C0"/>
                </a:solidFill>
                <a:effectLst>
                  <a:outerShdw dist="38100" dir="2700000" algn="tl">
                    <a:srgbClr val="3333CC"/>
                  </a:outerShdw>
                </a:effectLst>
              </a:rPr>
              <a:t>E</a:t>
            </a:r>
            <a:r>
              <a:rPr lang="zh-CN" altLang="en-US" sz="2000" dirty="0">
                <a:solidFill>
                  <a:srgbClr val="0070C0"/>
                </a:solidFill>
                <a:effectLst>
                  <a:outerShdw dist="38100" dir="2700000" algn="tl">
                    <a:srgbClr val="3333CC"/>
                  </a:outerShdw>
                </a:effectLst>
              </a:rPr>
              <a:t>关于各层权值</a:t>
            </a:r>
            <a:r>
              <a:rPr lang="zh-CN" altLang="en-US" sz="2000" dirty="0" smtClean="0">
                <a:solidFill>
                  <a:srgbClr val="0070C0"/>
                </a:solidFill>
                <a:effectLst>
                  <a:outerShdw dist="38100" dir="2700000" algn="tl">
                    <a:srgbClr val="3333CC"/>
                  </a:outerShdw>
                </a:effectLst>
              </a:rPr>
              <a:t>的导数。</a:t>
            </a:r>
            <a:endParaRPr lang="zh-CN" altLang="en-US" sz="2000" dirty="0">
              <a:solidFill>
                <a:srgbClr val="0070C0"/>
              </a:solidFill>
              <a:effectLst>
                <a:outerShdw dist="38100" dir="2700000" algn="tl">
                  <a:srgbClr val="3333CC"/>
                </a:outerShdw>
              </a:effectLst>
            </a:endParaRPr>
          </a:p>
        </p:txBody>
      </p:sp>
      <p:sp>
        <p:nvSpPr>
          <p:cNvPr id="8" name="TextBox 7"/>
          <p:cNvSpPr txBox="1"/>
          <p:nvPr/>
        </p:nvSpPr>
        <p:spPr>
          <a:xfrm>
            <a:off x="683568" y="3807381"/>
            <a:ext cx="2210862" cy="400110"/>
          </a:xfrm>
          <a:prstGeom prst="rect">
            <a:avLst/>
          </a:prstGeom>
        </p:spPr>
        <p:txBody>
          <a:bodyPr wrap="square">
            <a:spAutoFit/>
          </a:bodyPr>
          <a:lstStyle>
            <a:defPPr>
              <a:defRPr lang="zh-CN"/>
            </a:defPPr>
            <a:lvl1pPr>
              <a:defRPr kumimoji="1" sz="2000" b="1">
                <a:solidFill>
                  <a:srgbClr val="0070C0"/>
                </a:solidFill>
                <a:effectLst>
                  <a:outerShdw dist="38100" dir="2700000" algn="tl">
                    <a:srgbClr val="3333CC"/>
                  </a:outerShdw>
                </a:effectLst>
                <a:latin typeface="微软雅黑" pitchFamily="34" charset="-122"/>
                <a:ea typeface="微软雅黑" pitchFamily="34" charset="-122"/>
              </a:defRPr>
            </a:lvl1pPr>
          </a:lstStyle>
          <a:p>
            <a:r>
              <a:rPr lang="zh-CN" altLang="en-US" dirty="0"/>
              <a:t>最后一层（</a:t>
            </a:r>
            <a:r>
              <a:rPr lang="en-US" altLang="zh-CN" dirty="0"/>
              <a:t>Q</a:t>
            </a:r>
            <a:r>
              <a:rPr lang="zh-CN" altLang="en-US" dirty="0"/>
              <a:t>层）：</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7" y="2589835"/>
            <a:ext cx="2282631" cy="9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384" y="2675955"/>
            <a:ext cx="708866" cy="897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TextBox 8"/>
              <p:cNvSpPr txBox="1"/>
              <p:nvPr/>
            </p:nvSpPr>
            <p:spPr>
              <a:xfrm>
                <a:off x="3758288" y="2675955"/>
                <a:ext cx="484428" cy="707886"/>
              </a:xfrm>
              <a:prstGeom prst="rect">
                <a:avLst/>
              </a:prstGeom>
            </p:spPr>
            <p:txBody>
              <a:bodyPr wrap="square">
                <a:spAutoFit/>
              </a:bodyPr>
              <a:lstStyle>
                <a:defPPr>
                  <a:defRPr lang="zh-CN"/>
                </a:defPPr>
                <a:lvl1pPr>
                  <a:defRPr kumimoji="1" sz="2000" b="1">
                    <a:solidFill>
                      <a:srgbClr val="0070C0"/>
                    </a:solidFill>
                    <a:effectLst>
                      <a:outerShdw dist="38100" dir="2700000" algn="tl">
                        <a:srgbClr val="3333CC"/>
                      </a:outerShdw>
                    </a:effectLst>
                    <a:latin typeface="微软雅黑" pitchFamily="34" charset="-122"/>
                    <a:ea typeface="微软雅黑" pitchFamily="34" charset="-122"/>
                  </a:defRPr>
                </a:lvl1pPr>
              </a:lstStyle>
              <a:p>
                <a:pPr/>
                <a14:m>
                  <m:oMathPara xmlns:m="http://schemas.openxmlformats.org/officeDocument/2006/math">
                    <m:oMathParaPr>
                      <m:jc m:val="centerGroup"/>
                    </m:oMathParaPr>
                    <m:oMath xmlns:m="http://schemas.openxmlformats.org/officeDocument/2006/math">
                      <m:r>
                        <a:rPr lang="zh-CN" altLang="en-US" sz="4000">
                          <a:latin typeface="Cambria Math"/>
                        </a:rPr>
                        <m:t>⇒</m:t>
                      </m:r>
                    </m:oMath>
                  </m:oMathPara>
                </a14:m>
                <a:endParaRPr lang="zh-CN" altLang="en-US" sz="4000" dirty="0"/>
              </a:p>
            </p:txBody>
          </p:sp>
        </mc:Choice>
        <mc:Fallback xmlns="">
          <p:sp>
            <p:nvSpPr>
              <p:cNvPr id="9" name="TextBox 8"/>
              <p:cNvSpPr txBox="1">
                <a:spLocks noRot="1" noChangeAspect="1" noMove="1" noResize="1" noEditPoints="1" noAdjustHandles="1" noChangeArrowheads="1" noChangeShapeType="1" noTextEdit="1"/>
              </p:cNvSpPr>
              <p:nvPr/>
            </p:nvSpPr>
            <p:spPr>
              <a:xfrm>
                <a:off x="3758288" y="2675955"/>
                <a:ext cx="484428" cy="707886"/>
              </a:xfrm>
              <a:prstGeom prst="rect">
                <a:avLst/>
              </a:prstGeom>
              <a:blipFill rotWithShape="1">
                <a:blip r:embed="rId4"/>
                <a:stretch>
                  <a:fillRect r="-7595"/>
                </a:stretch>
              </a:blipFill>
            </p:spPr>
            <p:txBody>
              <a:bodyPr/>
              <a:lstStyle/>
              <a:p>
                <a:r>
                  <a:rPr lang="zh-CN" altLang="en-US">
                    <a:noFill/>
                  </a:rPr>
                  <a:t> </a:t>
                </a:r>
              </a:p>
            </p:txBody>
          </p:sp>
        </mc:Fallback>
      </mc:AlternateContent>
      <p:sp>
        <p:nvSpPr>
          <p:cNvPr id="10" name="矩形 9"/>
          <p:cNvSpPr/>
          <p:nvPr/>
        </p:nvSpPr>
        <p:spPr>
          <a:xfrm>
            <a:off x="4579653" y="2891169"/>
            <a:ext cx="954107" cy="400110"/>
          </a:xfrm>
          <a:prstGeom prst="rect">
            <a:avLst/>
          </a:prstGeom>
        </p:spPr>
        <p:txBody>
          <a:bodyPr wrap="square">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关键求</a:t>
            </a:r>
          </a:p>
        </p:txBody>
      </p:sp>
      <p:sp>
        <p:nvSpPr>
          <p:cNvPr id="11" name="矩形 10"/>
          <p:cNvSpPr/>
          <p:nvPr/>
        </p:nvSpPr>
        <p:spPr>
          <a:xfrm>
            <a:off x="683568" y="2910638"/>
            <a:ext cx="504056" cy="400110"/>
          </a:xfrm>
          <a:prstGeom prst="rect">
            <a:avLst/>
          </a:prstGeom>
        </p:spPr>
        <p:txBody>
          <a:bodyPr wrap="square">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由</a:t>
            </a:r>
          </a:p>
        </p:txBody>
      </p:sp>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085" y="4314302"/>
            <a:ext cx="5755384" cy="10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1103" y="5561676"/>
            <a:ext cx="5814262"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683568" y="5881010"/>
            <a:ext cx="1427535" cy="400110"/>
          </a:xfrm>
          <a:prstGeom prst="rect">
            <a:avLst/>
          </a:prstGeom>
        </p:spPr>
        <p:txBody>
          <a:bodyPr wrap="square">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其中</a:t>
            </a:r>
          </a:p>
        </p:txBody>
      </p:sp>
    </p:spTree>
    <p:extLst>
      <p:ext uri="{BB962C8B-B14F-4D97-AF65-F5344CB8AC3E}">
        <p14:creationId xmlns:p14="http://schemas.microsoft.com/office/powerpoint/2010/main" val="32493184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48</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p:sp>
        <p:nvSpPr>
          <p:cNvPr id="6" name="TextBox 5"/>
          <p:cNvSpPr txBox="1"/>
          <p:nvPr/>
        </p:nvSpPr>
        <p:spPr>
          <a:xfrm>
            <a:off x="457200" y="1322916"/>
            <a:ext cx="2746648" cy="400110"/>
          </a:xfrm>
          <a:prstGeom prst="rect">
            <a:avLst/>
          </a:prstGeom>
        </p:spPr>
        <p:txBody>
          <a:bodyPr wrap="square">
            <a:spAutoFit/>
          </a:bodyPr>
          <a:lstStyle>
            <a:defPPr>
              <a:defRPr lang="zh-CN"/>
            </a:defPPr>
            <a:lvl1pPr>
              <a:defRPr kumimoji="1" sz="2000" b="1">
                <a:solidFill>
                  <a:srgbClr val="0070C0"/>
                </a:solidFill>
                <a:effectLst>
                  <a:outerShdw dist="38100" dir="2700000" algn="tl">
                    <a:srgbClr val="3333CC"/>
                  </a:outerShdw>
                </a:effectLst>
                <a:latin typeface="微软雅黑" pitchFamily="34" charset="-122"/>
                <a:ea typeface="微软雅黑" pitchFamily="34" charset="-122"/>
              </a:defRPr>
            </a:lvl1pPr>
          </a:lstStyle>
          <a:p>
            <a:r>
              <a:rPr lang="zh-CN" altLang="en-US" dirty="0"/>
              <a:t>倒数第二层（</a:t>
            </a:r>
            <a:r>
              <a:rPr lang="en-US" altLang="zh-CN" dirty="0"/>
              <a:t>Q-1</a:t>
            </a:r>
            <a:r>
              <a:rPr lang="zh-CN" altLang="en-US" dirty="0"/>
              <a:t>层）：</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45" y="1988840"/>
            <a:ext cx="8986355"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3080906"/>
            <a:ext cx="6830205" cy="11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438565" y="3454240"/>
            <a:ext cx="1325123" cy="400110"/>
          </a:xfrm>
          <a:prstGeom prst="rect">
            <a:avLst/>
          </a:prstGeom>
        </p:spPr>
        <p:txBody>
          <a:bodyPr wrap="square">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其中</a:t>
            </a:r>
          </a:p>
        </p:txBody>
      </p:sp>
      <p:grpSp>
        <p:nvGrpSpPr>
          <p:cNvPr id="28" name="组合 27"/>
          <p:cNvGrpSpPr/>
          <p:nvPr/>
        </p:nvGrpSpPr>
        <p:grpSpPr>
          <a:xfrm>
            <a:off x="761730" y="4517860"/>
            <a:ext cx="3974598" cy="2195883"/>
            <a:chOff x="761730" y="4517860"/>
            <a:chExt cx="3974598" cy="2195883"/>
          </a:xfrm>
        </p:grpSpPr>
        <p:sp>
          <p:nvSpPr>
            <p:cNvPr id="7" name="椭圆 6"/>
            <p:cNvSpPr/>
            <p:nvPr/>
          </p:nvSpPr>
          <p:spPr>
            <a:xfrm>
              <a:off x="1763688" y="515719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6" name="直接箭头连接符 15"/>
            <p:cNvCxnSpPr>
              <a:endCxn id="7" idx="2"/>
            </p:cNvCxnSpPr>
            <p:nvPr/>
          </p:nvCxnSpPr>
          <p:spPr>
            <a:xfrm flipV="1">
              <a:off x="761730" y="5445224"/>
              <a:ext cx="1001958" cy="246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502986" y="4517860"/>
              <a:ext cx="1296144" cy="400110"/>
            </a:xfrm>
            <a:prstGeom prst="rect">
              <a:avLst/>
            </a:prstGeom>
          </p:spPr>
          <p:txBody>
            <a:bodyPr wrap="square">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第</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Q-1</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层</a:t>
              </a:r>
            </a:p>
          </p:txBody>
        </p:sp>
        <mc:AlternateContent xmlns:mc="http://schemas.openxmlformats.org/markup-compatibility/2006" xmlns:a14="http://schemas.microsoft.com/office/drawing/2010/main">
          <mc:Choice Requires="a14">
            <p:sp>
              <p:nvSpPr>
                <p:cNvPr id="20" name="TextBox 19"/>
                <p:cNvSpPr txBox="1"/>
                <p:nvPr/>
              </p:nvSpPr>
              <p:spPr>
                <a:xfrm>
                  <a:off x="1619672" y="5837798"/>
                  <a:ext cx="820096" cy="875945"/>
                </a:xfrm>
                <a:prstGeom prst="rect">
                  <a:avLst/>
                </a:prstGeom>
                <a:noFill/>
              </p:spPr>
              <p:txBody>
                <a:bodyPr wrap="none" rtlCol="0">
                  <a:spAutoFit/>
                </a:bodyPr>
                <a:lstStyle>
                  <a:defPPr>
                    <a:defRPr lang="zh-CN"/>
                  </a:defPPr>
                  <a:lvl1pPr>
                    <a:defRPr sz="2000" b="1" i="1">
                      <a:solidFill>
                        <a:srgbClr val="0070C0"/>
                      </a:solidFill>
                      <a:latin typeface="Cambria Math"/>
                    </a:defRPr>
                  </a:lvl1p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b="1" i="1">
                                <a:latin typeface="Cambria Math"/>
                              </a:rPr>
                              <m:t>𝝏</m:t>
                            </m:r>
                            <m:sSub>
                              <m:sSubPr>
                                <m:ctrlPr>
                                  <a:rPr lang="en-US" altLang="zh-CN" i="1">
                                    <a:latin typeface="Cambria Math" panose="02040503050406030204" pitchFamily="18" charset="0"/>
                                  </a:rPr>
                                </m:ctrlPr>
                              </m:sSubPr>
                              <m:e>
                                <m:r>
                                  <a:rPr lang="en-US" altLang="zh-CN" b="1" i="1">
                                    <a:latin typeface="Cambria Math"/>
                                  </a:rPr>
                                  <m:t>𝑬</m:t>
                                </m:r>
                              </m:e>
                              <m:sub>
                                <m:r>
                                  <a:rPr lang="en-US" altLang="zh-CN" b="1" i="1">
                                    <a:latin typeface="Cambria Math"/>
                                  </a:rPr>
                                  <m:t>𝒑</m:t>
                                </m:r>
                              </m:sub>
                            </m:sSub>
                          </m:num>
                          <m:den>
                            <m:r>
                              <a:rPr lang="zh-CN" altLang="en-US" b="1" i="1">
                                <a:latin typeface="Cambria Math"/>
                              </a:rPr>
                              <m:t>𝝏</m:t>
                            </m:r>
                            <m:sSubSup>
                              <m:sSubSupPr>
                                <m:ctrlPr>
                                  <a:rPr lang="zh-CN" altLang="zh-CN" i="1">
                                    <a:latin typeface="Cambria Math" panose="02040503050406030204" pitchFamily="18" charset="0"/>
                                  </a:rPr>
                                </m:ctrlPr>
                              </m:sSubSupPr>
                              <m:e>
                                <m:r>
                                  <a:rPr lang="en-US" altLang="zh-CN" b="1" i="1">
                                    <a:latin typeface="Cambria Math"/>
                                  </a:rPr>
                                  <m:t>𝒔</m:t>
                                </m:r>
                              </m:e>
                              <m:sub>
                                <m:r>
                                  <a:rPr lang="en-US" altLang="zh-CN" b="1" i="1">
                                    <a:latin typeface="Cambria Math"/>
                                  </a:rPr>
                                  <m:t>𝒑𝒊</m:t>
                                </m:r>
                              </m:sub>
                              <m:sup>
                                <m:r>
                                  <a:rPr lang="en-US" altLang="zh-CN" b="1">
                                    <a:latin typeface="Cambria Math"/>
                                  </a:rPr>
                                  <m:t>(</m:t>
                                </m:r>
                                <m:r>
                                  <a:rPr lang="en-US" altLang="zh-CN" b="1" i="1">
                                    <a:latin typeface="Cambria Math"/>
                                  </a:rPr>
                                  <m:t>𝑸</m:t>
                                </m:r>
                                <m:r>
                                  <a:rPr lang="en-US" altLang="zh-CN" b="1">
                                    <a:latin typeface="Cambria Math"/>
                                  </a:rPr>
                                  <m:t>)</m:t>
                                </m:r>
                              </m:sup>
                            </m:sSubSup>
                          </m:den>
                        </m:f>
                      </m:oMath>
                    </m:oMathPara>
                  </a14:m>
                  <a:endParaRPr lang="zh-CN" alt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1619672" y="5837798"/>
                  <a:ext cx="820096" cy="875945"/>
                </a:xfrm>
                <a:prstGeom prst="rect">
                  <a:avLst/>
                </a:prstGeom>
                <a:blipFill rotWithShape="1">
                  <a:blip r:embed="rId5"/>
                  <a:stretch>
                    <a:fillRect/>
                  </a:stretch>
                </a:blipFill>
              </p:spPr>
              <p:txBody>
                <a:bodyPr/>
                <a:lstStyle/>
                <a:p>
                  <a:r>
                    <a:rPr lang="zh-CN" altLang="en-US">
                      <a:noFill/>
                    </a:rPr>
                    <a:t> </a:t>
                  </a:r>
                </a:p>
              </p:txBody>
            </p:sp>
          </mc:Fallback>
        </mc:AlternateContent>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5462" y="4887192"/>
              <a:ext cx="2200866"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0" name="矩形 29"/>
                <p:cNvSpPr/>
                <p:nvPr/>
              </p:nvSpPr>
              <p:spPr>
                <a:xfrm>
                  <a:off x="761730" y="5599687"/>
                  <a:ext cx="924484" cy="47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zh-CN" altLang="zh-CN" i="1" smtClean="0">
                                <a:latin typeface="Cambria Math" panose="02040503050406030204" pitchFamily="18" charset="0"/>
                                <a:ea typeface="微软雅黑" pitchFamily="34" charset="-122"/>
                              </a:rPr>
                            </m:ctrlPr>
                          </m:sSubSupPr>
                          <m:e>
                            <m:r>
                              <a:rPr kumimoji="1" lang="en-US" altLang="zh-CN" b="0" i="1" smtClean="0">
                                <a:latin typeface="Cambria Math"/>
                                <a:ea typeface="微软雅黑" pitchFamily="34" charset="-122"/>
                              </a:rPr>
                              <m:t>𝑤</m:t>
                            </m:r>
                          </m:e>
                          <m:sub>
                            <m:r>
                              <a:rPr kumimoji="1" lang="en-US" altLang="zh-CN" b="0" i="1" smtClean="0">
                                <a:latin typeface="Cambria Math"/>
                                <a:ea typeface="微软雅黑" pitchFamily="34" charset="-122"/>
                              </a:rPr>
                              <m:t>𝑖𝑗</m:t>
                            </m:r>
                          </m:sub>
                          <m:sup>
                            <m:r>
                              <a:rPr kumimoji="1" lang="en-US" altLang="zh-CN">
                                <a:latin typeface="Cambria Math"/>
                                <a:ea typeface="微软雅黑" pitchFamily="34" charset="-122"/>
                              </a:rPr>
                              <m:t>(</m:t>
                            </m:r>
                            <m:r>
                              <a:rPr kumimoji="1" lang="en-US" altLang="zh-CN" i="1">
                                <a:latin typeface="Cambria Math"/>
                                <a:ea typeface="微软雅黑" pitchFamily="34" charset="-122"/>
                              </a:rPr>
                              <m:t>𝑄</m:t>
                            </m:r>
                            <m:r>
                              <a:rPr kumimoji="1" lang="en-US" altLang="zh-CN" b="0" i="1" smtClean="0">
                                <a:latin typeface="Cambria Math"/>
                                <a:ea typeface="微软雅黑" pitchFamily="34" charset="-122"/>
                              </a:rPr>
                              <m:t>−1</m:t>
                            </m:r>
                            <m:r>
                              <a:rPr kumimoji="1" lang="en-US" altLang="zh-CN">
                                <a:latin typeface="Cambria Math"/>
                                <a:ea typeface="微软雅黑" pitchFamily="34" charset="-122"/>
                              </a:rPr>
                              <m:t>)</m:t>
                            </m:r>
                          </m:sup>
                        </m:sSubSup>
                      </m:oMath>
                    </m:oMathPara>
                  </a14:m>
                  <a:endParaRPr lang="zh-CN" altLang="en-US" dirty="0"/>
                </a:p>
              </p:txBody>
            </p:sp>
          </mc:Choice>
          <mc:Fallback xmlns="">
            <p:sp>
              <p:nvSpPr>
                <p:cNvPr id="30" name="矩形 29"/>
                <p:cNvSpPr>
                  <a:spLocks noRot="1" noChangeAspect="1" noMove="1" noResize="1" noEditPoints="1" noAdjustHandles="1" noChangeArrowheads="1" noChangeShapeType="1" noTextEdit="1"/>
                </p:cNvSpPr>
                <p:nvPr/>
              </p:nvSpPr>
              <p:spPr>
                <a:xfrm>
                  <a:off x="761730" y="5599687"/>
                  <a:ext cx="924484" cy="476221"/>
                </a:xfrm>
                <a:prstGeom prst="rect">
                  <a:avLst/>
                </a:prstGeom>
                <a:blipFill rotWithShape="1">
                  <a:blip r:embed="rId7"/>
                  <a:stretch>
                    <a:fillRect b="-6410"/>
                  </a:stretch>
                </a:blipFill>
              </p:spPr>
              <p:txBody>
                <a:bodyPr/>
                <a:lstStyle/>
                <a:p>
                  <a:r>
                    <a:rPr lang="zh-CN" altLang="en-US">
                      <a:noFill/>
                    </a:rPr>
                    <a:t> </a:t>
                  </a:r>
                </a:p>
              </p:txBody>
            </p:sp>
          </mc:Fallback>
        </mc:AlternateContent>
      </p:grpSp>
      <p:grpSp>
        <p:nvGrpSpPr>
          <p:cNvPr id="27" name="组合 26"/>
          <p:cNvGrpSpPr/>
          <p:nvPr/>
        </p:nvGrpSpPr>
        <p:grpSpPr>
          <a:xfrm>
            <a:off x="2339752" y="4504159"/>
            <a:ext cx="5136920" cy="2216253"/>
            <a:chOff x="2339752" y="4504159"/>
            <a:chExt cx="5136920" cy="2216253"/>
          </a:xfrm>
        </p:grpSpPr>
        <p:sp>
          <p:nvSpPr>
            <p:cNvPr id="11" name="椭圆 10"/>
            <p:cNvSpPr/>
            <p:nvPr/>
          </p:nvSpPr>
          <p:spPr>
            <a:xfrm>
              <a:off x="4746742" y="5169536"/>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0" name="直接箭头连接符 9"/>
            <p:cNvCxnSpPr>
              <a:stCxn id="7" idx="6"/>
              <a:endCxn id="11" idx="2"/>
            </p:cNvCxnSpPr>
            <p:nvPr/>
          </p:nvCxnSpPr>
          <p:spPr>
            <a:xfrm>
              <a:off x="2339752" y="5445224"/>
              <a:ext cx="2406990" cy="123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1" idx="6"/>
            </p:cNvCxnSpPr>
            <p:nvPr/>
          </p:nvCxnSpPr>
          <p:spPr>
            <a:xfrm>
              <a:off x="5322806" y="5457568"/>
              <a:ext cx="1110846" cy="246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612016" y="4504159"/>
              <a:ext cx="1296144" cy="400110"/>
            </a:xfrm>
            <a:prstGeom prst="rect">
              <a:avLst/>
            </a:prstGeom>
          </p:spPr>
          <p:txBody>
            <a:bodyPr wrap="square">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第</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Q</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层</a:t>
              </a:r>
            </a:p>
          </p:txBody>
        </p:sp>
        <mc:AlternateContent xmlns:mc="http://schemas.openxmlformats.org/markup-compatibility/2006" xmlns:a14="http://schemas.microsoft.com/office/drawing/2010/main">
          <mc:Choice Requires="a14">
            <p:sp>
              <p:nvSpPr>
                <p:cNvPr id="19" name="TextBox 18"/>
                <p:cNvSpPr txBox="1"/>
                <p:nvPr/>
              </p:nvSpPr>
              <p:spPr>
                <a:xfrm>
                  <a:off x="6648145" y="6041219"/>
                  <a:ext cx="549574" cy="4276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0070C0"/>
                                </a:solidFill>
                                <a:latin typeface="Cambria Math" panose="02040503050406030204" pitchFamily="18" charset="0"/>
                              </a:rPr>
                            </m:ctrlPr>
                          </m:sSubPr>
                          <m:e>
                            <m:r>
                              <a:rPr lang="en-US" altLang="zh-CN" sz="2000" b="1" i="1" smtClean="0">
                                <a:solidFill>
                                  <a:srgbClr val="0070C0"/>
                                </a:solidFill>
                                <a:latin typeface="Cambria Math"/>
                              </a:rPr>
                              <m:t>𝑬</m:t>
                            </m:r>
                          </m:e>
                          <m:sub>
                            <m:r>
                              <a:rPr lang="en-US" altLang="zh-CN" sz="2000" b="1" i="1" smtClean="0">
                                <a:solidFill>
                                  <a:srgbClr val="0070C0"/>
                                </a:solidFill>
                                <a:latin typeface="Cambria Math"/>
                              </a:rPr>
                              <m:t>𝒑</m:t>
                            </m:r>
                          </m:sub>
                        </m:sSub>
                      </m:oMath>
                    </m:oMathPara>
                  </a14:m>
                  <a:endParaRPr lang="zh-CN" altLang="en-US" sz="2000" b="1" i="1" dirty="0">
                    <a:solidFill>
                      <a:srgbClr val="0070C0"/>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648145" y="6041219"/>
                  <a:ext cx="549574" cy="427618"/>
                </a:xfrm>
                <a:prstGeom prst="rect">
                  <a:avLst/>
                </a:prstGeom>
                <a:blipFill rotWithShape="1">
                  <a:blip r:embed="rId8"/>
                  <a:stretch>
                    <a:fillRect b="-7143"/>
                  </a:stretch>
                </a:blipFill>
              </p:spPr>
              <p:txBody>
                <a:bodyPr/>
                <a:lstStyle/>
                <a:p>
                  <a:r>
                    <a:rPr lang="zh-CN" altLang="en-US">
                      <a:noFill/>
                    </a:rPr>
                    <a:t> </a:t>
                  </a:r>
                </a:p>
              </p:txBody>
            </p:sp>
          </mc:Fallback>
        </mc:AlternateContent>
        <p:pic>
          <p:nvPicPr>
            <p:cNvPr id="410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4128" y="4887192"/>
              <a:ext cx="1752544" cy="5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5" name="矩形 24"/>
                <p:cNvSpPr/>
                <p:nvPr/>
              </p:nvSpPr>
              <p:spPr>
                <a:xfrm>
                  <a:off x="3709112" y="5518116"/>
                  <a:ext cx="704872" cy="47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zh-CN" altLang="zh-CN" i="1" smtClean="0">
                                <a:latin typeface="Cambria Math" panose="02040503050406030204" pitchFamily="18" charset="0"/>
                                <a:ea typeface="微软雅黑" pitchFamily="34" charset="-122"/>
                              </a:rPr>
                            </m:ctrlPr>
                          </m:sSubSupPr>
                          <m:e>
                            <m:r>
                              <a:rPr kumimoji="1" lang="en-US" altLang="zh-CN" b="0" i="1" smtClean="0">
                                <a:latin typeface="Cambria Math"/>
                                <a:ea typeface="微软雅黑" pitchFamily="34" charset="-122"/>
                              </a:rPr>
                              <m:t>𝑤</m:t>
                            </m:r>
                          </m:e>
                          <m:sub>
                            <m:r>
                              <a:rPr kumimoji="1" lang="en-US" altLang="zh-CN" b="0" i="1" smtClean="0">
                                <a:latin typeface="Cambria Math"/>
                                <a:ea typeface="微软雅黑" pitchFamily="34" charset="-122"/>
                              </a:rPr>
                              <m:t>𝑖𝑗</m:t>
                            </m:r>
                          </m:sub>
                          <m:sup>
                            <m:r>
                              <a:rPr kumimoji="1" lang="en-US" altLang="zh-CN">
                                <a:latin typeface="Cambria Math"/>
                                <a:ea typeface="微软雅黑" pitchFamily="34" charset="-122"/>
                              </a:rPr>
                              <m:t>(</m:t>
                            </m:r>
                            <m:r>
                              <a:rPr kumimoji="1" lang="en-US" altLang="zh-CN" i="1">
                                <a:latin typeface="Cambria Math"/>
                                <a:ea typeface="微软雅黑" pitchFamily="34" charset="-122"/>
                              </a:rPr>
                              <m:t>𝑄</m:t>
                            </m:r>
                            <m:r>
                              <a:rPr kumimoji="1" lang="en-US" altLang="zh-CN">
                                <a:latin typeface="Cambria Math"/>
                                <a:ea typeface="微软雅黑" pitchFamily="34" charset="-122"/>
                              </a:rPr>
                              <m:t>)</m:t>
                            </m:r>
                          </m:sup>
                        </m:sSubSup>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3709112" y="5518116"/>
                  <a:ext cx="704872" cy="476221"/>
                </a:xfrm>
                <a:prstGeom prst="rect">
                  <a:avLst/>
                </a:prstGeom>
                <a:blipFill rotWithShape="1">
                  <a:blip r:embed="rId10"/>
                  <a:stretch>
                    <a:fillRect b="-64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656481" y="5837798"/>
                  <a:ext cx="841320" cy="8826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000" b="1" i="1" smtClean="0">
                                <a:solidFill>
                                  <a:srgbClr val="0070C0"/>
                                </a:solidFill>
                                <a:latin typeface="Cambria Math" panose="02040503050406030204" pitchFamily="18" charset="0"/>
                              </a:rPr>
                            </m:ctrlPr>
                          </m:fPr>
                          <m:num>
                            <m:r>
                              <a:rPr lang="zh-CN" altLang="en-US" sz="2000" b="1" i="1" smtClean="0">
                                <a:solidFill>
                                  <a:srgbClr val="0070C0"/>
                                </a:solidFill>
                                <a:latin typeface="Cambria Math"/>
                              </a:rPr>
                              <m:t>𝝏</m:t>
                            </m:r>
                            <m:sSub>
                              <m:sSubPr>
                                <m:ctrlPr>
                                  <a:rPr lang="en-US" altLang="zh-CN" sz="2000" b="1" i="1">
                                    <a:solidFill>
                                      <a:srgbClr val="0070C0"/>
                                    </a:solidFill>
                                    <a:latin typeface="Cambria Math" panose="02040503050406030204" pitchFamily="18" charset="0"/>
                                  </a:rPr>
                                </m:ctrlPr>
                              </m:sSubPr>
                              <m:e>
                                <m:r>
                                  <a:rPr lang="en-US" altLang="zh-CN" sz="2000" b="1" i="1">
                                    <a:solidFill>
                                      <a:srgbClr val="0070C0"/>
                                    </a:solidFill>
                                    <a:latin typeface="Cambria Math"/>
                                  </a:rPr>
                                  <m:t>𝑬</m:t>
                                </m:r>
                              </m:e>
                              <m:sub>
                                <m:r>
                                  <a:rPr lang="en-US" altLang="zh-CN" sz="2000" b="1" i="1">
                                    <a:solidFill>
                                      <a:srgbClr val="0070C0"/>
                                    </a:solidFill>
                                    <a:latin typeface="Cambria Math"/>
                                  </a:rPr>
                                  <m:t>𝒑</m:t>
                                </m:r>
                              </m:sub>
                            </m:sSub>
                          </m:num>
                          <m:den>
                            <m:r>
                              <a:rPr lang="zh-CN" altLang="en-US" sz="2000" b="1" i="1">
                                <a:solidFill>
                                  <a:srgbClr val="0070C0"/>
                                </a:solidFill>
                                <a:latin typeface="Cambria Math"/>
                              </a:rPr>
                              <m:t>𝝏</m:t>
                            </m:r>
                            <m:sSubSup>
                              <m:sSubSupPr>
                                <m:ctrlPr>
                                  <a:rPr kumimoji="1" lang="zh-CN" altLang="zh-CN" sz="2000" b="1" i="1" smtClean="0">
                                    <a:solidFill>
                                      <a:srgbClr val="0070C0"/>
                                    </a:solidFill>
                                    <a:latin typeface="Cambria Math" panose="02040503050406030204" pitchFamily="18" charset="0"/>
                                    <a:ea typeface="微软雅黑" pitchFamily="34" charset="-122"/>
                                  </a:rPr>
                                </m:ctrlPr>
                              </m:sSubSupPr>
                              <m:e>
                                <m:r>
                                  <a:rPr kumimoji="1" lang="en-US" altLang="zh-CN" sz="2000" b="1" i="1" smtClean="0">
                                    <a:solidFill>
                                      <a:srgbClr val="0070C0"/>
                                    </a:solidFill>
                                    <a:latin typeface="Cambria Math"/>
                                    <a:ea typeface="微软雅黑" pitchFamily="34" charset="-122"/>
                                  </a:rPr>
                                  <m:t>𝒔</m:t>
                                </m:r>
                              </m:e>
                              <m:sub>
                                <m:r>
                                  <a:rPr kumimoji="1" lang="en-US" altLang="zh-CN" sz="2000" b="1" i="1">
                                    <a:solidFill>
                                      <a:srgbClr val="0070C0"/>
                                    </a:solidFill>
                                    <a:latin typeface="Cambria Math"/>
                                    <a:ea typeface="微软雅黑" pitchFamily="34" charset="-122"/>
                                  </a:rPr>
                                  <m:t>𝒑</m:t>
                                </m:r>
                                <m:r>
                                  <a:rPr kumimoji="1" lang="en-US" altLang="zh-CN" sz="2000" b="1" i="1" smtClean="0">
                                    <a:solidFill>
                                      <a:srgbClr val="0070C0"/>
                                    </a:solidFill>
                                    <a:latin typeface="Cambria Math"/>
                                    <a:ea typeface="微软雅黑" pitchFamily="34" charset="-122"/>
                                  </a:rPr>
                                  <m:t>𝒊</m:t>
                                </m:r>
                              </m:sub>
                              <m:sup>
                                <m:r>
                                  <a:rPr kumimoji="1" lang="en-US" altLang="zh-CN" sz="2000" b="1" i="1">
                                    <a:solidFill>
                                      <a:srgbClr val="0070C0"/>
                                    </a:solidFill>
                                    <a:latin typeface="Cambria Math"/>
                                    <a:ea typeface="微软雅黑" pitchFamily="34" charset="-122"/>
                                  </a:rPr>
                                  <m:t>(</m:t>
                                </m:r>
                                <m:r>
                                  <a:rPr kumimoji="1" lang="en-US" altLang="zh-CN" sz="2000" b="1" i="1" smtClean="0">
                                    <a:solidFill>
                                      <a:srgbClr val="0070C0"/>
                                    </a:solidFill>
                                    <a:latin typeface="Cambria Math"/>
                                    <a:ea typeface="微软雅黑" pitchFamily="34" charset="-122"/>
                                  </a:rPr>
                                  <m:t>𝑸</m:t>
                                </m:r>
                                <m:r>
                                  <a:rPr kumimoji="1" lang="en-US" altLang="zh-CN" sz="2000" b="1" i="1">
                                    <a:solidFill>
                                      <a:srgbClr val="0070C0"/>
                                    </a:solidFill>
                                    <a:latin typeface="Cambria Math"/>
                                    <a:ea typeface="微软雅黑" pitchFamily="34" charset="-122"/>
                                  </a:rPr>
                                  <m:t>)</m:t>
                                </m:r>
                              </m:sup>
                            </m:sSubSup>
                          </m:den>
                        </m:f>
                      </m:oMath>
                    </m:oMathPara>
                  </a14:m>
                  <a:endParaRPr lang="zh-CN" altLang="en-US" sz="2000" b="1" i="1" dirty="0">
                    <a:solidFill>
                      <a:srgbClr val="0070C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656481" y="5837798"/>
                  <a:ext cx="841320" cy="882614"/>
                </a:xfrm>
                <a:prstGeom prst="rect">
                  <a:avLst/>
                </a:prstGeom>
                <a:blipFill rotWithShape="1">
                  <a:blip r:embed="rId1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59315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righ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right)">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6816" y="1556792"/>
            <a:ext cx="8229600" cy="676672"/>
          </a:xfrm>
        </p:spPr>
        <p:txBody>
          <a:bodyPr>
            <a:normAutofit/>
          </a:bodyPr>
          <a:lstStyle/>
          <a:p>
            <a:pPr marL="0" indent="0" fontAlgn="base">
              <a:spcBef>
                <a:spcPct val="0"/>
              </a:spcBef>
              <a:spcAft>
                <a:spcPct val="0"/>
              </a:spcAft>
              <a:buNone/>
            </a:pPr>
            <a:r>
              <a:rPr kumimoji="1" lang="zh-CN" altLang="en-US" sz="2000" dirty="0"/>
              <a:t>这样以此类推就得了如下的递推公式</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49</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2923" y="1276867"/>
            <a:ext cx="4359622" cy="93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6816" y="2226160"/>
            <a:ext cx="2751074" cy="400110"/>
          </a:xfrm>
          <a:prstGeom prst="rect">
            <a:avLst/>
          </a:prstGeom>
          <a:noFill/>
        </p:spPr>
        <p:txBody>
          <a:bodyPr wrap="none" rtlCol="0">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若假定</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f</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为</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S</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形函数，则</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8619" y="2120215"/>
            <a:ext cx="3860889" cy="61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6816" y="2854999"/>
            <a:ext cx="3092513" cy="400110"/>
          </a:xfrm>
          <a:prstGeom prst="rect">
            <a:avLst/>
          </a:prstGeom>
          <a:noFill/>
        </p:spPr>
        <p:txBody>
          <a:bodyPr wrap="none" rtlCol="0">
            <a:spAutoFit/>
          </a:bodyPr>
          <a:lstStyle/>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BP</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网络的学习算法如下：</a:t>
            </a:r>
          </a:p>
        </p:txBody>
      </p:sp>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4713" y="2854999"/>
            <a:ext cx="5683847" cy="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组合 16"/>
          <p:cNvGrpSpPr/>
          <p:nvPr/>
        </p:nvGrpSpPr>
        <p:grpSpPr>
          <a:xfrm>
            <a:off x="743811" y="2854999"/>
            <a:ext cx="7115193" cy="1884293"/>
            <a:chOff x="743811" y="2854999"/>
            <a:chExt cx="7115193" cy="1884293"/>
          </a:xfrm>
        </p:grpSpPr>
        <p:grpSp>
          <p:nvGrpSpPr>
            <p:cNvPr id="14" name="组合 13"/>
            <p:cNvGrpSpPr/>
            <p:nvPr/>
          </p:nvGrpSpPr>
          <p:grpSpPr>
            <a:xfrm>
              <a:off x="743811" y="2854999"/>
              <a:ext cx="7115193" cy="1884293"/>
              <a:chOff x="743811" y="2854999"/>
              <a:chExt cx="7115193" cy="1884293"/>
            </a:xfrm>
          </p:grpSpPr>
          <p:sp>
            <p:nvSpPr>
              <p:cNvPr id="8" name="矩形 7"/>
              <p:cNvSpPr/>
              <p:nvPr/>
            </p:nvSpPr>
            <p:spPr>
              <a:xfrm>
                <a:off x="6832866" y="2854999"/>
                <a:ext cx="1026137" cy="54000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flipH="1">
                <a:off x="743811" y="2854999"/>
                <a:ext cx="6089055" cy="934041"/>
              </a:xfrm>
              <a:prstGeom prst="line">
                <a:avLst/>
              </a:prstGeom>
              <a:noFill/>
              <a:ln w="28575">
                <a:solidFill>
                  <a:srgbClr val="C00000"/>
                </a:solidFill>
                <a:prstDash val="dash"/>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600122" y="3394999"/>
                <a:ext cx="4258882" cy="1344293"/>
              </a:xfrm>
              <a:prstGeom prst="line">
                <a:avLst/>
              </a:prstGeom>
              <a:noFill/>
              <a:ln w="28575">
                <a:solidFill>
                  <a:srgbClr val="C00000"/>
                </a:solidFill>
                <a:prstDash val="dash"/>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grpSp>
        <p:pic>
          <p:nvPicPr>
            <p:cNvPr id="512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811" y="3803292"/>
              <a:ext cx="2856311" cy="936000"/>
            </a:xfrm>
            <a:prstGeom prst="rect">
              <a:avLst/>
            </a:prstGeom>
            <a:noFill/>
            <a:ln w="28575">
              <a:solidFill>
                <a:srgbClr val="C00000"/>
              </a:solidFill>
              <a:prstDash val="dash"/>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2" name="组合 41"/>
          <p:cNvGrpSpPr/>
          <p:nvPr/>
        </p:nvGrpSpPr>
        <p:grpSpPr>
          <a:xfrm>
            <a:off x="2483768" y="4005064"/>
            <a:ext cx="6475351" cy="2438996"/>
            <a:chOff x="2483768" y="4005064"/>
            <a:chExt cx="6475351" cy="2438996"/>
          </a:xfrm>
        </p:grpSpPr>
        <p:grpSp>
          <p:nvGrpSpPr>
            <p:cNvPr id="20" name="组合 19"/>
            <p:cNvGrpSpPr/>
            <p:nvPr/>
          </p:nvGrpSpPr>
          <p:grpSpPr>
            <a:xfrm>
              <a:off x="3358921" y="4860061"/>
              <a:ext cx="5544000" cy="1583999"/>
              <a:chOff x="2196623" y="4941288"/>
              <a:chExt cx="5868945" cy="1680011"/>
            </a:xfrm>
          </p:grpSpPr>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6623" y="4941288"/>
                <a:ext cx="5868945"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6115" y="6045299"/>
                <a:ext cx="4823131" cy="5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6" name="矩形 25"/>
            <p:cNvSpPr/>
            <p:nvPr/>
          </p:nvSpPr>
          <p:spPr>
            <a:xfrm>
              <a:off x="3415119" y="4860061"/>
              <a:ext cx="5544000" cy="1583999"/>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28" name="矩形 27"/>
            <p:cNvSpPr/>
            <p:nvPr/>
          </p:nvSpPr>
          <p:spPr>
            <a:xfrm>
              <a:off x="2483768" y="4005064"/>
              <a:ext cx="432048" cy="451212"/>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flipH="1" flipV="1">
              <a:off x="2915816" y="4005064"/>
              <a:ext cx="5987106" cy="854998"/>
            </a:xfrm>
            <a:prstGeom prst="line">
              <a:avLst/>
            </a:prstGeom>
            <a:noFill/>
            <a:ln w="28575">
              <a:solidFill>
                <a:srgbClr val="0070C0"/>
              </a:solidFill>
              <a:prstDash val="dash"/>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2494855" y="4460376"/>
              <a:ext cx="915348" cy="1983684"/>
            </a:xfrm>
            <a:prstGeom prst="line">
              <a:avLst/>
            </a:prstGeom>
            <a:noFill/>
            <a:ln w="28575">
              <a:solidFill>
                <a:srgbClr val="0070C0"/>
              </a:solidFill>
              <a:prstDash val="dash"/>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7532626" y="3782694"/>
            <a:ext cx="954107"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负梯度</a:t>
            </a:r>
          </a:p>
        </p:txBody>
      </p:sp>
      <p:cxnSp>
        <p:nvCxnSpPr>
          <p:cNvPr id="45" name="直接连接符 44"/>
          <p:cNvCxnSpPr/>
          <p:nvPr/>
        </p:nvCxnSpPr>
        <p:spPr>
          <a:xfrm>
            <a:off x="7345934" y="3322019"/>
            <a:ext cx="394418" cy="460675"/>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66035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5</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神经元模型</a:t>
            </a:r>
          </a:p>
        </p:txBody>
      </p:sp>
      <p:pic>
        <p:nvPicPr>
          <p:cNvPr id="1027" name="Picture 3" descr="E:\学习\智能控制-信息学院春季\Neural Network\Neuron_Hand-tuned.svg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701008"/>
            <a:ext cx="3348838" cy="1800000"/>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95937" y="1709516"/>
            <a:ext cx="5040560" cy="1631216"/>
          </a:xfrm>
          <a:prstGeom prst="rect">
            <a:avLst/>
          </a:prstGeom>
          <a:noFill/>
        </p:spPr>
        <p:txBody>
          <a:bodyPr wrap="square" rtlCol="0">
            <a:spAutoFit/>
          </a:bodyPr>
          <a:lstStyle/>
          <a:p>
            <a:pPr marL="285750" indent="-285750">
              <a:buFont typeface="Arial" pitchFamily="34" charset="0"/>
              <a:buChar char="•"/>
            </a:pPr>
            <a:r>
              <a:rPr lang="zh-CN" altLang="en-US" sz="2000" b="1" dirty="0" smtClean="0">
                <a:solidFill>
                  <a:srgbClr val="FF0000"/>
                </a:solidFill>
                <a:effectLst>
                  <a:outerShdw blurRad="38100" dist="38100" dir="2700000" algn="tl">
                    <a:srgbClr val="000000">
                      <a:alpha val="43137"/>
                    </a:srgbClr>
                  </a:outerShdw>
                </a:effectLst>
              </a:rPr>
              <a:t>树突：神经元的接收器，主要用来接收信息</a:t>
            </a:r>
            <a:endParaRPr lang="en-US" altLang="zh-CN" sz="2000" b="1" dirty="0" smtClean="0">
              <a:solidFill>
                <a:srgbClr val="FF0000"/>
              </a:solidFill>
              <a:effectLst>
                <a:outerShdw blurRad="38100" dist="38100" dir="2700000" algn="tl">
                  <a:srgbClr val="000000">
                    <a:alpha val="43137"/>
                  </a:srgbClr>
                </a:outerShdw>
              </a:effectLst>
            </a:endParaRPr>
          </a:p>
          <a:p>
            <a:pPr marL="285750" indent="-285750">
              <a:buFont typeface="Arial" pitchFamily="34" charset="0"/>
              <a:buChar char="•"/>
            </a:pPr>
            <a:r>
              <a:rPr lang="zh-CN" altLang="en-US" sz="2000" b="1" dirty="0" smtClean="0">
                <a:solidFill>
                  <a:srgbClr val="FF0000"/>
                </a:solidFill>
                <a:effectLst>
                  <a:outerShdw blurRad="38100" dist="38100" dir="2700000" algn="tl">
                    <a:srgbClr val="000000">
                      <a:alpha val="43137"/>
                    </a:srgbClr>
                  </a:outerShdw>
                </a:effectLst>
              </a:rPr>
              <a:t>细胞体：神经元的主体，用来“处理”信息</a:t>
            </a:r>
            <a:endParaRPr lang="en-US" altLang="zh-CN" sz="2000" b="1" dirty="0" smtClean="0">
              <a:solidFill>
                <a:srgbClr val="FF0000"/>
              </a:solidFill>
              <a:effectLst>
                <a:outerShdw blurRad="38100" dist="38100" dir="2700000" algn="tl">
                  <a:srgbClr val="000000">
                    <a:alpha val="43137"/>
                  </a:srgbClr>
                </a:outerShdw>
              </a:effectLst>
            </a:endParaRPr>
          </a:p>
          <a:p>
            <a:pPr marL="285750" indent="-285750">
              <a:buFont typeface="Arial" pitchFamily="34" charset="0"/>
              <a:buChar char="•"/>
            </a:pPr>
            <a:r>
              <a:rPr lang="zh-CN" altLang="en-US" sz="2000" b="1" dirty="0" smtClean="0">
                <a:solidFill>
                  <a:srgbClr val="FF0000"/>
                </a:solidFill>
                <a:effectLst>
                  <a:outerShdw blurRad="38100" dist="38100" dir="2700000" algn="tl">
                    <a:srgbClr val="000000">
                      <a:alpha val="43137"/>
                    </a:srgbClr>
                  </a:outerShdw>
                </a:effectLst>
              </a:rPr>
              <a:t>轴突：用来传导信息</a:t>
            </a:r>
            <a:endParaRPr lang="zh-CN" altLang="en-US" sz="2000" b="1" dirty="0">
              <a:solidFill>
                <a:srgbClr val="FF0000"/>
              </a:solidFill>
              <a:effectLst>
                <a:outerShdw blurRad="38100" dist="38100" dir="2700000" algn="tl">
                  <a:srgbClr val="000000">
                    <a:alpha val="43137"/>
                  </a:srgbClr>
                </a:outerShdw>
              </a:effectLst>
            </a:endParaRPr>
          </a:p>
        </p:txBody>
      </p:sp>
      <p:sp>
        <p:nvSpPr>
          <p:cNvPr id="3" name="TextBox 2"/>
          <p:cNvSpPr txBox="1"/>
          <p:nvPr/>
        </p:nvSpPr>
        <p:spPr>
          <a:xfrm>
            <a:off x="323528" y="1205544"/>
            <a:ext cx="2616422" cy="461665"/>
          </a:xfrm>
          <a:prstGeom prst="rect">
            <a:avLst/>
          </a:prstGeom>
          <a:noFill/>
        </p:spPr>
        <p:txBody>
          <a:bodyPr wrap="none" rtlCol="0">
            <a:spAutoFit/>
          </a:bodyPr>
          <a:lstStyle/>
          <a:p>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生物神经元模型</a:t>
            </a:r>
          </a:p>
        </p:txBody>
      </p:sp>
      <p:sp>
        <p:nvSpPr>
          <p:cNvPr id="8" name="TextBox 7"/>
          <p:cNvSpPr txBox="1"/>
          <p:nvPr/>
        </p:nvSpPr>
        <p:spPr>
          <a:xfrm>
            <a:off x="253926" y="3573016"/>
            <a:ext cx="6001964" cy="461665"/>
          </a:xfrm>
          <a:prstGeom prst="rect">
            <a:avLst/>
          </a:prstGeom>
          <a:noFill/>
        </p:spPr>
        <p:txBody>
          <a:bodyPr wrap="none" rtlCol="0">
            <a:spAutoFit/>
          </a:bodyPr>
          <a:lstStyle>
            <a:defPPr>
              <a:defRPr lang="zh-CN"/>
            </a:defPPr>
            <a:lvl1pPr>
              <a:defRPr sz="2000" b="1">
                <a:cs typeface="Arial" pitchFamily="34" charset="0"/>
              </a:defRPr>
            </a:lvl1pPr>
          </a:lstStyle>
          <a:p>
            <a:r>
              <a:rPr lang="en-US" altLang="zh-CN" sz="2400" dirty="0">
                <a:solidFill>
                  <a:srgbClr val="0070C0"/>
                </a:solidFill>
                <a:effectLst>
                  <a:outerShdw dist="38100" dir="2700000" algn="tl">
                    <a:srgbClr val="3333CC"/>
                  </a:outerShdw>
                </a:effectLst>
                <a:latin typeface="微软雅黑" pitchFamily="34" charset="-122"/>
                <a:ea typeface="微软雅黑" pitchFamily="34" charset="-122"/>
                <a:cs typeface="+mn-cs"/>
              </a:rPr>
              <a:t>2.</a:t>
            </a:r>
            <a:r>
              <a:rPr lang="zh-CN" altLang="en-US" sz="2400" dirty="0">
                <a:solidFill>
                  <a:srgbClr val="0070C0"/>
                </a:solidFill>
                <a:effectLst>
                  <a:outerShdw dist="38100" dir="2700000" algn="tl">
                    <a:srgbClr val="3333CC"/>
                  </a:outerShdw>
                </a:effectLst>
                <a:latin typeface="微软雅黑" pitchFamily="34" charset="-122"/>
                <a:ea typeface="微软雅黑" pitchFamily="34" charset="-122"/>
                <a:cs typeface="+mn-cs"/>
              </a:rPr>
              <a:t>人工神经元模型（模拟生物神经元模型）</a:t>
            </a:r>
          </a:p>
        </p:txBody>
      </p:sp>
      <p:grpSp>
        <p:nvGrpSpPr>
          <p:cNvPr id="1028" name="组合 1027"/>
          <p:cNvGrpSpPr/>
          <p:nvPr/>
        </p:nvGrpSpPr>
        <p:grpSpPr>
          <a:xfrm>
            <a:off x="251520" y="4256203"/>
            <a:ext cx="3570468" cy="1875016"/>
            <a:chOff x="3672366" y="4005064"/>
            <a:chExt cx="4356018" cy="2275126"/>
          </a:xfrm>
        </p:grpSpPr>
        <p:sp>
          <p:nvSpPr>
            <p:cNvPr id="6" name="椭圆 5"/>
            <p:cNvSpPr/>
            <p:nvPr/>
          </p:nvSpPr>
          <p:spPr>
            <a:xfrm>
              <a:off x="5314868" y="4797152"/>
              <a:ext cx="1656184" cy="100811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p>
          </p:txBody>
        </p:sp>
        <p:cxnSp>
          <p:nvCxnSpPr>
            <p:cNvPr id="9" name="直接箭头连接符 8"/>
            <p:cNvCxnSpPr>
              <a:stCxn id="20" idx="3"/>
            </p:cNvCxnSpPr>
            <p:nvPr/>
          </p:nvCxnSpPr>
          <p:spPr>
            <a:xfrm>
              <a:off x="4145188" y="4217462"/>
              <a:ext cx="1199776" cy="723706"/>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2" name="直接箭头连接符 11"/>
            <p:cNvCxnSpPr/>
            <p:nvPr/>
          </p:nvCxnSpPr>
          <p:spPr>
            <a:xfrm>
              <a:off x="4211960" y="5026620"/>
              <a:ext cx="1080000" cy="18002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3" name="直接箭头连接符 12"/>
            <p:cNvCxnSpPr>
              <a:stCxn id="21" idx="3"/>
            </p:cNvCxnSpPr>
            <p:nvPr/>
          </p:nvCxnSpPr>
          <p:spPr>
            <a:xfrm flipV="1">
              <a:off x="4196997" y="5654230"/>
              <a:ext cx="1238979" cy="425905"/>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6" name="直接箭头连接符 15"/>
            <p:cNvCxnSpPr/>
            <p:nvPr/>
          </p:nvCxnSpPr>
          <p:spPr>
            <a:xfrm>
              <a:off x="6971052" y="5301208"/>
              <a:ext cx="1057332"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672366" y="4695527"/>
                  <a:ext cx="5026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𝑥</m:t>
                            </m:r>
                          </m:e>
                          <m:sub>
                            <m:r>
                              <a:rPr lang="en-US" altLang="zh-CN" sz="2000" i="1">
                                <a:latin typeface="Cambria Math"/>
                              </a:rPr>
                              <m:t>1</m:t>
                            </m:r>
                          </m:sub>
                        </m:sSub>
                      </m:oMath>
                    </m:oMathPara>
                  </a14:m>
                  <a:endParaRPr lang="zh-CN" alt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672366" y="4695527"/>
                  <a:ext cx="502637" cy="400110"/>
                </a:xfrm>
                <a:prstGeom prst="rect">
                  <a:avLst/>
                </a:prstGeom>
                <a:blipFill rotWithShape="1">
                  <a:blip r:embed="rId4"/>
                  <a:stretch>
                    <a:fillRect b="-240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672366" y="4005064"/>
                  <a:ext cx="472822" cy="424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a:rPr>
                              <m:t>𝜃</m:t>
                            </m:r>
                          </m:e>
                          <m:sub>
                            <m:r>
                              <a:rPr lang="en-US" altLang="zh-CN" sz="2000" b="0" i="1" smtClean="0">
                                <a:latin typeface="Cambria Math"/>
                              </a:rPr>
                              <m:t>𝑗</m:t>
                            </m:r>
                          </m:sub>
                        </m:sSub>
                      </m:oMath>
                    </m:oMathPara>
                  </a14:m>
                  <a:endParaRPr lang="zh-CN" altLang="en-US"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3672366" y="4005064"/>
                  <a:ext cx="472822" cy="424796"/>
                </a:xfrm>
                <a:prstGeom prst="rect">
                  <a:avLst/>
                </a:prstGeom>
                <a:blipFill rotWithShape="1">
                  <a:blip r:embed="rId5"/>
                  <a:stretch>
                    <a:fillRect b="-31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672366" y="5880080"/>
                  <a:ext cx="52463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a:rPr>
                              <m:t>𝑥</m:t>
                            </m:r>
                          </m:e>
                          <m:sub>
                            <m:r>
                              <a:rPr lang="en-US" altLang="zh-CN" sz="2000" b="0" i="1" smtClean="0">
                                <a:latin typeface="Cambria Math"/>
                              </a:rPr>
                              <m:t>𝑛</m:t>
                            </m:r>
                          </m:sub>
                        </m:sSub>
                      </m:oMath>
                    </m:oMathPara>
                  </a14:m>
                  <a:endParaRPr lang="zh-CN" altLang="en-US" sz="2000" dirty="0"/>
                </a:p>
              </p:txBody>
            </p:sp>
          </mc:Choice>
          <mc:Fallback xmlns="">
            <p:sp>
              <p:nvSpPr>
                <p:cNvPr id="21" name="TextBox 20"/>
                <p:cNvSpPr txBox="1">
                  <a:spLocks noRot="1" noChangeAspect="1" noMove="1" noResize="1" noEditPoints="1" noAdjustHandles="1" noChangeArrowheads="1" noChangeShapeType="1" noTextEdit="1"/>
                </p:cNvSpPr>
                <p:nvPr/>
              </p:nvSpPr>
              <p:spPr>
                <a:xfrm>
                  <a:off x="3672366" y="5880080"/>
                  <a:ext cx="524631" cy="400110"/>
                </a:xfrm>
                <a:prstGeom prst="rect">
                  <a:avLst/>
                </a:prstGeom>
                <a:blipFill rotWithShape="1">
                  <a:blip r:embed="rId6"/>
                  <a:stretch>
                    <a:fillRect b="-20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372424" y="4653136"/>
                  <a:ext cx="657422" cy="4348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zh-CN" altLang="en-US" sz="1600" b="0" i="1" smtClean="0">
                                <a:latin typeface="Cambria Math"/>
                              </a:rPr>
                              <m:t>𝜔</m:t>
                            </m:r>
                          </m:e>
                          <m:sub>
                            <m:r>
                              <a:rPr lang="en-US" altLang="zh-CN" sz="1600" b="0" i="1" smtClean="0">
                                <a:latin typeface="Cambria Math"/>
                              </a:rPr>
                              <m:t>𝑗</m:t>
                            </m:r>
                            <m:r>
                              <a:rPr lang="en-US" altLang="zh-CN" sz="1600" b="0" i="1" smtClean="0">
                                <a:latin typeface="Cambria Math"/>
                              </a:rPr>
                              <m:t>1</m:t>
                            </m:r>
                          </m:sub>
                        </m:sSub>
                      </m:oMath>
                    </m:oMathPara>
                  </a14:m>
                  <a:endParaRPr lang="zh-CN" altLang="en-US" sz="1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372424" y="4653136"/>
                  <a:ext cx="657422" cy="434840"/>
                </a:xfrm>
                <a:prstGeom prst="rect">
                  <a:avLst/>
                </a:prstGeom>
                <a:blipFill rotWithShape="1">
                  <a:blip r:embed="rId7"/>
                  <a:stretch>
                    <a:fillRect b="-67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660612" y="4275814"/>
                  <a:ext cx="51007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a:rPr>
                          <m:t>−</m:t>
                        </m:r>
                        <m:r>
                          <a:rPr lang="en-US" altLang="zh-CN" sz="1600" b="0" i="1" smtClean="0">
                            <a:latin typeface="Cambria Math"/>
                          </a:rPr>
                          <m:t>1</m:t>
                        </m:r>
                      </m:oMath>
                    </m:oMathPara>
                  </a14:m>
                  <a:endParaRPr lang="zh-CN" altLang="en-US" sz="1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4660612" y="4275814"/>
                  <a:ext cx="510076" cy="338554"/>
                </a:xfrm>
                <a:prstGeom prst="rect">
                  <a:avLst/>
                </a:prstGeom>
                <a:blipFill rotWithShape="1">
                  <a:blip r:embed="rId8"/>
                  <a:stretch>
                    <a:fillRect r="-1449" b="-10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529700" y="5413618"/>
                  <a:ext cx="674243" cy="4348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zh-CN" altLang="en-US" sz="1600" b="0" i="1" smtClean="0">
                                <a:latin typeface="Cambria Math"/>
                              </a:rPr>
                              <m:t>𝜔</m:t>
                            </m:r>
                          </m:e>
                          <m:sub>
                            <m:r>
                              <a:rPr lang="en-US" altLang="zh-CN" sz="1600" b="0" i="1" smtClean="0">
                                <a:latin typeface="Cambria Math"/>
                              </a:rPr>
                              <m:t>𝑗𝑛</m:t>
                            </m:r>
                          </m:sub>
                        </m:sSub>
                      </m:oMath>
                    </m:oMathPara>
                  </a14:m>
                  <a:endParaRPr lang="zh-CN" altLang="en-US" sz="1600" dirty="0"/>
                </a:p>
              </p:txBody>
            </p:sp>
          </mc:Choice>
          <mc:Fallback xmlns="">
            <p:sp>
              <p:nvSpPr>
                <p:cNvPr id="26" name="TextBox 25"/>
                <p:cNvSpPr txBox="1">
                  <a:spLocks noRot="1" noChangeAspect="1" noMove="1" noResize="1" noEditPoints="1" noAdjustHandles="1" noChangeArrowheads="1" noChangeShapeType="1" noTextEdit="1"/>
                </p:cNvSpPr>
                <p:nvPr/>
              </p:nvSpPr>
              <p:spPr>
                <a:xfrm>
                  <a:off x="4529700" y="5413618"/>
                  <a:ext cx="674243" cy="434840"/>
                </a:xfrm>
                <a:prstGeom prst="rect">
                  <a:avLst/>
                </a:prstGeom>
                <a:blipFill rotWithShape="1">
                  <a:blip r:embed="rId9"/>
                  <a:stretch>
                    <a:fillRect b="-8621"/>
                  </a:stretch>
                </a:blipFill>
              </p:spPr>
              <p:txBody>
                <a:bodyPr/>
                <a:lstStyle/>
                <a:p>
                  <a:r>
                    <a:rPr lang="zh-CN" altLang="en-US">
                      <a:noFill/>
                    </a:rPr>
                    <a:t> </a:t>
                  </a:r>
                </a:p>
              </p:txBody>
            </p:sp>
          </mc:Fallback>
        </mc:AlternateContent>
        <p:sp>
          <p:nvSpPr>
            <p:cNvPr id="24" name="TextBox 23"/>
            <p:cNvSpPr txBox="1"/>
            <p:nvPr/>
          </p:nvSpPr>
          <p:spPr>
            <a:xfrm>
              <a:off x="4271976" y="5301209"/>
              <a:ext cx="284052" cy="477054"/>
            </a:xfrm>
            <a:prstGeom prst="rect">
              <a:avLst/>
            </a:prstGeom>
            <a:noFill/>
          </p:spPr>
          <p:txBody>
            <a:bodyPr wrap="none" rtlCol="0">
              <a:spAutoFit/>
            </a:bodyPr>
            <a:lstStyle/>
            <a:p>
              <a:pPr>
                <a:lnSpc>
                  <a:spcPts val="1000"/>
                </a:lnSpc>
              </a:pPr>
              <a:r>
                <a:rPr lang="en-US" altLang="zh-CN" sz="2800" b="1" dirty="0" smtClean="0"/>
                <a:t>.</a:t>
              </a:r>
            </a:p>
            <a:p>
              <a:pPr>
                <a:lnSpc>
                  <a:spcPts val="1000"/>
                </a:lnSpc>
              </a:pPr>
              <a:r>
                <a:rPr lang="en-US" altLang="zh-CN" sz="2800" b="1" dirty="0" smtClean="0"/>
                <a:t>.</a:t>
              </a:r>
            </a:p>
            <a:p>
              <a:pPr>
                <a:lnSpc>
                  <a:spcPts val="1000"/>
                </a:lnSpc>
              </a:pPr>
              <a:r>
                <a:rPr lang="en-US" altLang="zh-CN" sz="2800" b="1" dirty="0"/>
                <a:t>.</a:t>
              </a:r>
              <a:endParaRPr lang="zh-CN" altLang="en-US" sz="2800" b="1" dirty="0"/>
            </a:p>
          </p:txBody>
        </p:sp>
        <p:cxnSp>
          <p:nvCxnSpPr>
            <p:cNvPr id="27" name="直接连接符 26"/>
            <p:cNvCxnSpPr>
              <a:stCxn id="6" idx="0"/>
              <a:endCxn id="6" idx="4"/>
            </p:cNvCxnSpPr>
            <p:nvPr/>
          </p:nvCxnSpPr>
          <p:spPr>
            <a:xfrm>
              <a:off x="6142960" y="4797152"/>
              <a:ext cx="0" cy="1008112"/>
            </a:xfrm>
            <a:prstGeom prst="line">
              <a:avLst/>
            </a:prstGeom>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80112" y="5010218"/>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altLang="zh-CN" sz="2400" b="0" i="0" smtClean="0">
                            <a:latin typeface="Cambria Math"/>
                            <a:ea typeface="Cambria Math"/>
                          </a:rPr>
                          <m:t>Σ</m:t>
                        </m:r>
                      </m:oMath>
                    </m:oMathPara>
                  </a14:m>
                  <a:endParaRPr lang="zh-CN" altLang="en-US" sz="2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80112" y="5010218"/>
                  <a:ext cx="457200" cy="461665"/>
                </a:xfrm>
                <a:prstGeom prst="rect">
                  <a:avLst/>
                </a:prstGeom>
                <a:blipFill rotWithShape="1">
                  <a:blip r:embed="rId10"/>
                  <a:stretch>
                    <a:fillRect l="-1639" b="-19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131024" y="5010218"/>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a:ea typeface="Cambria Math"/>
                          </a:rPr>
                          <m:t>𝑓</m:t>
                        </m:r>
                        <m:d>
                          <m:dPr>
                            <m:ctrlPr>
                              <a:rPr lang="en-US" altLang="zh-CN" sz="2400" i="1" smtClean="0">
                                <a:latin typeface="Cambria Math" panose="02040503050406030204" pitchFamily="18" charset="0"/>
                                <a:ea typeface="Cambria Math"/>
                              </a:rPr>
                            </m:ctrlPr>
                          </m:dPr>
                          <m:e>
                            <m:r>
                              <a:rPr lang="en-US" altLang="zh-CN" sz="2400" b="0" i="1" smtClean="0">
                                <a:latin typeface="Cambria Math"/>
                                <a:ea typeface="Cambria Math"/>
                              </a:rPr>
                              <m:t>∙</m:t>
                            </m:r>
                          </m:e>
                        </m:d>
                      </m:oMath>
                    </m:oMathPara>
                  </a14:m>
                  <a:endParaRPr lang="zh-CN" alt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6131024" y="5010218"/>
                  <a:ext cx="457200" cy="461665"/>
                </a:xfrm>
                <a:prstGeom prst="rect">
                  <a:avLst/>
                </a:prstGeom>
                <a:blipFill rotWithShape="1">
                  <a:blip r:embed="rId11"/>
                  <a:stretch>
                    <a:fillRect l="-14754" r="-54098" b="-46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7242834" y="4780411"/>
                  <a:ext cx="482119" cy="424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a:rPr>
                              <m:t>𝑦</m:t>
                            </m:r>
                          </m:e>
                          <m:sub>
                            <m:r>
                              <a:rPr lang="en-US" altLang="zh-CN" sz="2000" b="0" i="1" smtClean="0">
                                <a:latin typeface="Cambria Math"/>
                              </a:rPr>
                              <m:t>𝑗</m:t>
                            </m:r>
                          </m:sub>
                        </m:sSub>
                      </m:oMath>
                    </m:oMathPara>
                  </a14:m>
                  <a:endParaRPr lang="zh-CN" altLang="en-US" sz="2000" dirty="0"/>
                </a:p>
              </p:txBody>
            </p:sp>
          </mc:Choice>
          <mc:Fallback xmlns="">
            <p:sp>
              <p:nvSpPr>
                <p:cNvPr id="36" name="TextBox 35"/>
                <p:cNvSpPr txBox="1">
                  <a:spLocks noRot="1" noChangeAspect="1" noMove="1" noResize="1" noEditPoints="1" noAdjustHandles="1" noChangeArrowheads="1" noChangeShapeType="1" noTextEdit="1"/>
                </p:cNvSpPr>
                <p:nvPr/>
              </p:nvSpPr>
              <p:spPr>
                <a:xfrm>
                  <a:off x="7242834" y="4780411"/>
                  <a:ext cx="482119" cy="424796"/>
                </a:xfrm>
                <a:prstGeom prst="rect">
                  <a:avLst/>
                </a:prstGeom>
                <a:blipFill rotWithShape="1">
                  <a:blip r:embed="rId12"/>
                  <a:stretch>
                    <a:fillRect b="-33333"/>
                  </a:stretch>
                </a:blipFill>
              </p:spPr>
              <p:txBody>
                <a:bodyPr/>
                <a:lstStyle/>
                <a:p>
                  <a:r>
                    <a:rPr lang="zh-CN" altLang="en-US">
                      <a:noFill/>
                    </a:rPr>
                    <a:t> </a:t>
                  </a:r>
                </a:p>
              </p:txBody>
            </p:sp>
          </mc:Fallback>
        </mc:AlternateContent>
      </p:grpSp>
      <p:grpSp>
        <p:nvGrpSpPr>
          <p:cNvPr id="1038" name="组合 1037"/>
          <p:cNvGrpSpPr/>
          <p:nvPr/>
        </p:nvGrpSpPr>
        <p:grpSpPr>
          <a:xfrm>
            <a:off x="251520" y="4027142"/>
            <a:ext cx="2607873" cy="2146153"/>
            <a:chOff x="3275516" y="4059080"/>
            <a:chExt cx="2607873" cy="2146153"/>
          </a:xfrm>
        </p:grpSpPr>
        <p:sp>
          <p:nvSpPr>
            <p:cNvPr id="1030" name="圆角矩形 1029"/>
            <p:cNvSpPr/>
            <p:nvPr/>
          </p:nvSpPr>
          <p:spPr>
            <a:xfrm>
              <a:off x="3275516" y="4234125"/>
              <a:ext cx="884903" cy="1971108"/>
            </a:xfrm>
            <a:prstGeom prst="roundRect">
              <a:avLst/>
            </a:prstGeom>
            <a:noFill/>
            <a:ln>
              <a:solidFill>
                <a:srgbClr val="FF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31" name="TextBox 1030"/>
            <p:cNvSpPr txBox="1"/>
            <p:nvPr/>
          </p:nvSpPr>
          <p:spPr>
            <a:xfrm>
              <a:off x="4544561" y="4059080"/>
              <a:ext cx="1338828" cy="458122"/>
            </a:xfrm>
            <a:prstGeom prst="rect">
              <a:avLst/>
            </a:prstGeom>
            <a:noFill/>
            <a:ln>
              <a:solidFill>
                <a:srgbClr val="FF0000"/>
              </a:solidFill>
              <a:prstDash val="dash"/>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dk1"/>
                  </a:solidFill>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r>
                <a:rPr lang="zh-CN" altLang="en-US" b="1" dirty="0">
                  <a:solidFill>
                    <a:srgbClr val="FF0000"/>
                  </a:solidFill>
                  <a:effectLst>
                    <a:outerShdw dist="25400" dir="4080000" algn="ctr" rotWithShape="0">
                      <a:schemeClr val="tx1"/>
                    </a:outerShdw>
                  </a:effectLst>
                </a:rPr>
                <a:t>树突：输入</a:t>
              </a:r>
            </a:p>
          </p:txBody>
        </p:sp>
        <p:cxnSp>
          <p:nvCxnSpPr>
            <p:cNvPr id="1033" name="直接连接符 1032"/>
            <p:cNvCxnSpPr>
              <a:endCxn id="1031" idx="1"/>
            </p:cNvCxnSpPr>
            <p:nvPr/>
          </p:nvCxnSpPr>
          <p:spPr>
            <a:xfrm flipV="1">
              <a:off x="4165380" y="4288141"/>
              <a:ext cx="379181" cy="4169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1039" name="组合 1038"/>
          <p:cNvGrpSpPr/>
          <p:nvPr/>
        </p:nvGrpSpPr>
        <p:grpSpPr>
          <a:xfrm>
            <a:off x="1330974" y="4815346"/>
            <a:ext cx="2151900" cy="1794894"/>
            <a:chOff x="4530191" y="4750130"/>
            <a:chExt cx="2151900" cy="1794894"/>
          </a:xfrm>
        </p:grpSpPr>
        <p:sp>
          <p:nvSpPr>
            <p:cNvPr id="40" name="圆角矩形 39"/>
            <p:cNvSpPr/>
            <p:nvPr/>
          </p:nvSpPr>
          <p:spPr>
            <a:xfrm>
              <a:off x="4727400" y="4750130"/>
              <a:ext cx="1477217" cy="1000081"/>
            </a:xfrm>
            <a:prstGeom prst="roundRect">
              <a:avLst/>
            </a:prstGeom>
            <a:noFill/>
            <a:ln w="28575">
              <a:solidFill>
                <a:srgbClr val="FF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3" name="TextBox 42"/>
            <p:cNvSpPr txBox="1"/>
            <p:nvPr/>
          </p:nvSpPr>
          <p:spPr>
            <a:xfrm>
              <a:off x="4530191" y="6175692"/>
              <a:ext cx="2151900" cy="369332"/>
            </a:xfrm>
            <a:prstGeom prst="rect">
              <a:avLst/>
            </a:prstGeom>
            <a:noFill/>
            <a:ln w="28575">
              <a:solidFill>
                <a:srgbClr val="FF0000"/>
              </a:solidFill>
              <a:prstDash val="dash"/>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dk1"/>
                  </a:solidFill>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r>
                <a:rPr lang="zh-CN" altLang="en-US" b="1" dirty="0">
                  <a:solidFill>
                    <a:srgbClr val="FF0000"/>
                  </a:solidFill>
                  <a:effectLst>
                    <a:outerShdw dist="25400" dir="4080000" algn="ctr" rotWithShape="0">
                      <a:schemeClr val="tx1"/>
                    </a:outerShdw>
                  </a:effectLst>
                </a:rPr>
                <a:t>细胞体：信息处理</a:t>
              </a:r>
            </a:p>
          </p:txBody>
        </p:sp>
        <p:cxnSp>
          <p:nvCxnSpPr>
            <p:cNvPr id="48" name="直接连接符 47"/>
            <p:cNvCxnSpPr/>
            <p:nvPr/>
          </p:nvCxnSpPr>
          <p:spPr>
            <a:xfrm flipV="1">
              <a:off x="5420375" y="5740048"/>
              <a:ext cx="11851" cy="385438"/>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1040" name="组合 1039"/>
          <p:cNvGrpSpPr/>
          <p:nvPr/>
        </p:nvGrpSpPr>
        <p:grpSpPr>
          <a:xfrm>
            <a:off x="3050118" y="4300598"/>
            <a:ext cx="1398458" cy="1164465"/>
            <a:chOff x="6657497" y="4226545"/>
            <a:chExt cx="1398458" cy="1164465"/>
          </a:xfrm>
        </p:grpSpPr>
        <p:sp>
          <p:nvSpPr>
            <p:cNvPr id="41" name="圆角矩形 40"/>
            <p:cNvSpPr/>
            <p:nvPr/>
          </p:nvSpPr>
          <p:spPr>
            <a:xfrm>
              <a:off x="6657497" y="4960081"/>
              <a:ext cx="1010847" cy="430929"/>
            </a:xfrm>
            <a:prstGeom prst="roundRect">
              <a:avLst/>
            </a:prstGeom>
            <a:noFill/>
            <a:ln>
              <a:solidFill>
                <a:srgbClr val="FF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4" name="TextBox 43"/>
            <p:cNvSpPr txBox="1"/>
            <p:nvPr/>
          </p:nvSpPr>
          <p:spPr>
            <a:xfrm>
              <a:off x="6717127" y="4226545"/>
              <a:ext cx="1338828" cy="369332"/>
            </a:xfrm>
            <a:prstGeom prst="rect">
              <a:avLst/>
            </a:prstGeom>
            <a:noFill/>
            <a:ln>
              <a:solidFill>
                <a:srgbClr val="FF0000"/>
              </a:solidFill>
              <a:prstDash val="dash"/>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lstStyle>
            <a:p>
              <a:r>
                <a:rPr lang="zh-CN" altLang="en-US" b="1" dirty="0">
                  <a:solidFill>
                    <a:srgbClr val="FF0000"/>
                  </a:solidFill>
                  <a:effectLst>
                    <a:outerShdw dist="25400" dir="4080000" algn="ctr" rotWithShape="0">
                      <a:schemeClr val="tx1"/>
                    </a:outerShdw>
                  </a:effectLst>
                </a:rPr>
                <a:t>轴突：输出</a:t>
              </a:r>
            </a:p>
          </p:txBody>
        </p:sp>
        <p:cxnSp>
          <p:nvCxnSpPr>
            <p:cNvPr id="49" name="直接连接符 48"/>
            <p:cNvCxnSpPr/>
            <p:nvPr/>
          </p:nvCxnSpPr>
          <p:spPr>
            <a:xfrm flipV="1">
              <a:off x="6990543" y="4661245"/>
              <a:ext cx="0" cy="277878"/>
            </a:xfrm>
            <a:prstGeom prst="line">
              <a:avLst/>
            </a:prstGeom>
            <a:noFill/>
            <a:ln>
              <a:solidFill>
                <a:srgbClr val="FF0000"/>
              </a:solidFill>
              <a:prstDash val="dash"/>
            </a:ln>
          </p:spPr>
          <p:style>
            <a:lnRef idx="2">
              <a:schemeClr val="accent2"/>
            </a:lnRef>
            <a:fillRef idx="1">
              <a:schemeClr val="lt1"/>
            </a:fillRef>
            <a:effectRef idx="0">
              <a:schemeClr val="accent2"/>
            </a:effectRef>
            <a:fontRef idx="minor">
              <a:schemeClr val="dk1"/>
            </a:fontRef>
          </p:style>
        </p:cxnSp>
      </p:grpSp>
      <p:grpSp>
        <p:nvGrpSpPr>
          <p:cNvPr id="1050" name="组合 1049"/>
          <p:cNvGrpSpPr/>
          <p:nvPr/>
        </p:nvGrpSpPr>
        <p:grpSpPr>
          <a:xfrm>
            <a:off x="3851921" y="4077072"/>
            <a:ext cx="5400598" cy="2544281"/>
            <a:chOff x="3851921" y="4077072"/>
            <a:chExt cx="5400598" cy="2544281"/>
          </a:xfrm>
        </p:grpSpPr>
        <p:grpSp>
          <p:nvGrpSpPr>
            <p:cNvPr id="1048" name="组合 1047"/>
            <p:cNvGrpSpPr/>
            <p:nvPr/>
          </p:nvGrpSpPr>
          <p:grpSpPr>
            <a:xfrm>
              <a:off x="3851921" y="4077072"/>
              <a:ext cx="5184576" cy="2533168"/>
              <a:chOff x="6717583" y="3212976"/>
              <a:chExt cx="5184576" cy="2533168"/>
            </a:xfrm>
          </p:grpSpPr>
          <p:pic>
            <p:nvPicPr>
              <p:cNvPr id="1044" name="图片 1043" descr="test.pdf - SumatraPDF"/>
              <p:cNvPicPr>
                <a:picLocks noChangeAspect="1"/>
              </p:cNvPicPr>
              <p:nvPr/>
            </p:nvPicPr>
            <p:blipFill rotWithShape="1">
              <a:blip r:embed="rId13">
                <a:extLst>
                  <a:ext uri="{28A0092B-C50C-407E-A947-70E740481C1C}">
                    <a14:useLocalDpi xmlns:a14="http://schemas.microsoft.com/office/drawing/2010/main" val="0"/>
                  </a:ext>
                </a:extLst>
              </a:blip>
              <a:srcRect l="7269" t="37608" r="9931" b="15315"/>
              <a:stretch/>
            </p:blipFill>
            <p:spPr>
              <a:xfrm>
                <a:off x="6854815" y="3736415"/>
                <a:ext cx="5047344" cy="828000"/>
              </a:xfrm>
              <a:prstGeom prst="rect">
                <a:avLst/>
              </a:prstGeom>
            </p:spPr>
          </p:pic>
          <p:pic>
            <p:nvPicPr>
              <p:cNvPr id="1045" name="图片 1044" descr="test.pdf - SumatraPDF"/>
              <p:cNvPicPr>
                <a:picLocks noChangeAspect="1"/>
              </p:cNvPicPr>
              <p:nvPr/>
            </p:nvPicPr>
            <p:blipFill rotWithShape="1">
              <a:blip r:embed="rId14">
                <a:extLst>
                  <a:ext uri="{28A0092B-C50C-407E-A947-70E740481C1C}">
                    <a14:useLocalDpi xmlns:a14="http://schemas.microsoft.com/office/drawing/2010/main" val="0"/>
                  </a:ext>
                </a:extLst>
              </a:blip>
              <a:srcRect l="38355" t="50000" r="41617" b="25591"/>
              <a:stretch/>
            </p:blipFill>
            <p:spPr>
              <a:xfrm>
                <a:off x="6717583" y="4648038"/>
                <a:ext cx="1330850" cy="468000"/>
              </a:xfrm>
              <a:prstGeom prst="rect">
                <a:avLst/>
              </a:prstGeom>
            </p:spPr>
          </p:pic>
          <p:sp>
            <p:nvSpPr>
              <p:cNvPr id="1046" name="矩形 1045"/>
              <p:cNvSpPr/>
              <p:nvPr/>
            </p:nvSpPr>
            <p:spPr>
              <a:xfrm>
                <a:off x="6818109" y="3212976"/>
                <a:ext cx="5084050" cy="2533168"/>
              </a:xfrm>
              <a:prstGeom prst="rect">
                <a:avLst/>
              </a:prstGeom>
              <a:noFill/>
              <a:ln>
                <a:solidFill>
                  <a:srgbClr val="FF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dk1"/>
                  </a:solidFill>
                </a:endParaRPr>
              </a:p>
            </p:txBody>
          </p:sp>
          <p:sp>
            <p:nvSpPr>
              <p:cNvPr id="1047" name="TextBox 1046"/>
              <p:cNvSpPr txBox="1"/>
              <p:nvPr/>
            </p:nvSpPr>
            <p:spPr>
              <a:xfrm>
                <a:off x="8686800" y="3359165"/>
                <a:ext cx="1569660" cy="369332"/>
              </a:xfrm>
              <a:prstGeom prst="rect">
                <a:avLst/>
              </a:prstGeom>
              <a:noFill/>
            </p:spPr>
            <p:txBody>
              <a:bodyPr wrap="none" rtlCol="0">
                <a:spAutoFit/>
              </a:bodyPr>
              <a:lstStyle/>
              <a:p>
                <a:r>
                  <a:rPr lang="zh-CN" altLang="en-US" b="1" dirty="0">
                    <a:solidFill>
                      <a:srgbClr val="FF0000"/>
                    </a:solidFill>
                    <a:effectLst>
                      <a:outerShdw dist="25400" dir="4080000" algn="ctr" rotWithShape="0">
                        <a:schemeClr val="tx1"/>
                      </a:outerShdw>
                    </a:effectLst>
                    <a:latin typeface="+mn-lt"/>
                    <a:ea typeface="+mn-ea"/>
                  </a:rPr>
                  <a:t>输入输出关系</a:t>
                </a:r>
              </a:p>
            </p:txBody>
          </p:sp>
        </p:grpSp>
        <mc:AlternateContent xmlns:mc="http://schemas.openxmlformats.org/markup-compatibility/2006" xmlns:a14="http://schemas.microsoft.com/office/drawing/2010/main">
          <mc:Choice Requires="a14">
            <p:sp>
              <p:nvSpPr>
                <p:cNvPr id="67" name="TextBox 66"/>
                <p:cNvSpPr txBox="1"/>
                <p:nvPr/>
              </p:nvSpPr>
              <p:spPr>
                <a:xfrm>
                  <a:off x="3923926" y="5948797"/>
                  <a:ext cx="5328593" cy="672556"/>
                </a:xfrm>
                <a:prstGeom prst="rect">
                  <a:avLst/>
                </a:prstGeom>
                <a:noFill/>
              </p:spPr>
              <p:txBody>
                <a:bodyPr wrap="square" rtlCol="0">
                  <a:spAutoFit/>
                </a:bodyPr>
                <a:lstStyle/>
                <a:p>
                  <a14:m>
                    <m:oMath xmlns:m="http://schemas.openxmlformats.org/officeDocument/2006/math">
                      <m:sSub>
                        <m:sSubPr>
                          <m:ctrlPr>
                            <a:rPr lang="en-US" altLang="zh-CN" b="1" i="1">
                              <a:solidFill>
                                <a:srgbClr val="FF0000"/>
                              </a:solidFill>
                              <a:effectLst>
                                <a:outerShdw dist="25400" dir="4080000" algn="ctr" rotWithShape="0">
                                  <a:schemeClr val="tx1"/>
                                </a:outerShdw>
                              </a:effectLst>
                              <a:latin typeface="Cambria Math" panose="02040503050406030204" pitchFamily="18" charset="0"/>
                              <a:ea typeface="+mn-ea"/>
                            </a:rPr>
                          </m:ctrlPr>
                        </m:sSubPr>
                        <m:e>
                          <m:r>
                            <a:rPr lang="zh-CN" altLang="en-US" b="1">
                              <a:solidFill>
                                <a:srgbClr val="FF0000"/>
                              </a:solidFill>
                              <a:effectLst>
                                <a:outerShdw dist="25400" dir="4080000" algn="ctr" rotWithShape="0">
                                  <a:schemeClr val="tx1"/>
                                </a:outerShdw>
                              </a:effectLst>
                              <a:latin typeface="Cambria Math"/>
                              <a:ea typeface="+mn-ea"/>
                            </a:rPr>
                            <m:t>𝜃</m:t>
                          </m:r>
                        </m:e>
                        <m:sub>
                          <m:r>
                            <a:rPr lang="en-US" altLang="zh-CN" b="1">
                              <a:solidFill>
                                <a:srgbClr val="FF0000"/>
                              </a:solidFill>
                              <a:effectLst>
                                <a:outerShdw dist="25400" dir="4080000" algn="ctr" rotWithShape="0">
                                  <a:schemeClr val="tx1"/>
                                </a:outerShdw>
                              </a:effectLst>
                              <a:latin typeface="Cambria Math"/>
                              <a:ea typeface="+mn-ea"/>
                            </a:rPr>
                            <m:t>𝑗</m:t>
                          </m:r>
                        </m:sub>
                      </m:sSub>
                    </m:oMath>
                  </a14:m>
                  <a:r>
                    <a:rPr lang="zh-CN" altLang="en-US" b="1" dirty="0">
                      <a:solidFill>
                        <a:srgbClr val="FF0000"/>
                      </a:solidFill>
                      <a:effectLst>
                        <a:outerShdw dist="25400" dir="4080000" algn="ctr" rotWithShape="0">
                          <a:schemeClr val="tx1"/>
                        </a:outerShdw>
                      </a:effectLst>
                      <a:latin typeface="+mn-lt"/>
                      <a:ea typeface="+mn-ea"/>
                    </a:rPr>
                    <a:t>：阀值，</a:t>
                  </a:r>
                  <a:r>
                    <a:rPr lang="en-US" altLang="zh-CN" b="1" dirty="0">
                      <a:solidFill>
                        <a:srgbClr val="FF0000"/>
                      </a:solidFill>
                      <a:effectLst>
                        <a:outerShdw dist="25400" dir="4080000" algn="ctr" rotWithShape="0">
                          <a:schemeClr val="tx1"/>
                        </a:outerShdw>
                      </a:effectLst>
                      <a:latin typeface="+mn-lt"/>
                      <a:ea typeface="+mn-ea"/>
                    </a:rPr>
                    <a:t> </a:t>
                  </a:r>
                  <a14:m>
                    <m:oMath xmlns:m="http://schemas.openxmlformats.org/officeDocument/2006/math">
                      <m:sSub>
                        <m:sSubPr>
                          <m:ctrlPr>
                            <a:rPr lang="en-US" altLang="zh-CN" b="1" i="1">
                              <a:solidFill>
                                <a:srgbClr val="FF0000"/>
                              </a:solidFill>
                              <a:effectLst>
                                <a:outerShdw dist="25400" dir="4080000" algn="ctr" rotWithShape="0">
                                  <a:schemeClr val="tx1"/>
                                </a:outerShdw>
                              </a:effectLst>
                              <a:latin typeface="Cambria Math" panose="02040503050406030204" pitchFamily="18" charset="0"/>
                              <a:ea typeface="+mn-ea"/>
                            </a:rPr>
                          </m:ctrlPr>
                        </m:sSubPr>
                        <m:e>
                          <m:r>
                            <a:rPr lang="zh-CN" altLang="en-US" b="1">
                              <a:solidFill>
                                <a:srgbClr val="FF0000"/>
                              </a:solidFill>
                              <a:effectLst>
                                <a:outerShdw dist="25400" dir="4080000" algn="ctr" rotWithShape="0">
                                  <a:schemeClr val="tx1"/>
                                </a:outerShdw>
                              </a:effectLst>
                              <a:latin typeface="Cambria Math"/>
                              <a:ea typeface="+mn-ea"/>
                            </a:rPr>
                            <m:t>𝜔</m:t>
                          </m:r>
                        </m:e>
                        <m:sub>
                          <m:r>
                            <a:rPr lang="en-US" altLang="zh-CN" b="1">
                              <a:solidFill>
                                <a:srgbClr val="FF0000"/>
                              </a:solidFill>
                              <a:effectLst>
                                <a:outerShdw dist="25400" dir="4080000" algn="ctr" rotWithShape="0">
                                  <a:schemeClr val="tx1"/>
                                </a:outerShdw>
                              </a:effectLst>
                              <a:latin typeface="Cambria Math"/>
                              <a:ea typeface="+mn-ea"/>
                            </a:rPr>
                            <m:t>𝑗𝑛</m:t>
                          </m:r>
                        </m:sub>
                      </m:sSub>
                    </m:oMath>
                  </a14:m>
                  <a:r>
                    <a:rPr lang="zh-CN" altLang="en-US" b="1" dirty="0">
                      <a:solidFill>
                        <a:srgbClr val="FF0000"/>
                      </a:solidFill>
                      <a:effectLst>
                        <a:outerShdw dist="25400" dir="4080000" algn="ctr" rotWithShape="0">
                          <a:schemeClr val="tx1"/>
                        </a:outerShdw>
                      </a:effectLst>
                      <a:latin typeface="+mn-lt"/>
                      <a:ea typeface="+mn-ea"/>
                    </a:rPr>
                    <a:t>：连接权重，</a:t>
                  </a:r>
                  <a:r>
                    <a:rPr lang="en-US" altLang="zh-CN" b="1" dirty="0">
                      <a:solidFill>
                        <a:srgbClr val="FF0000"/>
                      </a:solidFill>
                      <a:effectLst>
                        <a:outerShdw dist="25400" dir="4080000" algn="ctr" rotWithShape="0">
                          <a:schemeClr val="tx1"/>
                        </a:outerShdw>
                      </a:effectLst>
                      <a:latin typeface="+mn-lt"/>
                      <a:ea typeface="+mn-ea"/>
                    </a:rPr>
                    <a:t> </a:t>
                  </a:r>
                  <a14:m>
                    <m:oMath xmlns:m="http://schemas.openxmlformats.org/officeDocument/2006/math">
                      <m:r>
                        <a:rPr lang="en-US" altLang="zh-CN" b="1">
                          <a:solidFill>
                            <a:srgbClr val="FF0000"/>
                          </a:solidFill>
                          <a:effectLst>
                            <a:outerShdw dist="25400" dir="4080000" algn="ctr" rotWithShape="0">
                              <a:schemeClr val="tx1"/>
                            </a:outerShdw>
                          </a:effectLst>
                          <a:latin typeface="Cambria Math"/>
                          <a:ea typeface="+mn-ea"/>
                        </a:rPr>
                        <m:t>𝑓</m:t>
                      </m:r>
                      <m:d>
                        <m:dPr>
                          <m:ctrlPr>
                            <a:rPr lang="en-US" altLang="zh-CN" b="1" i="1">
                              <a:solidFill>
                                <a:srgbClr val="FF0000"/>
                              </a:solidFill>
                              <a:effectLst>
                                <a:outerShdw dist="25400" dir="4080000" algn="ctr" rotWithShape="0">
                                  <a:schemeClr val="tx1"/>
                                </a:outerShdw>
                              </a:effectLst>
                              <a:latin typeface="Cambria Math" panose="02040503050406030204" pitchFamily="18" charset="0"/>
                              <a:ea typeface="+mn-ea"/>
                            </a:rPr>
                          </m:ctrlPr>
                        </m:dPr>
                        <m:e>
                          <m:r>
                            <a:rPr lang="en-US" altLang="zh-CN" b="1">
                              <a:solidFill>
                                <a:srgbClr val="FF0000"/>
                              </a:solidFill>
                              <a:effectLst>
                                <a:outerShdw dist="25400" dir="4080000" algn="ctr" rotWithShape="0">
                                  <a:schemeClr val="tx1"/>
                                </a:outerShdw>
                              </a:effectLst>
                              <a:latin typeface="Cambria Math"/>
                              <a:ea typeface="+mn-ea"/>
                            </a:rPr>
                            <m:t>∙</m:t>
                          </m:r>
                        </m:e>
                      </m:d>
                    </m:oMath>
                  </a14:m>
                  <a:r>
                    <a:rPr lang="zh-CN" altLang="en-US" b="1" dirty="0" smtClean="0">
                      <a:solidFill>
                        <a:srgbClr val="FF0000"/>
                      </a:solidFill>
                      <a:effectLst>
                        <a:outerShdw dist="25400" dir="4080000" algn="ctr" rotWithShape="0">
                          <a:schemeClr val="tx1"/>
                        </a:outerShdw>
                      </a:effectLst>
                      <a:latin typeface="+mn-lt"/>
                      <a:ea typeface="+mn-ea"/>
                    </a:rPr>
                    <a:t>：激活函数（输出</a:t>
                  </a:r>
                  <a:r>
                    <a:rPr lang="zh-CN" altLang="en-US" b="1" dirty="0">
                      <a:solidFill>
                        <a:srgbClr val="FF0000"/>
                      </a:solidFill>
                      <a:effectLst>
                        <a:outerShdw dist="25400" dir="4080000" algn="ctr" rotWithShape="0">
                          <a:schemeClr val="tx1"/>
                        </a:outerShdw>
                      </a:effectLst>
                      <a:latin typeface="+mn-lt"/>
                      <a:ea typeface="+mn-ea"/>
                    </a:rPr>
                    <a:t>变换</a:t>
                  </a:r>
                  <a:r>
                    <a:rPr lang="zh-CN" altLang="en-US" b="1" dirty="0" smtClean="0">
                      <a:solidFill>
                        <a:srgbClr val="FF0000"/>
                      </a:solidFill>
                      <a:effectLst>
                        <a:outerShdw dist="25400" dir="4080000" algn="ctr" rotWithShape="0">
                          <a:schemeClr val="tx1"/>
                        </a:outerShdw>
                      </a:effectLst>
                      <a:latin typeface="+mn-lt"/>
                      <a:ea typeface="+mn-ea"/>
                    </a:rPr>
                    <a:t>函数</a:t>
                  </a:r>
                  <a:r>
                    <a:rPr lang="en-US" altLang="zh-CN" b="1" dirty="0" smtClean="0">
                      <a:solidFill>
                        <a:srgbClr val="FF0000"/>
                      </a:solidFill>
                      <a:effectLst>
                        <a:outerShdw dist="25400" dir="4080000" algn="ctr" rotWithShape="0">
                          <a:schemeClr val="tx1"/>
                        </a:outerShdw>
                      </a:effectLst>
                      <a:latin typeface="+mn-lt"/>
                      <a:ea typeface="+mn-ea"/>
                    </a:rPr>
                    <a:t>)</a:t>
                  </a:r>
                  <a:endParaRPr lang="zh-CN" altLang="en-US" b="1" dirty="0">
                    <a:solidFill>
                      <a:srgbClr val="FF0000"/>
                    </a:solidFill>
                    <a:effectLst>
                      <a:outerShdw dist="25400" dir="4080000" algn="ctr" rotWithShape="0">
                        <a:schemeClr val="tx1"/>
                      </a:outerShdw>
                    </a:effectLst>
                    <a:latin typeface="+mn-lt"/>
                    <a:ea typeface="+mn-ea"/>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3923926" y="5948797"/>
                  <a:ext cx="5328593" cy="672556"/>
                </a:xfrm>
                <a:prstGeom prst="rect">
                  <a:avLst/>
                </a:prstGeom>
                <a:blipFill rotWithShape="1">
                  <a:blip r:embed="rId15"/>
                  <a:stretch>
                    <a:fillRect l="-1030" t="-7273" b="-15455"/>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30959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wipe(down)">
                                      <p:cBhvr>
                                        <p:cTn id="7" dur="500"/>
                                        <p:tgtEl>
                                          <p:spTgt spid="10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39"/>
                                        </p:tgtEl>
                                        <p:attrNameLst>
                                          <p:attrName>style.visibility</p:attrName>
                                        </p:attrNameLst>
                                      </p:cBhvr>
                                      <p:to>
                                        <p:strVal val="visible"/>
                                      </p:to>
                                    </p:set>
                                    <p:animEffect transition="in" filter="wipe(up)">
                                      <p:cBhvr>
                                        <p:cTn id="12" dur="500"/>
                                        <p:tgtEl>
                                          <p:spTgt spid="10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40"/>
                                        </p:tgtEl>
                                        <p:attrNameLst>
                                          <p:attrName>style.visibility</p:attrName>
                                        </p:attrNameLst>
                                      </p:cBhvr>
                                      <p:to>
                                        <p:strVal val="visible"/>
                                      </p:to>
                                    </p:set>
                                    <p:animEffect transition="in" filter="wipe(down)">
                                      <p:cBhvr>
                                        <p:cTn id="17" dur="500"/>
                                        <p:tgtEl>
                                          <p:spTgt spid="104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038"/>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039"/>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040"/>
                                        </p:tgtEl>
                                        <p:attrNameLst>
                                          <p:attrName>style.visibility</p:attrName>
                                        </p:attrNameLst>
                                      </p:cBhvr>
                                      <p:to>
                                        <p:strVal val="hidden"/>
                                      </p:to>
                                    </p:set>
                                  </p:childTnLst>
                                </p:cTn>
                              </p:par>
                              <p:par>
                                <p:cTn id="26" presetID="42" presetClass="entr" presetSubtype="0" fill="hold" nodeType="withEffect">
                                  <p:stCondLst>
                                    <p:cond delay="0"/>
                                  </p:stCondLst>
                                  <p:childTnLst>
                                    <p:set>
                                      <p:cBhvr>
                                        <p:cTn id="27" dur="1" fill="hold">
                                          <p:stCondLst>
                                            <p:cond delay="0"/>
                                          </p:stCondLst>
                                        </p:cTn>
                                        <p:tgtEl>
                                          <p:spTgt spid="1050"/>
                                        </p:tgtEl>
                                        <p:attrNameLst>
                                          <p:attrName>style.visibility</p:attrName>
                                        </p:attrNameLst>
                                      </p:cBhvr>
                                      <p:to>
                                        <p:strVal val="visible"/>
                                      </p:to>
                                    </p:set>
                                    <p:animEffect transition="in" filter="fade">
                                      <p:cBhvr>
                                        <p:cTn id="28" dur="250"/>
                                        <p:tgtEl>
                                          <p:spTgt spid="1050"/>
                                        </p:tgtEl>
                                      </p:cBhvr>
                                    </p:animEffect>
                                    <p:anim calcmode="lin" valueType="num">
                                      <p:cBhvr>
                                        <p:cTn id="29" dur="250" fill="hold"/>
                                        <p:tgtEl>
                                          <p:spTgt spid="1050"/>
                                        </p:tgtEl>
                                        <p:attrNameLst>
                                          <p:attrName>ppt_x</p:attrName>
                                        </p:attrNameLst>
                                      </p:cBhvr>
                                      <p:tavLst>
                                        <p:tav tm="0">
                                          <p:val>
                                            <p:strVal val="#ppt_x"/>
                                          </p:val>
                                        </p:tav>
                                        <p:tav tm="100000">
                                          <p:val>
                                            <p:strVal val="#ppt_x"/>
                                          </p:val>
                                        </p:tav>
                                      </p:tavLst>
                                    </p:anim>
                                    <p:anim calcmode="lin" valueType="num">
                                      <p:cBhvr>
                                        <p:cTn id="30" dur="250" fill="hold"/>
                                        <p:tgtEl>
                                          <p:spTgt spid="1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50</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网络的优点</a:t>
            </a:r>
          </a:p>
        </p:txBody>
      </p:sp>
      <p:sp>
        <p:nvSpPr>
          <p:cNvPr id="6" name="TextBox 5"/>
          <p:cNvSpPr txBox="1"/>
          <p:nvPr/>
        </p:nvSpPr>
        <p:spPr>
          <a:xfrm>
            <a:off x="1" y="1628800"/>
            <a:ext cx="8316416" cy="1015663"/>
          </a:xfrm>
          <a:prstGeom prst="rect">
            <a:avLst/>
          </a:prstGeom>
          <a:noFill/>
        </p:spPr>
        <p:txBody>
          <a:bodyPr wrap="square" rtlCol="0">
            <a:spAutoFit/>
          </a:bodyPr>
          <a:lstStyle/>
          <a:p>
            <a:pPr marL="285750" indent="-285750">
              <a:buFont typeface="Wingdings" pitchFamily="2" charset="2"/>
              <a:buChar char="Ø"/>
            </a:pP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只要有足够多的隐层和隐节点，</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BP</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网络可以以任意精度</a:t>
            </a:r>
            <a:r>
              <a:rPr kumimoji="1" lang="zh-CN" altLang="en-US" sz="2000" b="1" dirty="0" smtClean="0">
                <a:solidFill>
                  <a:srgbClr val="0070C0"/>
                </a:solidFill>
                <a:effectLst>
                  <a:outerShdw dist="38100" dir="2700000" algn="tl">
                    <a:srgbClr val="3333CC"/>
                  </a:outerShdw>
                </a:effectLst>
                <a:latin typeface="微软雅黑" pitchFamily="34" charset="-122"/>
                <a:ea typeface="微软雅黑" pitchFamily="34" charset="-122"/>
              </a:rPr>
              <a:t>高在一个有界集合内逼近</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任意的非线性映射关系（通用逼近定理）。</a:t>
            </a:r>
            <a:endPar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marL="285750" indent="-285750">
              <a:buFont typeface="Wingdings" pitchFamily="2" charset="2"/>
              <a:buChar char="Ø"/>
            </a:pP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具有较好的泛化能力。</a:t>
            </a:r>
          </a:p>
        </p:txBody>
      </p:sp>
      <p:sp>
        <p:nvSpPr>
          <p:cNvPr id="7" name="TextBox 6"/>
          <p:cNvSpPr txBox="1"/>
          <p:nvPr/>
        </p:nvSpPr>
        <p:spPr>
          <a:xfrm>
            <a:off x="198017" y="2888312"/>
            <a:ext cx="8208912" cy="1015663"/>
          </a:xfrm>
          <a:prstGeom prst="rect">
            <a:avLst/>
          </a:prstGeom>
          <a:noFill/>
        </p:spPr>
        <p:txBody>
          <a:bodyPr wrap="square" rtlCol="0">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泛化：采用一组样本训练神经网络，训练完成后，对于在训练中没有用到的数据，如果网络能够正确（或接近于正确）的反应他们的输出关系，那么就说网络的泛化是好的</a:t>
            </a:r>
            <a:r>
              <a:rPr lang="zh-CN" altLang="en-US" dirty="0" smtClean="0"/>
              <a:t>。</a:t>
            </a:r>
            <a:endParaRPr lang="zh-CN" altLang="en-US" dirty="0"/>
          </a:p>
        </p:txBody>
      </p:sp>
      <p:grpSp>
        <p:nvGrpSpPr>
          <p:cNvPr id="10" name="组合 9"/>
          <p:cNvGrpSpPr/>
          <p:nvPr/>
        </p:nvGrpSpPr>
        <p:grpSpPr>
          <a:xfrm>
            <a:off x="3515700" y="4218019"/>
            <a:ext cx="1573546" cy="770350"/>
            <a:chOff x="7435536" y="4657770"/>
            <a:chExt cx="1573546" cy="770350"/>
          </a:xfrm>
        </p:grpSpPr>
        <p:sp>
          <p:nvSpPr>
            <p:cNvPr id="11" name="乘号 10"/>
            <p:cNvSpPr/>
            <p:nvPr/>
          </p:nvSpPr>
          <p:spPr>
            <a:xfrm>
              <a:off x="7471624" y="4767800"/>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8016502" y="4657770"/>
              <a:ext cx="877163" cy="369332"/>
            </a:xfrm>
            <a:prstGeom prst="rect">
              <a:avLst/>
            </a:prstGeom>
            <a:noFill/>
          </p:spPr>
          <p:txBody>
            <a:bodyPr wrap="none" rtlCol="0">
              <a:spAutoFit/>
            </a:bodyPr>
            <a:lstStyle/>
            <a:p>
              <a:r>
                <a:rPr lang="zh-CN" altLang="en-US" dirty="0" smtClean="0"/>
                <a:t>样本点</a:t>
              </a:r>
              <a:endParaRPr lang="zh-CN" altLang="en-US" dirty="0"/>
            </a:p>
          </p:txBody>
        </p:sp>
        <p:cxnSp>
          <p:nvCxnSpPr>
            <p:cNvPr id="13" name="直接连接符 12"/>
            <p:cNvCxnSpPr/>
            <p:nvPr/>
          </p:nvCxnSpPr>
          <p:spPr>
            <a:xfrm flipV="1">
              <a:off x="7435536" y="5285704"/>
              <a:ext cx="432048" cy="1"/>
            </a:xfrm>
            <a:prstGeom prst="line">
              <a:avLst/>
            </a:prstGeom>
            <a:noFill/>
          </p:spPr>
          <p:style>
            <a:lnRef idx="2">
              <a:schemeClr val="accent1">
                <a:shade val="50000"/>
              </a:schemeClr>
            </a:lnRef>
            <a:fillRef idx="1">
              <a:schemeClr val="accent1"/>
            </a:fillRef>
            <a:effectRef idx="0">
              <a:schemeClr val="accent1"/>
            </a:effectRef>
            <a:fontRef idx="minor">
              <a:schemeClr val="lt1"/>
            </a:fontRef>
          </p:style>
        </p:cxnSp>
        <p:sp>
          <p:nvSpPr>
            <p:cNvPr id="14" name="TextBox 13"/>
            <p:cNvSpPr txBox="1"/>
            <p:nvPr/>
          </p:nvSpPr>
          <p:spPr>
            <a:xfrm>
              <a:off x="7901086" y="5058788"/>
              <a:ext cx="1107996" cy="369332"/>
            </a:xfrm>
            <a:prstGeom prst="rect">
              <a:avLst/>
            </a:prstGeom>
            <a:noFill/>
          </p:spPr>
          <p:txBody>
            <a:bodyPr wrap="none" rtlCol="0">
              <a:spAutoFit/>
            </a:bodyPr>
            <a:lstStyle/>
            <a:p>
              <a:r>
                <a:rPr lang="zh-CN" altLang="en-US" dirty="0"/>
                <a:t>拟合曲线</a:t>
              </a:r>
            </a:p>
          </p:txBody>
        </p:sp>
      </p:grpSp>
      <p:grpSp>
        <p:nvGrpSpPr>
          <p:cNvPr id="57" name="组合 56"/>
          <p:cNvGrpSpPr/>
          <p:nvPr/>
        </p:nvGrpSpPr>
        <p:grpSpPr>
          <a:xfrm>
            <a:off x="432996" y="4177942"/>
            <a:ext cx="2952448" cy="1420785"/>
            <a:chOff x="2172275" y="4932077"/>
            <a:chExt cx="2952448" cy="1420785"/>
          </a:xfrm>
        </p:grpSpPr>
        <p:cxnSp>
          <p:nvCxnSpPr>
            <p:cNvPr id="15" name="直接箭头连接符 14"/>
            <p:cNvCxnSpPr/>
            <p:nvPr/>
          </p:nvCxnSpPr>
          <p:spPr>
            <a:xfrm>
              <a:off x="2172275" y="6333466"/>
              <a:ext cx="2952448"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16" name="直接箭头连接符 15"/>
            <p:cNvCxnSpPr/>
            <p:nvPr/>
          </p:nvCxnSpPr>
          <p:spPr>
            <a:xfrm flipV="1">
              <a:off x="2172275" y="4954604"/>
              <a:ext cx="0" cy="1398258"/>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sp>
          <p:nvSpPr>
            <p:cNvPr id="49" name="任意多边形 48"/>
            <p:cNvSpPr/>
            <p:nvPr/>
          </p:nvSpPr>
          <p:spPr>
            <a:xfrm>
              <a:off x="2390634" y="5001250"/>
              <a:ext cx="2541406" cy="1207202"/>
            </a:xfrm>
            <a:custGeom>
              <a:avLst/>
              <a:gdLst>
                <a:gd name="connsiteX0" fmla="*/ 0 w 2286000"/>
                <a:gd name="connsiteY0" fmla="*/ 1207202 h 1207202"/>
                <a:gd name="connsiteX1" fmla="*/ 279400 w 2286000"/>
                <a:gd name="connsiteY1" fmla="*/ 419802 h 1207202"/>
                <a:gd name="connsiteX2" fmla="*/ 1003300 w 2286000"/>
                <a:gd name="connsiteY2" fmla="*/ 702 h 1207202"/>
                <a:gd name="connsiteX3" fmla="*/ 1714500 w 2286000"/>
                <a:gd name="connsiteY3" fmla="*/ 318202 h 1207202"/>
                <a:gd name="connsiteX4" fmla="*/ 2286000 w 2286000"/>
                <a:gd name="connsiteY4" fmla="*/ 242002 h 1207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207202">
                  <a:moveTo>
                    <a:pt x="0" y="1207202"/>
                  </a:moveTo>
                  <a:cubicBezTo>
                    <a:pt x="56091" y="914043"/>
                    <a:pt x="112183" y="620885"/>
                    <a:pt x="279400" y="419802"/>
                  </a:cubicBezTo>
                  <a:cubicBezTo>
                    <a:pt x="446617" y="218719"/>
                    <a:pt x="764117" y="17635"/>
                    <a:pt x="1003300" y="702"/>
                  </a:cubicBezTo>
                  <a:cubicBezTo>
                    <a:pt x="1242483" y="-16231"/>
                    <a:pt x="1500717" y="277985"/>
                    <a:pt x="1714500" y="318202"/>
                  </a:cubicBezTo>
                  <a:cubicBezTo>
                    <a:pt x="1928283" y="358419"/>
                    <a:pt x="2107141" y="300210"/>
                    <a:pt x="2286000" y="2420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乘号 25"/>
            <p:cNvSpPr/>
            <p:nvPr/>
          </p:nvSpPr>
          <p:spPr>
            <a:xfrm>
              <a:off x="2300666" y="6084977"/>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乘号 26"/>
            <p:cNvSpPr/>
            <p:nvPr/>
          </p:nvSpPr>
          <p:spPr>
            <a:xfrm>
              <a:off x="2645691" y="5334812"/>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乘号 27"/>
            <p:cNvSpPr/>
            <p:nvPr/>
          </p:nvSpPr>
          <p:spPr>
            <a:xfrm>
              <a:off x="3449214" y="4932077"/>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乘号 28"/>
            <p:cNvSpPr/>
            <p:nvPr/>
          </p:nvSpPr>
          <p:spPr>
            <a:xfrm>
              <a:off x="4226031" y="5233735"/>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乘号 29"/>
            <p:cNvSpPr/>
            <p:nvPr/>
          </p:nvSpPr>
          <p:spPr>
            <a:xfrm>
              <a:off x="4842072" y="5174570"/>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5333418" y="3854096"/>
            <a:ext cx="2952448" cy="1807152"/>
            <a:chOff x="5688674" y="4522088"/>
            <a:chExt cx="2952448" cy="1807152"/>
          </a:xfrm>
        </p:grpSpPr>
        <p:sp>
          <p:nvSpPr>
            <p:cNvPr id="56" name="任意多边形 55"/>
            <p:cNvSpPr/>
            <p:nvPr/>
          </p:nvSpPr>
          <p:spPr>
            <a:xfrm>
              <a:off x="5722620" y="4522088"/>
              <a:ext cx="2850081" cy="1747844"/>
            </a:xfrm>
            <a:custGeom>
              <a:avLst/>
              <a:gdLst>
                <a:gd name="connsiteX0" fmla="*/ 0 w 2850081"/>
                <a:gd name="connsiteY0" fmla="*/ 1413892 h 1747844"/>
                <a:gd name="connsiteX1" fmla="*/ 160020 w 2850081"/>
                <a:gd name="connsiteY1" fmla="*/ 1558672 h 1747844"/>
                <a:gd name="connsiteX2" fmla="*/ 350520 w 2850081"/>
                <a:gd name="connsiteY2" fmla="*/ 1711072 h 1747844"/>
                <a:gd name="connsiteX3" fmla="*/ 518160 w 2850081"/>
                <a:gd name="connsiteY3" fmla="*/ 811912 h 1747844"/>
                <a:gd name="connsiteX4" fmla="*/ 716280 w 2850081"/>
                <a:gd name="connsiteY4" fmla="*/ 4192 h 1747844"/>
                <a:gd name="connsiteX5" fmla="*/ 1379220 w 2850081"/>
                <a:gd name="connsiteY5" fmla="*/ 514732 h 1747844"/>
                <a:gd name="connsiteX6" fmla="*/ 1737360 w 2850081"/>
                <a:gd name="connsiteY6" fmla="*/ 949072 h 1747844"/>
                <a:gd name="connsiteX7" fmla="*/ 2308860 w 2850081"/>
                <a:gd name="connsiteY7" fmla="*/ 537592 h 1747844"/>
                <a:gd name="connsiteX8" fmla="*/ 2491740 w 2850081"/>
                <a:gd name="connsiteY8" fmla="*/ 438532 h 1747844"/>
                <a:gd name="connsiteX9" fmla="*/ 2804160 w 2850081"/>
                <a:gd name="connsiteY9" fmla="*/ 789052 h 1747844"/>
                <a:gd name="connsiteX10" fmla="*/ 2842260 w 2850081"/>
                <a:gd name="connsiteY10" fmla="*/ 834772 h 174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0081" h="1747844">
                  <a:moveTo>
                    <a:pt x="0" y="1413892"/>
                  </a:moveTo>
                  <a:cubicBezTo>
                    <a:pt x="50800" y="1461517"/>
                    <a:pt x="101600" y="1509142"/>
                    <a:pt x="160020" y="1558672"/>
                  </a:cubicBezTo>
                  <a:cubicBezTo>
                    <a:pt x="218440" y="1608202"/>
                    <a:pt x="290830" y="1835532"/>
                    <a:pt x="350520" y="1711072"/>
                  </a:cubicBezTo>
                  <a:cubicBezTo>
                    <a:pt x="410210" y="1586612"/>
                    <a:pt x="457200" y="1096392"/>
                    <a:pt x="518160" y="811912"/>
                  </a:cubicBezTo>
                  <a:cubicBezTo>
                    <a:pt x="579120" y="527432"/>
                    <a:pt x="572770" y="53722"/>
                    <a:pt x="716280" y="4192"/>
                  </a:cubicBezTo>
                  <a:cubicBezTo>
                    <a:pt x="859790" y="-45338"/>
                    <a:pt x="1209040" y="357252"/>
                    <a:pt x="1379220" y="514732"/>
                  </a:cubicBezTo>
                  <a:cubicBezTo>
                    <a:pt x="1549400" y="672212"/>
                    <a:pt x="1582420" y="945262"/>
                    <a:pt x="1737360" y="949072"/>
                  </a:cubicBezTo>
                  <a:cubicBezTo>
                    <a:pt x="1892300" y="952882"/>
                    <a:pt x="2183130" y="622682"/>
                    <a:pt x="2308860" y="537592"/>
                  </a:cubicBezTo>
                  <a:cubicBezTo>
                    <a:pt x="2434590" y="452502"/>
                    <a:pt x="2409190" y="396622"/>
                    <a:pt x="2491740" y="438532"/>
                  </a:cubicBezTo>
                  <a:cubicBezTo>
                    <a:pt x="2574290" y="480442"/>
                    <a:pt x="2745740" y="723012"/>
                    <a:pt x="2804160" y="789052"/>
                  </a:cubicBezTo>
                  <a:cubicBezTo>
                    <a:pt x="2862580" y="855092"/>
                    <a:pt x="2852420" y="844932"/>
                    <a:pt x="2842260" y="83477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p:cNvCxnSpPr/>
            <p:nvPr/>
          </p:nvCxnSpPr>
          <p:spPr>
            <a:xfrm>
              <a:off x="5688674" y="6309844"/>
              <a:ext cx="2952448"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32" name="直接箭头连接符 31"/>
            <p:cNvCxnSpPr/>
            <p:nvPr/>
          </p:nvCxnSpPr>
          <p:spPr>
            <a:xfrm flipV="1">
              <a:off x="5688674" y="4930982"/>
              <a:ext cx="0" cy="1398258"/>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grpSp>
          <p:nvGrpSpPr>
            <p:cNvPr id="55" name="组合 54"/>
            <p:cNvGrpSpPr/>
            <p:nvPr/>
          </p:nvGrpSpPr>
          <p:grpSpPr>
            <a:xfrm>
              <a:off x="5814987" y="4872912"/>
              <a:ext cx="2721342" cy="1291246"/>
              <a:chOff x="5814987" y="4872912"/>
              <a:chExt cx="2721342" cy="1291246"/>
            </a:xfrm>
          </p:grpSpPr>
          <p:sp>
            <p:nvSpPr>
              <p:cNvPr id="50" name="乘号 49"/>
              <p:cNvSpPr/>
              <p:nvPr/>
            </p:nvSpPr>
            <p:spPr>
              <a:xfrm>
                <a:off x="5814987" y="6025812"/>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乘号 50"/>
              <p:cNvSpPr/>
              <p:nvPr/>
            </p:nvSpPr>
            <p:spPr>
              <a:xfrm>
                <a:off x="6160012" y="5275647"/>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乘号 51"/>
              <p:cNvSpPr/>
              <p:nvPr/>
            </p:nvSpPr>
            <p:spPr>
              <a:xfrm>
                <a:off x="6963535" y="4872912"/>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乘号 52"/>
              <p:cNvSpPr/>
              <p:nvPr/>
            </p:nvSpPr>
            <p:spPr>
              <a:xfrm>
                <a:off x="7740352" y="5174570"/>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乘号 53"/>
              <p:cNvSpPr/>
              <p:nvPr/>
            </p:nvSpPr>
            <p:spPr>
              <a:xfrm>
                <a:off x="8356393" y="5115405"/>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9" name="矩形 58"/>
          <p:cNvSpPr/>
          <p:nvPr/>
        </p:nvSpPr>
        <p:spPr>
          <a:xfrm>
            <a:off x="661621" y="6061938"/>
            <a:ext cx="3005951" cy="400110"/>
          </a:xfrm>
          <a:prstGeom prst="rect">
            <a:avLst/>
          </a:prstGeom>
        </p:spPr>
        <p:txBody>
          <a:bodyPr wrap="none">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恰当的拟合（好的泛化）</a:t>
            </a:r>
          </a:p>
        </p:txBody>
      </p:sp>
      <p:sp>
        <p:nvSpPr>
          <p:cNvPr id="60" name="矩形 59"/>
          <p:cNvSpPr/>
          <p:nvPr/>
        </p:nvSpPr>
        <p:spPr>
          <a:xfrm>
            <a:off x="5894724" y="6016208"/>
            <a:ext cx="2492990" cy="400110"/>
          </a:xfrm>
          <a:prstGeom prst="rect">
            <a:avLst/>
          </a:prstGeom>
        </p:spPr>
        <p:txBody>
          <a:bodyPr wrap="none">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过拟合（差的泛化）</a:t>
            </a:r>
          </a:p>
        </p:txBody>
      </p:sp>
      <p:sp>
        <p:nvSpPr>
          <p:cNvPr id="61" name="椭圆 60"/>
          <p:cNvSpPr/>
          <p:nvPr/>
        </p:nvSpPr>
        <p:spPr>
          <a:xfrm>
            <a:off x="1331640" y="4344498"/>
            <a:ext cx="72008" cy="7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2" name="椭圆 61"/>
          <p:cNvSpPr/>
          <p:nvPr/>
        </p:nvSpPr>
        <p:spPr>
          <a:xfrm>
            <a:off x="6186656" y="4365112"/>
            <a:ext cx="72008" cy="7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3" name="椭圆 62"/>
          <p:cNvSpPr/>
          <p:nvPr/>
        </p:nvSpPr>
        <p:spPr>
          <a:xfrm>
            <a:off x="3605752" y="5157200"/>
            <a:ext cx="72008" cy="7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5" name="矩形 64"/>
          <p:cNvSpPr/>
          <p:nvPr/>
        </p:nvSpPr>
        <p:spPr>
          <a:xfrm>
            <a:off x="3981250" y="4971238"/>
            <a:ext cx="1338828" cy="369332"/>
          </a:xfrm>
          <a:prstGeom prst="rect">
            <a:avLst/>
          </a:prstGeom>
        </p:spPr>
        <p:txBody>
          <a:bodyPr wrap="none">
            <a:spAutoFit/>
          </a:bodyPr>
          <a:lstStyle/>
          <a:p>
            <a:r>
              <a:rPr lang="zh-CN" altLang="en-US" dirty="0" smtClean="0"/>
              <a:t>未训练数据</a:t>
            </a:r>
            <a:endParaRPr lang="zh-CN" altLang="en-US" dirty="0"/>
          </a:p>
        </p:txBody>
      </p:sp>
    </p:spTree>
    <p:extLst>
      <p:ext uri="{BB962C8B-B14F-4D97-AF65-F5344CB8AC3E}">
        <p14:creationId xmlns:p14="http://schemas.microsoft.com/office/powerpoint/2010/main" val="37815963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532655"/>
          </a:xfrm>
        </p:spPr>
        <p:txBody>
          <a:bodyPr>
            <a:normAutofit/>
          </a:bodyPr>
          <a:lstStyle/>
          <a:p>
            <a:pPr fontAlgn="base">
              <a:spcBef>
                <a:spcPct val="0"/>
              </a:spcBef>
              <a:spcAft>
                <a:spcPct val="0"/>
              </a:spcAft>
              <a:buFont typeface="Wingdings" pitchFamily="2" charset="2"/>
              <a:buChar char="Ø"/>
            </a:pPr>
            <a:r>
              <a:rPr kumimoji="1" lang="zh-CN" altLang="en-US" sz="2000" dirty="0"/>
              <a:t>收敛速度慢（参数太多）。</a:t>
            </a:r>
            <a:endParaRPr kumimoji="1" lang="en-US" altLang="zh-CN" sz="2000" dirty="0"/>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51</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网络缺点</a:t>
            </a:r>
          </a:p>
        </p:txBody>
      </p:sp>
      <p:sp>
        <p:nvSpPr>
          <p:cNvPr id="2" name="矩形 1"/>
          <p:cNvSpPr/>
          <p:nvPr/>
        </p:nvSpPr>
        <p:spPr>
          <a:xfrm>
            <a:off x="457200" y="2348880"/>
            <a:ext cx="7013164" cy="400110"/>
          </a:xfrm>
          <a:prstGeom prst="rect">
            <a:avLst/>
          </a:prstGeom>
        </p:spPr>
        <p:txBody>
          <a:bodyPr wrap="square">
            <a:spAutoFit/>
          </a:bodyPr>
          <a:lstStyle/>
          <a:p>
            <a:pPr marL="342900" indent="-342900">
              <a:buFont typeface="Wingdings" pitchFamily="2" charset="2"/>
              <a:buChar char="Ø"/>
            </a:pP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容易陷入局部极值（最速下降法导致的直接结果）。</a:t>
            </a:r>
            <a:endPar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p:txBody>
      </p:sp>
      <p:grpSp>
        <p:nvGrpSpPr>
          <p:cNvPr id="23" name="组合 22"/>
          <p:cNvGrpSpPr/>
          <p:nvPr/>
        </p:nvGrpSpPr>
        <p:grpSpPr>
          <a:xfrm>
            <a:off x="2002919" y="3013057"/>
            <a:ext cx="4032448" cy="1811082"/>
            <a:chOff x="4259618" y="2780756"/>
            <a:chExt cx="4032448" cy="1811082"/>
          </a:xfrm>
        </p:grpSpPr>
        <p:grpSp>
          <p:nvGrpSpPr>
            <p:cNvPr id="17" name="组合 16"/>
            <p:cNvGrpSpPr/>
            <p:nvPr/>
          </p:nvGrpSpPr>
          <p:grpSpPr>
            <a:xfrm>
              <a:off x="4259618" y="2780756"/>
              <a:ext cx="4032448" cy="1811082"/>
              <a:chOff x="5333418" y="4262990"/>
              <a:chExt cx="2952448" cy="1398258"/>
            </a:xfrm>
          </p:grpSpPr>
          <p:cxnSp>
            <p:nvCxnSpPr>
              <p:cNvPr id="7" name="直接箭头连接符 6"/>
              <p:cNvCxnSpPr/>
              <p:nvPr/>
            </p:nvCxnSpPr>
            <p:spPr>
              <a:xfrm>
                <a:off x="5333418" y="5641852"/>
                <a:ext cx="2952448"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8" name="直接箭头连接符 7"/>
              <p:cNvCxnSpPr/>
              <p:nvPr/>
            </p:nvCxnSpPr>
            <p:spPr>
              <a:xfrm flipV="1">
                <a:off x="5333418" y="4262990"/>
                <a:ext cx="0" cy="1398258"/>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grpSp>
        <p:sp>
          <p:nvSpPr>
            <p:cNvPr id="18" name="任意多边形 17"/>
            <p:cNvSpPr/>
            <p:nvPr/>
          </p:nvSpPr>
          <p:spPr>
            <a:xfrm>
              <a:off x="4619658" y="3100722"/>
              <a:ext cx="3312368" cy="1171150"/>
            </a:xfrm>
            <a:custGeom>
              <a:avLst/>
              <a:gdLst>
                <a:gd name="connsiteX0" fmla="*/ 0 w 1653435"/>
                <a:gd name="connsiteY0" fmla="*/ 0 h 902544"/>
                <a:gd name="connsiteX1" fmla="*/ 212942 w 1653435"/>
                <a:gd name="connsiteY1" fmla="*/ 526093 h 902544"/>
                <a:gd name="connsiteX2" fmla="*/ 551145 w 1653435"/>
                <a:gd name="connsiteY2" fmla="*/ 212943 h 902544"/>
                <a:gd name="connsiteX3" fmla="*/ 1027134 w 1653435"/>
                <a:gd name="connsiteY3" fmla="*/ 901874 h 902544"/>
                <a:gd name="connsiteX4" fmla="*/ 1653435 w 1653435"/>
                <a:gd name="connsiteY4" fmla="*/ 350729 h 902544"/>
                <a:gd name="connsiteX5" fmla="*/ 1653435 w 1653435"/>
                <a:gd name="connsiteY5" fmla="*/ 350729 h 90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3435" h="902544">
                  <a:moveTo>
                    <a:pt x="0" y="0"/>
                  </a:moveTo>
                  <a:cubicBezTo>
                    <a:pt x="60542" y="245301"/>
                    <a:pt x="121085" y="490603"/>
                    <a:pt x="212942" y="526093"/>
                  </a:cubicBezTo>
                  <a:cubicBezTo>
                    <a:pt x="304799" y="561583"/>
                    <a:pt x="415446" y="150313"/>
                    <a:pt x="551145" y="212943"/>
                  </a:cubicBezTo>
                  <a:cubicBezTo>
                    <a:pt x="686844" y="275573"/>
                    <a:pt x="843419" y="878910"/>
                    <a:pt x="1027134" y="901874"/>
                  </a:cubicBezTo>
                  <a:cubicBezTo>
                    <a:pt x="1210849" y="924838"/>
                    <a:pt x="1653435" y="350729"/>
                    <a:pt x="1653435" y="350729"/>
                  </a:cubicBezTo>
                  <a:lnTo>
                    <a:pt x="1653435" y="35072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4583403" y="3995601"/>
              <a:ext cx="1107996" cy="369332"/>
            </a:xfrm>
            <a:prstGeom prst="rect">
              <a:avLst/>
            </a:prstGeom>
            <a:noFill/>
          </p:spPr>
          <p:txBody>
            <a:bodyPr wrap="none" rtlCol="0">
              <a:spAutoFit/>
            </a:bodyPr>
            <a:lstStyle/>
            <a:p>
              <a:r>
                <a:rPr lang="zh-CN" altLang="en-US" dirty="0" smtClean="0"/>
                <a:t>局部极小</a:t>
              </a:r>
              <a:endParaRPr lang="zh-CN" altLang="en-US" dirty="0"/>
            </a:p>
          </p:txBody>
        </p:sp>
        <p:sp>
          <p:nvSpPr>
            <p:cNvPr id="20" name="TextBox 19"/>
            <p:cNvSpPr txBox="1"/>
            <p:nvPr/>
          </p:nvSpPr>
          <p:spPr>
            <a:xfrm>
              <a:off x="7176317" y="4123392"/>
              <a:ext cx="1107996" cy="369332"/>
            </a:xfrm>
            <a:prstGeom prst="rect">
              <a:avLst/>
            </a:prstGeom>
            <a:noFill/>
          </p:spPr>
          <p:txBody>
            <a:bodyPr wrap="none" rtlCol="0">
              <a:spAutoFit/>
            </a:bodyPr>
            <a:lstStyle/>
            <a:p>
              <a:r>
                <a:rPr lang="zh-CN" altLang="en-US" dirty="0" smtClean="0"/>
                <a:t>全局最小</a:t>
              </a:r>
              <a:endParaRPr lang="zh-CN" altLang="en-US" dirty="0"/>
            </a:p>
          </p:txBody>
        </p:sp>
        <p:sp>
          <p:nvSpPr>
            <p:cNvPr id="21" name="乘号 20"/>
            <p:cNvSpPr/>
            <p:nvPr/>
          </p:nvSpPr>
          <p:spPr>
            <a:xfrm>
              <a:off x="4957465" y="3713870"/>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乘号 21"/>
            <p:cNvSpPr/>
            <p:nvPr/>
          </p:nvSpPr>
          <p:spPr>
            <a:xfrm>
              <a:off x="6588224" y="4202699"/>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p:cNvSpPr/>
          <p:nvPr/>
        </p:nvSpPr>
        <p:spPr>
          <a:xfrm>
            <a:off x="457200" y="5229200"/>
            <a:ext cx="7013164" cy="400110"/>
          </a:xfrm>
          <a:prstGeom prst="rect">
            <a:avLst/>
          </a:prstGeom>
        </p:spPr>
        <p:txBody>
          <a:bodyPr wrap="square">
            <a:spAutoFit/>
          </a:bodyPr>
          <a:lstStyle/>
          <a:p>
            <a:pPr marL="342900" indent="-342900">
              <a:buFont typeface="Wingdings" pitchFamily="2" charset="2"/>
              <a:buChar char="Ø"/>
            </a:pP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难以确定隐层和隐层节点的个数。</a:t>
            </a:r>
          </a:p>
        </p:txBody>
      </p:sp>
    </p:spTree>
    <p:extLst>
      <p:ext uri="{BB962C8B-B14F-4D97-AF65-F5344CB8AC3E}">
        <p14:creationId xmlns:p14="http://schemas.microsoft.com/office/powerpoint/2010/main" val="33087982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453" y="2348880"/>
            <a:ext cx="8229600" cy="892696"/>
          </a:xfrm>
        </p:spPr>
        <p:txBody>
          <a:bodyPr>
            <a:normAutofit/>
          </a:bodyPr>
          <a:lstStyle/>
          <a:p>
            <a:pPr marL="0" indent="0" fontAlgn="base">
              <a:spcBef>
                <a:spcPct val="0"/>
              </a:spcBef>
              <a:spcAft>
                <a:spcPct val="0"/>
              </a:spcAft>
              <a:buNone/>
            </a:pPr>
            <a:r>
              <a:rPr kumimoji="1" lang="zh-CN" altLang="en-US" dirty="0"/>
              <a:t>在</a:t>
            </a:r>
            <a:r>
              <a:rPr kumimoji="1" lang="en-US" altLang="zh-CN" dirty="0"/>
              <a:t>BP</a:t>
            </a:r>
            <a:r>
              <a:rPr kumimoji="1" lang="zh-CN" altLang="en-US" dirty="0"/>
              <a:t>算法的基础上引入动量因子就得到了</a:t>
            </a:r>
            <a:r>
              <a:rPr kumimoji="1" lang="en-US" altLang="zh-CN" dirty="0"/>
              <a:t>MOBP</a:t>
            </a:r>
            <a:r>
              <a:rPr kumimoji="1" lang="zh-CN" altLang="en-US" dirty="0"/>
              <a:t>算法（</a:t>
            </a:r>
            <a:r>
              <a:rPr kumimoji="1" lang="en-US" altLang="zh-CN" dirty="0"/>
              <a:t>Momentum Back Propagation</a:t>
            </a:r>
            <a:r>
              <a:rPr kumimoji="1" lang="zh-CN" altLang="en-US" dirty="0"/>
              <a:t>）。</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52</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MOBP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算法</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25" y="3100109"/>
            <a:ext cx="7998750" cy="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p:cNvSpPr txBox="1"/>
              <p:nvPr/>
            </p:nvSpPr>
            <p:spPr>
              <a:xfrm>
                <a:off x="565109" y="3807464"/>
                <a:ext cx="5767926" cy="461665"/>
              </a:xfrm>
              <a:prstGeom prst="rect">
                <a:avLst/>
              </a:prstGeom>
              <a:noFill/>
            </p:spPr>
            <p:txBody>
              <a:bodyPr wrap="none" rtlCol="0">
                <a:spAutoFit/>
              </a:bodyPr>
              <a:lstStyle/>
              <a:p>
                <a:r>
                  <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D(k)</a:t>
                </a:r>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为</a:t>
                </a:r>
                <a:r>
                  <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w</a:t>
                </a:r>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在</a:t>
                </a:r>
                <a:r>
                  <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k</a:t>
                </a:r>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时刻的负梯度，</a:t>
                </a:r>
                <a14:m>
                  <m:oMath xmlns:m="http://schemas.openxmlformats.org/officeDocument/2006/math">
                    <m:r>
                      <a:rPr kumimoji="1" lang="zh-CN" altLang="en-US" sz="2400" b="1">
                        <a:solidFill>
                          <a:srgbClr val="0070C0"/>
                        </a:solidFill>
                        <a:effectLst>
                          <a:outerShdw dist="38100" dir="2700000" algn="tl">
                            <a:srgbClr val="3333CC"/>
                          </a:outerShdw>
                        </a:effectLst>
                        <a:latin typeface="Cambria Math"/>
                        <a:ea typeface="微软雅黑" pitchFamily="34" charset="-122"/>
                      </a:rPr>
                      <m:t>𝜂</m:t>
                    </m:r>
                  </m:oMath>
                </a14:m>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为动量因子</a:t>
                </a:r>
              </a:p>
            </p:txBody>
          </p:sp>
        </mc:Choice>
        <mc:Fallback xmlns="">
          <p:sp>
            <p:nvSpPr>
              <p:cNvPr id="6" name="TextBox 5"/>
              <p:cNvSpPr txBox="1">
                <a:spLocks noRot="1" noChangeAspect="1" noMove="1" noResize="1" noEditPoints="1" noAdjustHandles="1" noChangeArrowheads="1" noChangeShapeType="1" noTextEdit="1"/>
              </p:cNvSpPr>
              <p:nvPr/>
            </p:nvSpPr>
            <p:spPr>
              <a:xfrm>
                <a:off x="565109" y="3807464"/>
                <a:ext cx="5767926" cy="461665"/>
              </a:xfrm>
              <a:prstGeom prst="rect">
                <a:avLst/>
              </a:prstGeom>
              <a:blipFill rotWithShape="1">
                <a:blip r:embed="rId3"/>
                <a:stretch>
                  <a:fillRect l="-1691" t="-10667" r="-846" b="-33333"/>
                </a:stretch>
              </a:blipFill>
            </p:spPr>
            <p:txBody>
              <a:bodyPr/>
              <a:lstStyle/>
              <a:p>
                <a:r>
                  <a:rPr lang="zh-CN" altLang="en-US">
                    <a:noFill/>
                  </a:rPr>
                  <a:t> </a:t>
                </a:r>
              </a:p>
            </p:txBody>
          </p:sp>
        </mc:Fallback>
      </mc:AlternateContent>
      <p:sp>
        <p:nvSpPr>
          <p:cNvPr id="7" name="TextBox 6"/>
          <p:cNvSpPr txBox="1"/>
          <p:nvPr/>
        </p:nvSpPr>
        <p:spPr>
          <a:xfrm>
            <a:off x="594453" y="4535829"/>
            <a:ext cx="7976922" cy="2215991"/>
          </a:xfrm>
          <a:prstGeom prst="rect">
            <a:avLst/>
          </a:prstGeom>
          <a:noFill/>
        </p:spPr>
        <p:txBody>
          <a:bodyPr wrap="square" rtlCol="0">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相当于引入的阻尼项减小了震荡：</a:t>
            </a:r>
            <a:endPar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742950" lvl="1" indent="-285750">
              <a:buFont typeface="Wingdings" pitchFamily="2" charset="2"/>
              <a:buChar char="Ø"/>
            </a:pP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当第</a:t>
            </a:r>
            <a:r>
              <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k</a:t>
            </a: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次修正过大时，</a:t>
            </a:r>
            <a:r>
              <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D(k)</a:t>
            </a: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会与</a:t>
            </a:r>
            <a:r>
              <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D(k-1)</a:t>
            </a: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的符号相反，从而减小第</a:t>
            </a:r>
            <a:r>
              <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k</a:t>
            </a: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次的修正。</a:t>
            </a:r>
            <a:endPar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endParaRPr>
          </a:p>
          <a:p>
            <a:pPr marL="742950" lvl="1" indent="-285750">
              <a:buFont typeface="Wingdings" pitchFamily="2" charset="2"/>
              <a:buChar char="Ø"/>
            </a:pPr>
            <a:r>
              <a:rPr kumimoji="1" lang="zh-CN" altLang="en-US" sz="2400" b="1" dirty="0" smtClean="0">
                <a:solidFill>
                  <a:srgbClr val="7030A0"/>
                </a:solidFill>
                <a:effectLst>
                  <a:outerShdw dist="38100" dir="2700000" algn="tl">
                    <a:srgbClr val="3333CC"/>
                  </a:outerShdw>
                </a:effectLst>
                <a:latin typeface="微软雅黑" pitchFamily="34" charset="-122"/>
                <a:ea typeface="微软雅黑" pitchFamily="34" charset="-122"/>
              </a:rPr>
              <a:t>当第</a:t>
            </a:r>
            <a:r>
              <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k</a:t>
            </a: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次修正过小时，</a:t>
            </a:r>
            <a:r>
              <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D(k)</a:t>
            </a: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会与</a:t>
            </a:r>
            <a:r>
              <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D(k-1)</a:t>
            </a: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的符号相同，从而增大第</a:t>
            </a:r>
            <a:r>
              <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k</a:t>
            </a: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次的修正。</a:t>
            </a:r>
            <a:endPar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endParaRPr>
          </a:p>
          <a:p>
            <a:pPr marL="742950" lvl="1" indent="-285750">
              <a:buFont typeface="Wingdings" pitchFamily="2" charset="2"/>
              <a:buChar char="Ø"/>
            </a:pPr>
            <a:endParaRPr lang="zh-CN" altLang="en-US" dirty="0"/>
          </a:p>
        </p:txBody>
      </p:sp>
      <p:sp>
        <p:nvSpPr>
          <p:cNvPr id="8" name="TextBox 7"/>
          <p:cNvSpPr txBox="1"/>
          <p:nvPr/>
        </p:nvSpPr>
        <p:spPr>
          <a:xfrm>
            <a:off x="613925" y="1383973"/>
            <a:ext cx="6136616" cy="830997"/>
          </a:xfrm>
          <a:prstGeom prst="rect">
            <a:avLst/>
          </a:prstGeom>
          <a:noFill/>
        </p:spPr>
        <p:txBody>
          <a:bodyPr wrap="none" rtlCol="0">
            <a:spAutoFit/>
          </a:bodyPr>
          <a:lstStyle/>
          <a:p>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改进原因：</a:t>
            </a:r>
            <a:r>
              <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BP</a:t>
            </a: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算法容易震荡，收敛速度慢。</a:t>
            </a:r>
            <a:endPar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endParaRPr>
          </a:p>
          <a:p>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改进办法：考虑之前积累经验</a:t>
            </a:r>
          </a:p>
        </p:txBody>
      </p:sp>
    </p:spTree>
    <p:extLst>
      <p:ext uri="{BB962C8B-B14F-4D97-AF65-F5344CB8AC3E}">
        <p14:creationId xmlns:p14="http://schemas.microsoft.com/office/powerpoint/2010/main" val="33087982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53</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变步长算法</a:t>
            </a:r>
          </a:p>
        </p:txBody>
      </p:sp>
      <p:sp>
        <p:nvSpPr>
          <p:cNvPr id="6" name="TextBox 5"/>
          <p:cNvSpPr txBox="1"/>
          <p:nvPr/>
        </p:nvSpPr>
        <p:spPr>
          <a:xfrm>
            <a:off x="408916" y="1484784"/>
            <a:ext cx="8483564" cy="707886"/>
          </a:xfrm>
          <a:prstGeom prst="rect">
            <a:avLst/>
          </a:prstGeom>
          <a:noFill/>
        </p:spPr>
        <p:txBody>
          <a:bodyPr wrap="square" rtlCol="0">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改进原因：</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BP</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算法的学习速率不易选择</a:t>
            </a:r>
            <a:r>
              <a:rPr kumimoji="1" lang="zh-CN" altLang="en-US" sz="2000" b="1">
                <a:solidFill>
                  <a:srgbClr val="0070C0"/>
                </a:solidFill>
                <a:effectLst>
                  <a:outerShdw dist="38100" dir="2700000" algn="tl">
                    <a:srgbClr val="3333CC"/>
                  </a:outerShdw>
                </a:effectLst>
                <a:latin typeface="微软雅黑" pitchFamily="34" charset="-122"/>
                <a:ea typeface="微软雅黑" pitchFamily="34" charset="-122"/>
              </a:rPr>
              <a:t>，</a:t>
            </a:r>
            <a:r>
              <a:rPr kumimoji="1" lang="zh-CN" altLang="en-US" sz="2000" b="1" smtClean="0">
                <a:solidFill>
                  <a:srgbClr val="0070C0"/>
                </a:solidFill>
                <a:effectLst>
                  <a:outerShdw dist="38100" dir="2700000" algn="tl">
                    <a:srgbClr val="3333CC"/>
                  </a:outerShdw>
                </a:effectLst>
                <a:latin typeface="微软雅黑" pitchFamily="34" charset="-122"/>
                <a:ea typeface="微软雅黑" pitchFamily="34" charset="-122"/>
              </a:rPr>
              <a:t>太大容易</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震荡，太小收敛速度慢。</a:t>
            </a:r>
            <a:endPar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改进办法：采用变步长</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413645"/>
            <a:ext cx="573405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3154660"/>
            <a:ext cx="361950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3997821"/>
            <a:ext cx="454342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742977" y="5157192"/>
            <a:ext cx="7199407" cy="1015663"/>
          </a:xfrm>
          <a:prstGeom prst="rect">
            <a:avLst/>
          </a:prstGeom>
          <a:noFill/>
        </p:spPr>
        <p:txBody>
          <a:bodyPr wrap="none" rtlCol="0">
            <a:spAutoFit/>
          </a:bodyPr>
          <a:lstStyle/>
          <a:p>
            <a:pPr marL="342900" indent="-342900">
              <a:spcBef>
                <a:spcPts val="2400"/>
              </a:spcBef>
              <a:buFont typeface="Wingdings" pitchFamily="2" charset="2"/>
              <a:buChar char="Ø"/>
            </a:pP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如果连续两次的梯度同号，表明下降太慢，这时步长加倍。</a:t>
            </a:r>
            <a:endPar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endParaRPr>
          </a:p>
          <a:p>
            <a:pPr marL="342900" indent="-342900">
              <a:spcBef>
                <a:spcPts val="2400"/>
              </a:spcBef>
              <a:buFont typeface="Wingdings" pitchFamily="2" charset="2"/>
              <a:buChar char="Ø"/>
            </a:pP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如果连续两次的梯度异号，表明下降过快，这是步长减半。</a:t>
            </a:r>
          </a:p>
        </p:txBody>
      </p:sp>
    </p:spTree>
    <p:extLst>
      <p:ext uri="{BB962C8B-B14F-4D97-AF65-F5344CB8AC3E}">
        <p14:creationId xmlns:p14="http://schemas.microsoft.com/office/powerpoint/2010/main" val="33087982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1108720"/>
          </a:xfrm>
        </p:spPr>
        <p:txBody>
          <a:bodyPr/>
          <a:lstStyle/>
          <a:p>
            <a:r>
              <a:rPr kumimoji="1" lang="zh-CN" altLang="en-US" dirty="0"/>
              <a:t>改进原因：</a:t>
            </a:r>
            <a:r>
              <a:rPr kumimoji="1" lang="en-US" altLang="zh-CN" dirty="0"/>
              <a:t>BP</a:t>
            </a:r>
            <a:r>
              <a:rPr kumimoji="1" lang="zh-CN" altLang="en-US" dirty="0"/>
              <a:t>算法值只考虑了搜素点的梯度信息。</a:t>
            </a:r>
            <a:endParaRPr kumimoji="1" lang="en-US" altLang="zh-CN" dirty="0"/>
          </a:p>
          <a:p>
            <a:r>
              <a:rPr kumimoji="1" lang="zh-CN" altLang="en-US" dirty="0"/>
              <a:t>改进办法：引入搜索点的曲率信息（二阶导数）。</a:t>
            </a:r>
          </a:p>
          <a:p>
            <a:endParaRPr lang="zh-CN" altLang="en-US" dirty="0"/>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54</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牛顿及拟牛顿法</a:t>
            </a:r>
          </a:p>
        </p:txBody>
      </p:sp>
      <p:sp>
        <p:nvSpPr>
          <p:cNvPr id="6" name="TextBox 5"/>
          <p:cNvSpPr txBox="1"/>
          <p:nvPr/>
        </p:nvSpPr>
        <p:spPr>
          <a:xfrm>
            <a:off x="-14436" y="2852936"/>
            <a:ext cx="1210588" cy="400110"/>
          </a:xfrm>
          <a:prstGeom prst="rect">
            <a:avLst/>
          </a:prstGeom>
          <a:noFill/>
        </p:spPr>
        <p:txBody>
          <a:bodyPr wrap="none" rtlCol="0">
            <a:spAutoFit/>
          </a:bodyPr>
          <a:lstStyle/>
          <a:p>
            <a:pPr>
              <a:spcBef>
                <a:spcPct val="20000"/>
              </a:spcBef>
            </a:pP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牛顿法：</a:t>
            </a:r>
          </a:p>
        </p:txBody>
      </p:sp>
      <p:sp>
        <p:nvSpPr>
          <p:cNvPr id="8" name="TextBox 7"/>
          <p:cNvSpPr txBox="1"/>
          <p:nvPr/>
        </p:nvSpPr>
        <p:spPr>
          <a:xfrm>
            <a:off x="0" y="4253026"/>
            <a:ext cx="1467068" cy="400110"/>
          </a:xfrm>
          <a:prstGeom prst="rect">
            <a:avLst/>
          </a:prstGeom>
          <a:noFill/>
        </p:spPr>
        <p:txBody>
          <a:bodyPr wrap="none" rtlCol="0">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拟牛顿法：</a:t>
            </a:r>
          </a:p>
        </p:txBody>
      </p:sp>
      <mc:AlternateContent xmlns:mc="http://schemas.openxmlformats.org/markup-compatibility/2006" xmlns:a14="http://schemas.microsoft.com/office/drawing/2010/main">
        <mc:Choice Requires="a14">
          <p:sp>
            <p:nvSpPr>
              <p:cNvPr id="7" name="TextBox 6"/>
              <p:cNvSpPr txBox="1"/>
              <p:nvPr/>
            </p:nvSpPr>
            <p:spPr>
              <a:xfrm>
                <a:off x="899592" y="3456648"/>
                <a:ext cx="4977068" cy="764440"/>
              </a:xfrm>
              <a:prstGeom prst="rect">
                <a:avLst/>
              </a:prstGeom>
              <a:noFill/>
            </p:spPr>
            <p:txBody>
              <a:bodyPr wrap="none" rtlCol="0">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缺点：</a:t>
                </a:r>
                <a14:m>
                  <m:oMath xmlns:m="http://schemas.openxmlformats.org/officeDocument/2006/math">
                    <m:sSup>
                      <m:sSupPr>
                        <m:ctrlPr>
                          <a:rPr kumimoji="1"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kumimoji="1" lang="zh-CN" altLang="en-US" sz="2000" b="1">
                            <a:solidFill>
                              <a:srgbClr val="0070C0"/>
                            </a:solidFill>
                            <a:effectLst>
                              <a:outerShdw dist="38100" dir="2700000" algn="tl">
                                <a:srgbClr val="3333CC"/>
                              </a:outerShdw>
                            </a:effectLst>
                            <a:latin typeface="Cambria Math"/>
                            <a:ea typeface="微软雅黑" pitchFamily="34" charset="-122"/>
                          </a:rPr>
                          <m:t>𝛻</m:t>
                        </m:r>
                      </m:e>
                      <m:sup>
                        <m:r>
                          <a:rPr kumimoji="1" lang="en-US" altLang="zh-CN" sz="2000" b="1">
                            <a:solidFill>
                              <a:srgbClr val="0070C0"/>
                            </a:solidFill>
                            <a:effectLst>
                              <a:outerShdw dist="38100" dir="2700000" algn="tl">
                                <a:srgbClr val="3333CC"/>
                              </a:outerShdw>
                            </a:effectLst>
                            <a:latin typeface="Cambria Math"/>
                            <a:ea typeface="微软雅黑" pitchFamily="34" charset="-122"/>
                          </a:rPr>
                          <m:t>2</m:t>
                        </m:r>
                      </m:sup>
                    </m:sSup>
                    <m:r>
                      <a:rPr kumimoji="1" lang="en-US" altLang="zh-CN" sz="2000" b="1">
                        <a:solidFill>
                          <a:srgbClr val="0070C0"/>
                        </a:solidFill>
                        <a:effectLst>
                          <a:outerShdw dist="38100" dir="2700000" algn="tl">
                            <a:srgbClr val="3333CC"/>
                          </a:outerShdw>
                        </a:effectLst>
                        <a:latin typeface="Cambria Math"/>
                        <a:ea typeface="微软雅黑" pitchFamily="34" charset="-122"/>
                      </a:rPr>
                      <m:t>𝐸</m:t>
                    </m:r>
                  </m:oMath>
                </a14:m>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的计算量非常大</a:t>
                </a:r>
                <a:endPar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改进办法：估计</a:t>
                </a:r>
                <a14:m>
                  <m:oMath xmlns:m="http://schemas.openxmlformats.org/officeDocument/2006/math">
                    <m:sSup>
                      <m:sSupPr>
                        <m:ctrlPr>
                          <a:rPr kumimoji="1"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kumimoji="1" lang="zh-CN" altLang="en-US" sz="2000" b="1">
                            <a:solidFill>
                              <a:srgbClr val="0070C0"/>
                            </a:solidFill>
                            <a:effectLst>
                              <a:outerShdw dist="38100" dir="2700000" algn="tl">
                                <a:srgbClr val="3333CC"/>
                              </a:outerShdw>
                            </a:effectLst>
                            <a:latin typeface="Cambria Math"/>
                            <a:ea typeface="微软雅黑" pitchFamily="34" charset="-122"/>
                          </a:rPr>
                          <m:t>𝛻</m:t>
                        </m:r>
                      </m:e>
                      <m:sup>
                        <m:r>
                          <a:rPr kumimoji="1" lang="en-US" altLang="zh-CN" sz="2000" b="1">
                            <a:solidFill>
                              <a:srgbClr val="0070C0"/>
                            </a:solidFill>
                            <a:effectLst>
                              <a:outerShdw dist="38100" dir="2700000" algn="tl">
                                <a:srgbClr val="3333CC"/>
                              </a:outerShdw>
                            </a:effectLst>
                            <a:latin typeface="Cambria Math"/>
                            <a:ea typeface="微软雅黑" pitchFamily="34" charset="-122"/>
                          </a:rPr>
                          <m:t>2</m:t>
                        </m:r>
                      </m:sup>
                    </m:sSup>
                    <m:r>
                      <a:rPr kumimoji="1" lang="en-US" altLang="zh-CN" sz="2000" b="1">
                        <a:solidFill>
                          <a:srgbClr val="0070C0"/>
                        </a:solidFill>
                        <a:effectLst>
                          <a:outerShdw dist="38100" dir="2700000" algn="tl">
                            <a:srgbClr val="3333CC"/>
                          </a:outerShdw>
                        </a:effectLst>
                        <a:latin typeface="Cambria Math"/>
                        <a:ea typeface="微软雅黑" pitchFamily="34" charset="-122"/>
                      </a:rPr>
                      <m:t>𝐸</m:t>
                    </m:r>
                  </m:oMath>
                </a14:m>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的值，而不是直接计算</a:t>
                </a:r>
              </a:p>
            </p:txBody>
          </p:sp>
        </mc:Choice>
        <mc:Fallback xmlns="">
          <p:sp>
            <p:nvSpPr>
              <p:cNvPr id="7" name="TextBox 6"/>
              <p:cNvSpPr txBox="1">
                <a:spLocks noRot="1" noChangeAspect="1" noMove="1" noResize="1" noEditPoints="1" noAdjustHandles="1" noChangeArrowheads="1" noChangeShapeType="1" noTextEdit="1"/>
              </p:cNvSpPr>
              <p:nvPr/>
            </p:nvSpPr>
            <p:spPr>
              <a:xfrm>
                <a:off x="899592" y="3456648"/>
                <a:ext cx="4977068" cy="764440"/>
              </a:xfrm>
              <a:prstGeom prst="rect">
                <a:avLst/>
              </a:prstGeom>
              <a:blipFill rotWithShape="1">
                <a:blip r:embed="rId2"/>
                <a:stretch>
                  <a:fillRect l="-1348" r="-858" b="-15200"/>
                </a:stretch>
              </a:blipFill>
            </p:spPr>
            <p:txBody>
              <a:bodyPr/>
              <a:lstStyle/>
              <a:p>
                <a:r>
                  <a:rPr lang="zh-CN" altLang="en-US">
                    <a:noFill/>
                  </a:rPr>
                  <a:t> </a:t>
                </a:r>
              </a:p>
            </p:txBody>
          </p:sp>
        </mc:Fallback>
      </mc:AlternateContent>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89" y="4888575"/>
            <a:ext cx="8856000" cy="79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5075" y="4249238"/>
            <a:ext cx="41338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96" y="5949280"/>
            <a:ext cx="3937143"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2901" y="5949280"/>
            <a:ext cx="4197143"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6152" y="2693782"/>
            <a:ext cx="6672000" cy="5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87982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763804"/>
            <a:ext cx="8229600" cy="648072"/>
          </a:xfrm>
        </p:spPr>
        <p:txBody>
          <a:bodyPr>
            <a:normAutofit/>
          </a:bodyPr>
          <a:lstStyle/>
          <a:p>
            <a:pPr marL="0" indent="0">
              <a:buNone/>
            </a:pPr>
            <a:r>
              <a:rPr kumimoji="1" lang="zh-CN" altLang="en-US" dirty="0"/>
              <a:t>梯度下降法和拟牛顿法的结合：</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55</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LMBP(</a:t>
            </a:r>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Levenbarg</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-Marquardt)</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算法</a:t>
            </a:r>
          </a:p>
        </p:txBody>
      </p:sp>
      <p:sp>
        <p:nvSpPr>
          <p:cNvPr id="2" name="TextBox 1"/>
          <p:cNvSpPr txBox="1"/>
          <p:nvPr/>
        </p:nvSpPr>
        <p:spPr>
          <a:xfrm>
            <a:off x="431540" y="2414608"/>
            <a:ext cx="8280920" cy="1077218"/>
          </a:xfrm>
          <a:prstGeom prst="rect">
            <a:avLst/>
          </a:prstGeom>
          <a:noFill/>
        </p:spPr>
        <p:txBody>
          <a:bodyPr wrap="square" rtlCol="0">
            <a:spAutoFit/>
          </a:bodyPr>
          <a:lstStyle/>
          <a:p>
            <a:pPr marL="342900" indent="-342900">
              <a:spcBef>
                <a:spcPct val="20000"/>
              </a:spcBef>
              <a:buFont typeface="Wingdings" pitchFamily="2" charset="2"/>
              <a:buChar char="p"/>
            </a:pP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梯度下降法：开始下降速度很快，随着趋近于最优值，梯度趋于零，收敛变慢。</a:t>
            </a:r>
            <a:endPar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endParaRPr>
          </a:p>
          <a:p>
            <a:pPr marL="342900" indent="-342900">
              <a:spcBef>
                <a:spcPct val="20000"/>
              </a:spcBef>
              <a:buFont typeface="Wingdings" pitchFamily="2" charset="2"/>
              <a:buChar char="p"/>
            </a:pP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牛顿法：由于结合了曲率信息，在接近最优点时，收敛速度很快。</a:t>
            </a:r>
            <a:endPar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430271"/>
            <a:ext cx="6356417" cy="5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878180"/>
            <a:ext cx="4428726"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4982836"/>
            <a:ext cx="7365600" cy="15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87982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Adobe 黑体 Std R" pitchFamily="34" charset="-122"/>
                <a:ea typeface="Adobe 黑体 Std R" pitchFamily="34" charset="-122"/>
              </a:rPr>
              <a:t>提纲</a:t>
            </a:r>
          </a:p>
        </p:txBody>
      </p:sp>
      <p:sp>
        <p:nvSpPr>
          <p:cNvPr id="3" name="内容占位符 2"/>
          <p:cNvSpPr>
            <a:spLocks noGrp="1"/>
          </p:cNvSpPr>
          <p:nvPr>
            <p:ph idx="1"/>
          </p:nvPr>
        </p:nvSpPr>
        <p:spPr/>
        <p:txBody>
          <a:bodyPr>
            <a:noAutofit/>
          </a:bodyPr>
          <a:lstStyle/>
          <a:p>
            <a:r>
              <a:rPr lang="zh-CN" altLang="en-US" sz="2800" dirty="0"/>
              <a:t>概述</a:t>
            </a:r>
            <a:endParaRPr lang="en-US" altLang="zh-CN" sz="2800" dirty="0"/>
          </a:p>
          <a:p>
            <a:pPr lvl="1">
              <a:buFont typeface="Wingdings" pitchFamily="2" charset="2"/>
              <a:buChar char="Ø"/>
            </a:pPr>
            <a:r>
              <a:rPr lang="zh-CN" altLang="en-US" dirty="0"/>
              <a:t>神经元模型</a:t>
            </a:r>
            <a:endParaRPr lang="en-US" altLang="zh-CN" dirty="0"/>
          </a:p>
          <a:p>
            <a:pPr lvl="1">
              <a:buFont typeface="Wingdings" pitchFamily="2" charset="2"/>
              <a:buChar char="Ø"/>
            </a:pPr>
            <a:r>
              <a:rPr lang="zh-CN" altLang="en-US" dirty="0"/>
              <a:t>神经网络发展历史</a:t>
            </a:r>
            <a:endParaRPr lang="en-US" altLang="zh-CN" dirty="0"/>
          </a:p>
          <a:p>
            <a:pPr lvl="1">
              <a:buFont typeface="Wingdings" pitchFamily="2" charset="2"/>
              <a:buChar char="Ø"/>
            </a:pPr>
            <a:r>
              <a:rPr lang="zh-CN" altLang="en-US" dirty="0"/>
              <a:t>神经网络分类</a:t>
            </a:r>
            <a:endParaRPr lang="en-US" altLang="zh-CN" dirty="0"/>
          </a:p>
          <a:p>
            <a:pPr lvl="1">
              <a:buFont typeface="Wingdings" pitchFamily="2" charset="2"/>
              <a:buChar char="Ø"/>
            </a:pPr>
            <a:r>
              <a:rPr lang="zh-CN" altLang="en-US" dirty="0"/>
              <a:t>重要组织、期刊和会议</a:t>
            </a:r>
            <a:endParaRPr lang="en-US" altLang="zh-CN" dirty="0"/>
          </a:p>
          <a:p>
            <a:r>
              <a:rPr lang="zh-CN" altLang="en-US" sz="2800" dirty="0"/>
              <a:t>前馈神经网络</a:t>
            </a:r>
            <a:endParaRPr lang="en-US" altLang="zh-CN" sz="2800" dirty="0"/>
          </a:p>
          <a:p>
            <a:pPr lvl="1">
              <a:buFont typeface="Wingdings" pitchFamily="2" charset="2"/>
              <a:buChar char="Ø"/>
            </a:pPr>
            <a:r>
              <a:rPr lang="zh-CN" altLang="en-US" dirty="0"/>
              <a:t>感知器网络</a:t>
            </a:r>
            <a:endParaRPr lang="en-US" altLang="zh-CN" dirty="0"/>
          </a:p>
          <a:p>
            <a:pPr lvl="1">
              <a:buFont typeface="Wingdings" pitchFamily="2" charset="2"/>
              <a:buChar char="Ø"/>
            </a:pPr>
            <a:r>
              <a:rPr lang="en-US" altLang="zh-CN" dirty="0"/>
              <a:t>BP</a:t>
            </a:r>
            <a:r>
              <a:rPr lang="zh-CN" altLang="en-US" dirty="0"/>
              <a:t>网络</a:t>
            </a:r>
            <a:endParaRPr lang="en-US" altLang="zh-CN" dirty="0"/>
          </a:p>
          <a:p>
            <a:pPr lvl="1">
              <a:buFont typeface="Wingdings" pitchFamily="2" charset="2"/>
              <a:buChar char="Ø"/>
            </a:pPr>
            <a:r>
              <a:rPr lang="en-US" altLang="zh-CN" dirty="0"/>
              <a:t>RBF</a:t>
            </a:r>
            <a:r>
              <a:rPr lang="zh-CN" altLang="en-US" dirty="0" smtClean="0"/>
              <a:t>网络</a:t>
            </a:r>
            <a:endParaRPr lang="en-US" altLang="zh-CN" dirty="0"/>
          </a:p>
          <a:p>
            <a:pPr lvl="1">
              <a:buFont typeface="Wingdings" pitchFamily="2" charset="2"/>
              <a:buChar char="Ø"/>
            </a:pPr>
            <a:r>
              <a:rPr lang="en-US" altLang="zh-CN" dirty="0" err="1" smtClean="0"/>
              <a:t>Matlab</a:t>
            </a:r>
            <a:r>
              <a:rPr lang="zh-CN" altLang="en-US" dirty="0"/>
              <a:t>神经网络工具箱</a:t>
            </a:r>
            <a:endParaRPr lang="en-US" altLang="zh-CN" dirty="0"/>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56</a:t>
            </a:fld>
            <a:endParaRPr lang="zh-CN" altLang="zh-CN"/>
          </a:p>
        </p:txBody>
      </p:sp>
      <p:pic>
        <p:nvPicPr>
          <p:cNvPr id="5"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741937"/>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5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iterate type="lt">
                                    <p:tmPct val="0"/>
                                  </p:iterate>
                                  <p:childTnLst>
                                    <p:animEffect transition="out" filter="fade">
                                      <p:cBhvr>
                                        <p:cTn id="6" dur="500" tmFilter="0, 0; .2, .5; .8, .5; 1, 0"/>
                                        <p:tgtEl>
                                          <p:spTgt spid="3">
                                            <p:txEl>
                                              <p:pRg st="8" end="8"/>
                                            </p:txEl>
                                          </p:spTgt>
                                        </p:tgtEl>
                                      </p:cBhvr>
                                    </p:animEffect>
                                    <p:animScale>
                                      <p:cBhvr>
                                        <p:cTn id="7" dur="250" autoRev="1" fill="hold"/>
                                        <p:tgtEl>
                                          <p:spTgt spid="3">
                                            <p:txEl>
                                              <p:pRg st="8" end="8"/>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iterate type="lt">
                                    <p:tmPct val="0"/>
                                  </p:iterate>
                                  <p:childTnLst>
                                    <p:animEffect transition="out" filter="fade">
                                      <p:cBhvr>
                                        <p:cTn id="11" dur="500" tmFilter="0, 0; .2, .5; .8, .5; 1, 0"/>
                                        <p:tgtEl>
                                          <p:spTgt spid="3">
                                            <p:txEl>
                                              <p:pRg st="9" end="9"/>
                                            </p:txEl>
                                          </p:spTgt>
                                        </p:tgtEl>
                                      </p:cBhvr>
                                    </p:animEffect>
                                    <p:animScale>
                                      <p:cBhvr>
                                        <p:cTn id="12" dur="250" autoRev="1" fill="hold"/>
                                        <p:tgtEl>
                                          <p:spTgt spid="3">
                                            <p:txEl>
                                              <p:pRg st="9" end="9"/>
                                            </p:txEl>
                                          </p:spTgt>
                                        </p:tgtEl>
                                      </p:cBhvr>
                                      <p:by x="105000" y="105000"/>
                                    </p:animScale>
                                  </p:childTnLst>
                                </p:cTn>
                              </p:par>
                              <p:par>
                                <p:cTn id="13" presetID="16" presetClass="emph" presetSubtype="0" fill="hold" nodeType="withEffect">
                                  <p:stCondLst>
                                    <p:cond delay="0"/>
                                  </p:stCondLst>
                                  <p:iterate type="lt">
                                    <p:tmPct val="4000"/>
                                  </p:iterate>
                                  <p:childTnLst>
                                    <p:set>
                                      <p:cBhvr override="childStyle">
                                        <p:cTn id="14" dur="500" fill="hold"/>
                                        <p:tgtEl>
                                          <p:spTgt spid="3">
                                            <p:txEl>
                                              <p:pRg st="8" end="8"/>
                                            </p:txEl>
                                          </p:spTgt>
                                        </p:tgtEl>
                                        <p:attrNameLst>
                                          <p:attrName>style.color</p:attrName>
                                        </p:attrNameLst>
                                      </p:cBhvr>
                                      <p:to>
                                        <p:clrVal>
                                          <a:srgbClr val="FF0000"/>
                                        </p:clrVal>
                                      </p:to>
                                    </p:set>
                                    <p:set>
                                      <p:cBhvr>
                                        <p:cTn id="15" dur="500" fill="hold"/>
                                        <p:tgtEl>
                                          <p:spTgt spid="3">
                                            <p:txEl>
                                              <p:pRg st="8" end="8"/>
                                            </p:txEl>
                                          </p:spTgt>
                                        </p:tgtEl>
                                        <p:attrNameLst>
                                          <p:attrName>fillcolor</p:attrName>
                                        </p:attrNameLst>
                                      </p:cBhvr>
                                      <p:to>
                                        <p:clrVal>
                                          <a:srgbClr val="FF0000"/>
                                        </p:clrVal>
                                      </p:to>
                                    </p:set>
                                    <p:set>
                                      <p:cBhvr>
                                        <p:cTn id="16" dur="500" fill="hold"/>
                                        <p:tgtEl>
                                          <p:spTgt spid="3">
                                            <p:txEl>
                                              <p:pRg st="8" end="8"/>
                                            </p:txEl>
                                          </p:spTgt>
                                        </p:tgtEl>
                                        <p:attrNameLst>
                                          <p:attrName>fill.type</p:attrName>
                                        </p:attrNameLst>
                                      </p:cBhvr>
                                      <p:to>
                                        <p:strVal val="solid"/>
                                      </p:to>
                                    </p:set>
                                  </p:childTnLst>
                                </p:cTn>
                              </p:par>
                              <p:par>
                                <p:cTn id="17" presetID="16" presetClass="emph" presetSubtype="0" fill="hold" nodeType="withEffect">
                                  <p:stCondLst>
                                    <p:cond delay="0"/>
                                  </p:stCondLst>
                                  <p:iterate type="lt">
                                    <p:tmPct val="4000"/>
                                  </p:iterate>
                                  <p:childTnLst>
                                    <p:set>
                                      <p:cBhvr override="childStyle">
                                        <p:cTn id="18" dur="500" fill="hold"/>
                                        <p:tgtEl>
                                          <p:spTgt spid="3">
                                            <p:txEl>
                                              <p:pRg st="9" end="9"/>
                                            </p:txEl>
                                          </p:spTgt>
                                        </p:tgtEl>
                                        <p:attrNameLst>
                                          <p:attrName>style.color</p:attrName>
                                        </p:attrNameLst>
                                      </p:cBhvr>
                                      <p:to>
                                        <p:clrVal>
                                          <a:srgbClr val="FF0000"/>
                                        </p:clrVal>
                                      </p:to>
                                    </p:set>
                                    <p:set>
                                      <p:cBhvr>
                                        <p:cTn id="19" dur="500" fill="hold"/>
                                        <p:tgtEl>
                                          <p:spTgt spid="3">
                                            <p:txEl>
                                              <p:pRg st="9" end="9"/>
                                            </p:txEl>
                                          </p:spTgt>
                                        </p:tgtEl>
                                        <p:attrNameLst>
                                          <p:attrName>fillcolor</p:attrName>
                                        </p:attrNameLst>
                                      </p:cBhvr>
                                      <p:to>
                                        <p:clrVal>
                                          <a:srgbClr val="FF0000"/>
                                        </p:clrVal>
                                      </p:to>
                                    </p:set>
                                    <p:set>
                                      <p:cBhvr>
                                        <p:cTn id="20" dur="500" fill="hold"/>
                                        <p:tgtEl>
                                          <p:spTgt spid="3">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1900808"/>
          </a:xfrm>
        </p:spPr>
        <p:txBody>
          <a:bodyPr>
            <a:normAutofit/>
          </a:bodyPr>
          <a:lstStyle/>
          <a:p>
            <a:pPr marL="0" indent="0" fontAlgn="base">
              <a:spcBef>
                <a:spcPct val="0"/>
              </a:spcBef>
              <a:spcAft>
                <a:spcPct val="0"/>
              </a:spcAft>
              <a:buNone/>
            </a:pPr>
            <a:r>
              <a:rPr kumimoji="1" lang="zh-CN" altLang="en-US" dirty="0"/>
              <a:t>（一种）径向基函数（高斯函数）：</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57</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径向基（</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RBF</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114550"/>
            <a:ext cx="6524625"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descr="E:\学习\智能控制-信息学院春季\Neural Network\rbf1.png"/>
          <p:cNvPicPr>
            <a:picLocks noChangeAspect="1" noChangeArrowheads="1"/>
          </p:cNvPicPr>
          <p:nvPr/>
        </p:nvPicPr>
        <p:blipFill rotWithShape="1">
          <a:blip r:embed="rId3">
            <a:extLst>
              <a:ext uri="{28A0092B-C50C-407E-A947-70E740481C1C}">
                <a14:useLocalDpi xmlns:a14="http://schemas.microsoft.com/office/drawing/2010/main" val="0"/>
              </a:ext>
            </a:extLst>
          </a:blip>
          <a:srcRect l="7647" t="6064" r="5173" b="5925"/>
          <a:stretch/>
        </p:blipFill>
        <p:spPr bwMode="auto">
          <a:xfrm>
            <a:off x="5246456" y="3352778"/>
            <a:ext cx="3440344" cy="259228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学习\智能控制-信息学院春季\Neural Network\rbf2.png"/>
          <p:cNvPicPr>
            <a:picLocks noChangeAspect="1" noChangeArrowheads="1"/>
          </p:cNvPicPr>
          <p:nvPr/>
        </p:nvPicPr>
        <p:blipFill rotWithShape="1">
          <a:blip r:embed="rId4">
            <a:extLst>
              <a:ext uri="{28A0092B-C50C-407E-A947-70E740481C1C}">
                <a14:useLocalDpi xmlns:a14="http://schemas.microsoft.com/office/drawing/2010/main" val="0"/>
              </a:ext>
            </a:extLst>
          </a:blip>
          <a:srcRect l="7453" t="6256" r="6047" b="5758"/>
          <a:stretch/>
        </p:blipFill>
        <p:spPr bwMode="auto">
          <a:xfrm>
            <a:off x="781027" y="3577871"/>
            <a:ext cx="2812937" cy="2142101"/>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2"/>
          <p:cNvSpPr txBox="1">
            <a:spLocks/>
          </p:cNvSpPr>
          <p:nvPr/>
        </p:nvSpPr>
        <p:spPr>
          <a:xfrm>
            <a:off x="450637" y="5907596"/>
            <a:ext cx="8229600" cy="54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spcBef>
                <a:spcPct val="0"/>
              </a:spcBef>
              <a:buNone/>
            </a:pPr>
            <a:r>
              <a:rPr kumimoji="1" lang="zh-CN" altLang="en-US" b="1" dirty="0">
                <a:solidFill>
                  <a:srgbClr val="0070C0"/>
                </a:solidFill>
                <a:effectLst>
                  <a:outerShdw dist="38100" dir="2700000" algn="tl">
                    <a:srgbClr val="3333CC"/>
                  </a:outerShdw>
                </a:effectLst>
                <a:latin typeface="微软雅黑" pitchFamily="34" charset="-122"/>
                <a:ea typeface="微软雅黑" pitchFamily="34" charset="-122"/>
              </a:rPr>
              <a:t>基本思想：用径向基函数作为基底，对样本进行插值拟合</a:t>
            </a:r>
          </a:p>
        </p:txBody>
      </p:sp>
    </p:spTree>
    <p:extLst>
      <p:ext uri="{BB962C8B-B14F-4D97-AF65-F5344CB8AC3E}">
        <p14:creationId xmlns:p14="http://schemas.microsoft.com/office/powerpoint/2010/main" val="33087982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58</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RBF</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p:sp>
        <p:nvSpPr>
          <p:cNvPr id="2" name="矩形 1"/>
          <p:cNvSpPr/>
          <p:nvPr/>
        </p:nvSpPr>
        <p:spPr>
          <a:xfrm>
            <a:off x="570868" y="1485681"/>
            <a:ext cx="2031325" cy="461665"/>
          </a:xfrm>
          <a:prstGeom prst="rect">
            <a:avLst/>
          </a:prstGeom>
        </p:spPr>
        <p:txBody>
          <a:bodyPr wrap="none">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径向基神经元</a:t>
            </a:r>
          </a:p>
        </p:txBody>
      </p:sp>
      <p:sp>
        <p:nvSpPr>
          <p:cNvPr id="43" name="矩形 42"/>
          <p:cNvSpPr/>
          <p:nvPr/>
        </p:nvSpPr>
        <p:spPr>
          <a:xfrm>
            <a:off x="583035" y="4300785"/>
            <a:ext cx="1723549" cy="461665"/>
          </a:xfrm>
          <a:prstGeom prst="rect">
            <a:avLst/>
          </a:prstGeom>
        </p:spPr>
        <p:txBody>
          <a:bodyPr wrap="none">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线性神经元</a:t>
            </a:r>
          </a:p>
        </p:txBody>
      </p:sp>
      <p:sp>
        <p:nvSpPr>
          <p:cNvPr id="31" name="椭圆 30"/>
          <p:cNvSpPr/>
          <p:nvPr/>
        </p:nvSpPr>
        <p:spPr>
          <a:xfrm>
            <a:off x="1806365" y="5442822"/>
            <a:ext cx="1357513" cy="83082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p>
        </p:txBody>
      </p:sp>
      <p:cxnSp>
        <p:nvCxnSpPr>
          <p:cNvPr id="33" name="直接箭头连接符 32"/>
          <p:cNvCxnSpPr>
            <a:endCxn id="31" idx="2"/>
          </p:cNvCxnSpPr>
          <p:nvPr/>
        </p:nvCxnSpPr>
        <p:spPr>
          <a:xfrm>
            <a:off x="890088" y="5501479"/>
            <a:ext cx="916277" cy="356755"/>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34" name="直接箭头连接符 33"/>
          <p:cNvCxnSpPr/>
          <p:nvPr/>
        </p:nvCxnSpPr>
        <p:spPr>
          <a:xfrm flipV="1">
            <a:off x="890088" y="6149172"/>
            <a:ext cx="1015546" cy="351004"/>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35" name="直接箭头连接符 34"/>
          <p:cNvCxnSpPr/>
          <p:nvPr/>
        </p:nvCxnSpPr>
        <p:spPr>
          <a:xfrm>
            <a:off x="3163879" y="5858233"/>
            <a:ext cx="866656"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408142" y="5208429"/>
                <a:ext cx="5227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zh-CN" altLang="en-US" sz="2000" i="1" smtClean="0">
                              <a:latin typeface="Cambria Math"/>
                            </a:rPr>
                            <m:t>𝛼</m:t>
                          </m:r>
                        </m:e>
                        <m:sub>
                          <m:r>
                            <a:rPr lang="en-US" altLang="zh-CN" sz="2000" i="1">
                              <a:latin typeface="Cambria Math"/>
                            </a:rPr>
                            <m:t>1</m:t>
                          </m:r>
                        </m:sub>
                      </m:sSub>
                    </m:oMath>
                  </m:oMathPara>
                </a14:m>
                <a:endParaRPr lang="zh-CN" altLang="en-US" sz="2000" dirty="0"/>
              </a:p>
            </p:txBody>
          </p:sp>
        </mc:Choice>
        <mc:Fallback xmlns="">
          <p:sp>
            <p:nvSpPr>
              <p:cNvPr id="36" name="TextBox 35"/>
              <p:cNvSpPr txBox="1">
                <a:spLocks noRot="1" noChangeAspect="1" noMove="1" noResize="1" noEditPoints="1" noAdjustHandles="1" noChangeArrowheads="1" noChangeShapeType="1" noTextEdit="1"/>
              </p:cNvSpPr>
              <p:nvPr/>
            </p:nvSpPr>
            <p:spPr>
              <a:xfrm>
                <a:off x="408142" y="5208429"/>
                <a:ext cx="522772" cy="400110"/>
              </a:xfrm>
              <a:prstGeom prst="rect">
                <a:avLst/>
              </a:prstGeom>
              <a:blipFill rotWithShape="1">
                <a:blip r:embed="rId2"/>
                <a:stretch>
                  <a:fillRect b="-15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146500" y="5321488"/>
                <a:ext cx="48179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zh-CN" altLang="en-US" sz="1600" b="0" i="1" smtClean="0">
                              <a:latin typeface="Cambria Math"/>
                            </a:rPr>
                            <m:t>𝜔</m:t>
                          </m:r>
                        </m:e>
                        <m:sub>
                          <m:r>
                            <a:rPr lang="en-US" altLang="zh-CN" sz="1600" b="0" i="1" smtClean="0">
                              <a:latin typeface="Cambria Math"/>
                            </a:rPr>
                            <m:t>1</m:t>
                          </m:r>
                        </m:sub>
                      </m:sSub>
                    </m:oMath>
                  </m:oMathPara>
                </a14:m>
                <a:endParaRPr lang="zh-CN" altLang="en-US" sz="16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146500" y="5321488"/>
                <a:ext cx="481799" cy="338554"/>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162792" y="5950875"/>
                <a:ext cx="49231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zh-CN" altLang="en-US" sz="1600" b="0" i="1" smtClean="0">
                              <a:latin typeface="Cambria Math"/>
                            </a:rPr>
                            <m:t>𝜔</m:t>
                          </m:r>
                        </m:e>
                        <m:sub>
                          <m:r>
                            <a:rPr lang="en-US" altLang="zh-CN" sz="1600" b="0" i="1" smtClean="0">
                              <a:latin typeface="Cambria Math"/>
                            </a:rPr>
                            <m:t>𝑛</m:t>
                          </m:r>
                        </m:sub>
                      </m:sSub>
                    </m:oMath>
                  </m:oMathPara>
                </a14:m>
                <a:endParaRPr lang="zh-CN" altLang="en-US" sz="1600" dirty="0"/>
              </a:p>
            </p:txBody>
          </p:sp>
        </mc:Choice>
        <mc:Fallback xmlns="">
          <p:sp>
            <p:nvSpPr>
              <p:cNvPr id="40" name="TextBox 39"/>
              <p:cNvSpPr txBox="1">
                <a:spLocks noRot="1" noChangeAspect="1" noMove="1" noResize="1" noEditPoints="1" noAdjustHandles="1" noChangeArrowheads="1" noChangeShapeType="1" noTextEdit="1"/>
              </p:cNvSpPr>
              <p:nvPr/>
            </p:nvSpPr>
            <p:spPr>
              <a:xfrm>
                <a:off x="1162792" y="5950875"/>
                <a:ext cx="492314" cy="338554"/>
              </a:xfrm>
              <a:prstGeom prst="rect">
                <a:avLst/>
              </a:prstGeom>
              <a:blipFill rotWithShape="1">
                <a:blip r:embed="rId4"/>
                <a:stretch>
                  <a:fillRect/>
                </a:stretch>
              </a:blipFill>
            </p:spPr>
            <p:txBody>
              <a:bodyPr/>
              <a:lstStyle/>
              <a:p>
                <a:r>
                  <a:rPr lang="zh-CN" altLang="en-US">
                    <a:noFill/>
                  </a:rPr>
                  <a:t> </a:t>
                </a:r>
              </a:p>
            </p:txBody>
          </p:sp>
        </mc:Fallback>
      </mc:AlternateContent>
      <p:sp>
        <p:nvSpPr>
          <p:cNvPr id="41" name="TextBox 40"/>
          <p:cNvSpPr txBox="1"/>
          <p:nvPr/>
        </p:nvSpPr>
        <p:spPr>
          <a:xfrm>
            <a:off x="951545" y="5858234"/>
            <a:ext cx="232827" cy="393158"/>
          </a:xfrm>
          <a:prstGeom prst="rect">
            <a:avLst/>
          </a:prstGeom>
          <a:noFill/>
        </p:spPr>
        <p:txBody>
          <a:bodyPr wrap="none" rtlCol="0">
            <a:spAutoFit/>
          </a:bodyPr>
          <a:lstStyle/>
          <a:p>
            <a:pPr>
              <a:lnSpc>
                <a:spcPts val="1000"/>
              </a:lnSpc>
            </a:pPr>
            <a:r>
              <a:rPr lang="en-US" altLang="zh-CN" sz="2800" b="1" dirty="0" smtClean="0"/>
              <a:t>.</a:t>
            </a:r>
          </a:p>
          <a:p>
            <a:pPr>
              <a:lnSpc>
                <a:spcPts val="1000"/>
              </a:lnSpc>
            </a:pPr>
            <a:r>
              <a:rPr lang="en-US" altLang="zh-CN" sz="2800" b="1" dirty="0" smtClean="0"/>
              <a:t>.</a:t>
            </a:r>
          </a:p>
          <a:p>
            <a:pPr>
              <a:lnSpc>
                <a:spcPts val="1000"/>
              </a:lnSpc>
            </a:pPr>
            <a:r>
              <a:rPr lang="en-US" altLang="zh-CN" sz="2800" b="1" dirty="0"/>
              <a:t>.</a:t>
            </a:r>
            <a:endParaRPr lang="zh-CN" altLang="en-US" sz="2800" b="1" dirty="0"/>
          </a:p>
        </p:txBody>
      </p:sp>
      <mc:AlternateContent xmlns:mc="http://schemas.openxmlformats.org/markup-compatibility/2006" xmlns:a14="http://schemas.microsoft.com/office/drawing/2010/main">
        <mc:Choice Requires="a14">
          <p:sp>
            <p:nvSpPr>
              <p:cNvPr id="42" name="TextBox 41"/>
              <p:cNvSpPr txBox="1"/>
              <p:nvPr/>
            </p:nvSpPr>
            <p:spPr>
              <a:xfrm>
                <a:off x="3386648" y="5429025"/>
                <a:ext cx="4038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𝑦</m:t>
                      </m:r>
                    </m:oMath>
                  </m:oMathPara>
                </a14:m>
                <a:endParaRPr lang="zh-CN" altLang="en-US" sz="2000" dirty="0"/>
              </a:p>
            </p:txBody>
          </p:sp>
        </mc:Choice>
        <mc:Fallback xmlns="">
          <p:sp>
            <p:nvSpPr>
              <p:cNvPr id="42" name="TextBox 41"/>
              <p:cNvSpPr txBox="1">
                <a:spLocks noRot="1" noChangeAspect="1" noMove="1" noResize="1" noEditPoints="1" noAdjustHandles="1" noChangeArrowheads="1" noChangeShapeType="1" noTextEdit="1"/>
              </p:cNvSpPr>
              <p:nvPr/>
            </p:nvSpPr>
            <p:spPr>
              <a:xfrm>
                <a:off x="3386648" y="5429025"/>
                <a:ext cx="403828" cy="400110"/>
              </a:xfrm>
              <a:prstGeom prst="rect">
                <a:avLst/>
              </a:prstGeom>
              <a:blipFill rotWithShape="1">
                <a:blip r:embed="rId5"/>
                <a:stretch>
                  <a:fillRect b="-10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2214690" y="5537068"/>
                <a:ext cx="55976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altLang="zh-CN" sz="3200" b="1" i="1" smtClean="0">
                          <a:solidFill>
                            <a:srgbClr val="0B02BE"/>
                          </a:solidFill>
                          <a:latin typeface="Cambria Math"/>
                          <a:ea typeface="Cambria Math"/>
                        </a:rPr>
                        <m:t>𝜮</m:t>
                      </m:r>
                    </m:oMath>
                  </m:oMathPara>
                </a14:m>
                <a:endParaRPr lang="zh-CN" altLang="en-US" sz="3200" b="1" dirty="0">
                  <a:solidFill>
                    <a:srgbClr val="0B02BE"/>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2214690" y="5537068"/>
                <a:ext cx="559769" cy="584775"/>
              </a:xfrm>
              <a:prstGeom prst="rect">
                <a:avLst/>
              </a:prstGeom>
              <a:blipFill rotWithShape="1">
                <a:blip r:embed="rId17"/>
                <a:stretch>
                  <a:fillRect/>
                </a:stretch>
              </a:blipFill>
            </p:spPr>
            <p:txBody>
              <a:bodyPr/>
              <a:lstStyle/>
              <a:p>
                <a:r>
                  <a:rPr lang="zh-CN" altLang="en-US">
                    <a:noFill/>
                  </a:rPr>
                  <a:t> </a:t>
                </a:r>
              </a:p>
            </p:txBody>
          </p:sp>
        </mc:Fallback>
      </mc:AlternateContent>
      <p:grpSp>
        <p:nvGrpSpPr>
          <p:cNvPr id="37" name="组合 36"/>
          <p:cNvGrpSpPr/>
          <p:nvPr/>
        </p:nvGrpSpPr>
        <p:grpSpPr>
          <a:xfrm>
            <a:off x="363614" y="2126071"/>
            <a:ext cx="3570468" cy="1875016"/>
            <a:chOff x="3672366" y="4005064"/>
            <a:chExt cx="4356018" cy="2275126"/>
          </a:xfrm>
        </p:grpSpPr>
        <p:sp>
          <p:nvSpPr>
            <p:cNvPr id="46" name="椭圆 45"/>
            <p:cNvSpPr/>
            <p:nvPr/>
          </p:nvSpPr>
          <p:spPr>
            <a:xfrm>
              <a:off x="5314868" y="4797152"/>
              <a:ext cx="1656184" cy="100811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p>
          </p:txBody>
        </p:sp>
        <p:cxnSp>
          <p:nvCxnSpPr>
            <p:cNvPr id="47" name="直接箭头连接符 46"/>
            <p:cNvCxnSpPr>
              <a:stCxn id="52" idx="3"/>
            </p:cNvCxnSpPr>
            <p:nvPr/>
          </p:nvCxnSpPr>
          <p:spPr>
            <a:xfrm>
              <a:off x="4246712" y="4262786"/>
              <a:ext cx="1098252" cy="678382"/>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48" name="直接箭头连接符 47"/>
            <p:cNvCxnSpPr/>
            <p:nvPr/>
          </p:nvCxnSpPr>
          <p:spPr>
            <a:xfrm>
              <a:off x="4211960" y="5026620"/>
              <a:ext cx="1080000" cy="18002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49" name="直接箭头连接符 48"/>
            <p:cNvCxnSpPr>
              <a:stCxn id="53" idx="3"/>
            </p:cNvCxnSpPr>
            <p:nvPr/>
          </p:nvCxnSpPr>
          <p:spPr>
            <a:xfrm flipV="1">
              <a:off x="4196997" y="5654230"/>
              <a:ext cx="1238979" cy="425905"/>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50" name="直接箭头连接符 49"/>
            <p:cNvCxnSpPr/>
            <p:nvPr/>
          </p:nvCxnSpPr>
          <p:spPr>
            <a:xfrm>
              <a:off x="6971052" y="5301208"/>
              <a:ext cx="1057332"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3672366" y="4695527"/>
                  <a:ext cx="5026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𝑥</m:t>
                            </m:r>
                          </m:e>
                          <m:sub>
                            <m:r>
                              <a:rPr lang="en-US" altLang="zh-CN" sz="2000" i="1">
                                <a:latin typeface="Cambria Math"/>
                              </a:rPr>
                              <m:t>1</m:t>
                            </m:r>
                          </m:sub>
                        </m:sSub>
                      </m:oMath>
                    </m:oMathPara>
                  </a14:m>
                  <a:endParaRPr lang="zh-CN" alt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672366" y="4695527"/>
                  <a:ext cx="502637" cy="400110"/>
                </a:xfrm>
                <a:prstGeom prst="rect">
                  <a:avLst/>
                </a:prstGeom>
                <a:blipFill rotWithShape="1">
                  <a:blip r:embed="rId18"/>
                  <a:stretch>
                    <a:fillRect b="-240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672366" y="4005064"/>
                  <a:ext cx="574346" cy="515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a:rPr>
                              <m:t>𝜎</m:t>
                            </m:r>
                          </m:e>
                          <m:sub>
                            <m:r>
                              <a:rPr lang="en-US" altLang="zh-CN" sz="2000" b="0" i="1" smtClean="0">
                                <a:latin typeface="Cambria Math"/>
                              </a:rPr>
                              <m:t>𝑗</m:t>
                            </m:r>
                          </m:sub>
                        </m:sSub>
                      </m:oMath>
                    </m:oMathPara>
                  </a14:m>
                  <a:endParaRPr lang="zh-CN" altLang="en-US" sz="2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3672366" y="4005064"/>
                  <a:ext cx="574346" cy="515443"/>
                </a:xfrm>
                <a:prstGeom prst="rect">
                  <a:avLst/>
                </a:prstGeom>
                <a:blipFill rotWithShape="1">
                  <a:blip r:embed="rId19"/>
                  <a:stretch>
                    <a:fillRect b="-101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3672366" y="5880080"/>
                  <a:ext cx="52463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a:rPr>
                              <m:t>𝑥</m:t>
                            </m:r>
                          </m:e>
                          <m:sub>
                            <m:r>
                              <a:rPr lang="en-US" altLang="zh-CN" sz="2000" b="0" i="1" smtClean="0">
                                <a:latin typeface="Cambria Math"/>
                              </a:rPr>
                              <m:t>𝑛</m:t>
                            </m:r>
                          </m:sub>
                        </m:sSub>
                      </m:oMath>
                    </m:oMathPara>
                  </a14:m>
                  <a:endParaRPr lang="zh-CN" altLang="en-US" sz="2000" dirty="0"/>
                </a:p>
              </p:txBody>
            </p:sp>
          </mc:Choice>
          <mc:Fallback xmlns="">
            <p:sp>
              <p:nvSpPr>
                <p:cNvPr id="21" name="TextBox 20"/>
                <p:cNvSpPr txBox="1">
                  <a:spLocks noRot="1" noChangeAspect="1" noMove="1" noResize="1" noEditPoints="1" noAdjustHandles="1" noChangeArrowheads="1" noChangeShapeType="1" noTextEdit="1"/>
                </p:cNvSpPr>
                <p:nvPr/>
              </p:nvSpPr>
              <p:spPr>
                <a:xfrm>
                  <a:off x="3672366" y="5880080"/>
                  <a:ext cx="524631" cy="400110"/>
                </a:xfrm>
                <a:prstGeom prst="rect">
                  <a:avLst/>
                </a:prstGeom>
                <a:blipFill rotWithShape="1">
                  <a:blip r:embed="rId6"/>
                  <a:stretch>
                    <a:fillRect b="-20370"/>
                  </a:stretch>
                </a:blipFill>
              </p:spPr>
              <p:txBody>
                <a:bodyPr/>
                <a:lstStyle/>
                <a:p>
                  <a:r>
                    <a:rPr lang="zh-CN" altLang="en-US">
                      <a:noFill/>
                    </a:rPr>
                    <a:t> </a:t>
                  </a:r>
                </a:p>
              </p:txBody>
            </p:sp>
          </mc:Fallback>
        </mc:AlternateContent>
        <p:sp>
          <p:nvSpPr>
            <p:cNvPr id="59" name="TextBox 58"/>
            <p:cNvSpPr txBox="1"/>
            <p:nvPr/>
          </p:nvSpPr>
          <p:spPr>
            <a:xfrm>
              <a:off x="4271976" y="5301209"/>
              <a:ext cx="284052" cy="477054"/>
            </a:xfrm>
            <a:prstGeom prst="rect">
              <a:avLst/>
            </a:prstGeom>
            <a:noFill/>
          </p:spPr>
          <p:txBody>
            <a:bodyPr wrap="none" rtlCol="0">
              <a:spAutoFit/>
            </a:bodyPr>
            <a:lstStyle/>
            <a:p>
              <a:pPr>
                <a:lnSpc>
                  <a:spcPts val="1000"/>
                </a:lnSpc>
              </a:pPr>
              <a:r>
                <a:rPr lang="en-US" altLang="zh-CN" sz="2800" b="1" dirty="0" smtClean="0"/>
                <a:t>.</a:t>
              </a:r>
            </a:p>
            <a:p>
              <a:pPr>
                <a:lnSpc>
                  <a:spcPts val="1000"/>
                </a:lnSpc>
              </a:pPr>
              <a:r>
                <a:rPr lang="en-US" altLang="zh-CN" sz="2800" b="1" dirty="0" smtClean="0"/>
                <a:t>.</a:t>
              </a:r>
            </a:p>
            <a:p>
              <a:pPr>
                <a:lnSpc>
                  <a:spcPts val="1000"/>
                </a:lnSpc>
              </a:pPr>
              <a:r>
                <a:rPr lang="en-US" altLang="zh-CN" sz="2800" b="1" dirty="0"/>
                <a:t>.</a:t>
              </a:r>
              <a:endParaRPr lang="zh-CN" altLang="en-US" sz="2800" b="1" dirty="0"/>
            </a:p>
          </p:txBody>
        </p:sp>
        <p:cxnSp>
          <p:nvCxnSpPr>
            <p:cNvPr id="60" name="直接连接符 59"/>
            <p:cNvCxnSpPr>
              <a:stCxn id="46" idx="0"/>
              <a:endCxn id="46" idx="4"/>
            </p:cNvCxnSpPr>
            <p:nvPr/>
          </p:nvCxnSpPr>
          <p:spPr>
            <a:xfrm>
              <a:off x="6142960" y="4797152"/>
              <a:ext cx="0" cy="1008112"/>
            </a:xfrm>
            <a:prstGeom prst="line">
              <a:avLst/>
            </a:prstGeom>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5598967" y="5003067"/>
                  <a:ext cx="457200" cy="596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altLang="zh-CN" sz="2400" b="0" i="1" smtClean="0">
                                <a:latin typeface="Cambria Math" panose="02040503050406030204" pitchFamily="18" charset="0"/>
                                <a:ea typeface="Cambria Math"/>
                              </a:rPr>
                            </m:ctrlPr>
                          </m:sSubPr>
                          <m:e>
                            <m:r>
                              <a:rPr lang="en-US" altLang="zh-CN" sz="2400" b="0" i="1" smtClean="0">
                                <a:latin typeface="Cambria Math"/>
                                <a:ea typeface="Cambria Math"/>
                              </a:rPr>
                              <m:t>𝑐</m:t>
                            </m:r>
                          </m:e>
                          <m:sub>
                            <m:r>
                              <a:rPr lang="en-US" altLang="zh-CN" sz="2400" b="0" i="1" smtClean="0">
                                <a:latin typeface="Cambria Math"/>
                                <a:ea typeface="Cambria Math"/>
                              </a:rPr>
                              <m:t>𝑗</m:t>
                            </m:r>
                          </m:sub>
                        </m:sSub>
                      </m:oMath>
                    </m:oMathPara>
                  </a14:m>
                  <a:endParaRPr lang="zh-CN" altLang="en-US" sz="2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5598967" y="5003067"/>
                  <a:ext cx="457200" cy="596281"/>
                </a:xfrm>
                <a:prstGeom prst="rect">
                  <a:avLst/>
                </a:prstGeom>
                <a:blipFill rotWithShape="1">
                  <a:blip r:embed="rId20"/>
                  <a:stretch>
                    <a:fillRect r="-8197" b="-11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7242835" y="4780411"/>
                  <a:ext cx="599613" cy="515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b="0" i="1" smtClean="0">
                                <a:latin typeface="Cambria Math"/>
                              </a:rPr>
                              <m:t>𝛼</m:t>
                            </m:r>
                          </m:e>
                          <m:sub>
                            <m:r>
                              <a:rPr lang="en-US" altLang="zh-CN" sz="2000" b="0" i="1" smtClean="0">
                                <a:latin typeface="Cambria Math"/>
                              </a:rPr>
                              <m:t>𝑗</m:t>
                            </m:r>
                          </m:sub>
                        </m:sSub>
                      </m:oMath>
                    </m:oMathPara>
                  </a14:m>
                  <a:endParaRPr lang="zh-CN" altLang="en-US" sz="2000" dirty="0"/>
                </a:p>
              </p:txBody>
            </p:sp>
          </mc:Choice>
          <mc:Fallback xmlns="">
            <p:sp>
              <p:nvSpPr>
                <p:cNvPr id="63" name="TextBox 62"/>
                <p:cNvSpPr txBox="1">
                  <a:spLocks noRot="1" noChangeAspect="1" noMove="1" noResize="1" noEditPoints="1" noAdjustHandles="1" noChangeArrowheads="1" noChangeShapeType="1" noTextEdit="1"/>
                </p:cNvSpPr>
                <p:nvPr/>
              </p:nvSpPr>
              <p:spPr>
                <a:xfrm>
                  <a:off x="7242835" y="4780411"/>
                  <a:ext cx="599613" cy="515443"/>
                </a:xfrm>
                <a:prstGeom prst="rect">
                  <a:avLst/>
                </a:prstGeom>
                <a:blipFill rotWithShape="1">
                  <a:blip r:embed="rId21"/>
                  <a:stretch>
                    <a:fillRect b="-10145"/>
                  </a:stretch>
                </a:blipFill>
              </p:spPr>
              <p:txBody>
                <a:bodyPr/>
                <a:lstStyle/>
                <a:p>
                  <a:r>
                    <a:rPr lang="zh-CN" altLang="en-US">
                      <a:noFill/>
                    </a:rPr>
                    <a:t> </a:t>
                  </a:r>
                </a:p>
              </p:txBody>
            </p:sp>
          </mc:Fallback>
        </mc:AlternateContent>
      </p:grpSp>
      <p:pic>
        <p:nvPicPr>
          <p:cNvPr id="44" name="Picture 4" descr="E:\学习\智能控制-信息学院春季\Neural Network\rbf2.png"/>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20342" t="14980" r="11727" b="12323"/>
          <a:stretch/>
        </p:blipFill>
        <p:spPr bwMode="auto">
          <a:xfrm>
            <a:off x="2408053" y="3002706"/>
            <a:ext cx="524225" cy="3831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leo\Desktop\jietu3.jp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39952" y="2367494"/>
            <a:ext cx="4678766" cy="118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4" name="TextBox 63"/>
              <p:cNvSpPr txBox="1"/>
              <p:nvPr/>
            </p:nvSpPr>
            <p:spPr>
              <a:xfrm>
                <a:off x="457200" y="6273645"/>
                <a:ext cx="5447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a:rPr>
                            <m:t>𝛼</m:t>
                          </m:r>
                        </m:e>
                        <m:sub>
                          <m:r>
                            <a:rPr lang="en-US" altLang="zh-CN" sz="2000" b="0" i="1" smtClean="0">
                              <a:latin typeface="Cambria Math"/>
                            </a:rPr>
                            <m:t>𝑛</m:t>
                          </m:r>
                        </m:sub>
                      </m:sSub>
                    </m:oMath>
                  </m:oMathPara>
                </a14:m>
                <a:endParaRPr lang="zh-CN" altLang="en-US" sz="2000" dirty="0"/>
              </a:p>
            </p:txBody>
          </p:sp>
        </mc:Choice>
        <mc:Fallback xmlns="">
          <p:sp>
            <p:nvSpPr>
              <p:cNvPr id="64" name="TextBox 63"/>
              <p:cNvSpPr txBox="1">
                <a:spLocks noRot="1" noChangeAspect="1" noMove="1" noResize="1" noEditPoints="1" noAdjustHandles="1" noChangeArrowheads="1" noChangeShapeType="1" noTextEdit="1"/>
              </p:cNvSpPr>
              <p:nvPr/>
            </p:nvSpPr>
            <p:spPr>
              <a:xfrm>
                <a:off x="457200" y="6273645"/>
                <a:ext cx="544765" cy="400110"/>
              </a:xfrm>
              <a:prstGeom prst="rect">
                <a:avLst/>
              </a:prstGeom>
              <a:blipFill rotWithShape="1">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716016" y="5580529"/>
                <a:ext cx="195380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a:rPr>
                        <m:t>𝑦</m:t>
                      </m:r>
                      <m:r>
                        <a:rPr lang="en-US" altLang="zh-CN" sz="3200" b="0" i="1" smtClean="0">
                          <a:latin typeface="Cambria Math"/>
                        </a:rPr>
                        <m:t>=</m:t>
                      </m:r>
                      <m:sSup>
                        <m:sSupPr>
                          <m:ctrlPr>
                            <a:rPr lang="en-US" altLang="zh-CN" sz="3200" b="0" i="1" smtClean="0">
                              <a:latin typeface="Cambria Math" panose="02040503050406030204" pitchFamily="18" charset="0"/>
                            </a:rPr>
                          </m:ctrlPr>
                        </m:sSupPr>
                        <m:e>
                          <m:r>
                            <a:rPr lang="en-US" altLang="zh-CN" sz="3200" b="0" i="1" smtClean="0">
                              <a:latin typeface="Cambria Math"/>
                            </a:rPr>
                            <m:t>𝑊</m:t>
                          </m:r>
                        </m:e>
                        <m:sup>
                          <m:r>
                            <a:rPr lang="en-US" altLang="zh-CN" sz="3200" b="0" i="1" smtClean="0">
                              <a:latin typeface="Cambria Math" panose="02040503050406030204" pitchFamily="18" charset="0"/>
                            </a:rPr>
                            <m:t>𝑇</m:t>
                          </m:r>
                        </m:sup>
                      </m:sSup>
                      <m:r>
                        <a:rPr lang="zh-CN" altLang="en-US" sz="3200" b="0" i="1" smtClean="0">
                          <a:latin typeface="Cambria Math"/>
                        </a:rPr>
                        <m:t>𝛼</m:t>
                      </m:r>
                    </m:oMath>
                  </m:oMathPara>
                </a14:m>
                <a:endParaRPr lang="zh-CN" alt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4716016" y="5580529"/>
                <a:ext cx="1953805" cy="584775"/>
              </a:xfrm>
              <a:prstGeom prst="rect">
                <a:avLst/>
              </a:prstGeom>
              <a:blipFill rotWithShape="1">
                <a:blip r:embed="rId2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87982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59</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RBF</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p:sp>
        <p:nvSpPr>
          <p:cNvPr id="7" name="椭圆 6"/>
          <p:cNvSpPr/>
          <p:nvPr/>
        </p:nvSpPr>
        <p:spPr>
          <a:xfrm>
            <a:off x="4423364" y="311469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椭圆 7"/>
          <p:cNvSpPr/>
          <p:nvPr/>
        </p:nvSpPr>
        <p:spPr>
          <a:xfrm>
            <a:off x="4423364" y="3985994"/>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椭圆 8"/>
          <p:cNvSpPr/>
          <p:nvPr/>
        </p:nvSpPr>
        <p:spPr>
          <a:xfrm>
            <a:off x="4423364" y="5490956"/>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0" name="直接箭头连接符 9"/>
          <p:cNvCxnSpPr>
            <a:stCxn id="35" idx="3"/>
            <a:endCxn id="7" idx="2"/>
          </p:cNvCxnSpPr>
          <p:nvPr/>
        </p:nvCxnSpPr>
        <p:spPr>
          <a:xfrm>
            <a:off x="2306559" y="3393174"/>
            <a:ext cx="2116805" cy="955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1" name="直接箭头连接符 10"/>
          <p:cNvCxnSpPr>
            <a:stCxn id="36" idx="3"/>
            <a:endCxn id="7" idx="2"/>
          </p:cNvCxnSpPr>
          <p:nvPr/>
        </p:nvCxnSpPr>
        <p:spPr>
          <a:xfrm flipV="1">
            <a:off x="2306559" y="3402724"/>
            <a:ext cx="2116805" cy="86175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2" name="直接箭头连接符 11"/>
          <p:cNvCxnSpPr>
            <a:stCxn id="35" idx="3"/>
            <a:endCxn id="8" idx="2"/>
          </p:cNvCxnSpPr>
          <p:nvPr/>
        </p:nvCxnSpPr>
        <p:spPr>
          <a:xfrm>
            <a:off x="2306559" y="3393174"/>
            <a:ext cx="2116805" cy="88085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3" name="直接箭头连接符 12"/>
          <p:cNvCxnSpPr>
            <a:stCxn id="35" idx="3"/>
            <a:endCxn id="9" idx="2"/>
          </p:cNvCxnSpPr>
          <p:nvPr/>
        </p:nvCxnSpPr>
        <p:spPr>
          <a:xfrm>
            <a:off x="2306559" y="3393174"/>
            <a:ext cx="2116805" cy="238581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4" name="直接箭头连接符 13"/>
          <p:cNvCxnSpPr>
            <a:endCxn id="9" idx="2"/>
          </p:cNvCxnSpPr>
          <p:nvPr/>
        </p:nvCxnSpPr>
        <p:spPr>
          <a:xfrm>
            <a:off x="2358585" y="4274026"/>
            <a:ext cx="2064779" cy="150496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5" name="直接箭头连接符 14"/>
          <p:cNvCxnSpPr>
            <a:stCxn id="36" idx="3"/>
            <a:endCxn id="8" idx="2"/>
          </p:cNvCxnSpPr>
          <p:nvPr/>
        </p:nvCxnSpPr>
        <p:spPr>
          <a:xfrm>
            <a:off x="2306559" y="4264476"/>
            <a:ext cx="2116805" cy="955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stCxn id="37" idx="3"/>
            <a:endCxn id="9" idx="2"/>
          </p:cNvCxnSpPr>
          <p:nvPr/>
        </p:nvCxnSpPr>
        <p:spPr>
          <a:xfrm>
            <a:off x="2306559" y="5769438"/>
            <a:ext cx="2116805" cy="955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7" name="直接箭头连接符 16"/>
          <p:cNvCxnSpPr>
            <a:stCxn id="37" idx="3"/>
            <a:endCxn id="8" idx="2"/>
          </p:cNvCxnSpPr>
          <p:nvPr/>
        </p:nvCxnSpPr>
        <p:spPr>
          <a:xfrm flipV="1">
            <a:off x="2306559" y="4274026"/>
            <a:ext cx="2116805" cy="149541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865717" y="3196911"/>
                <a:ext cx="5255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r>
                            <a:rPr lang="en-US" altLang="zh-CN" sz="2000" b="1" i="1">
                              <a:solidFill>
                                <a:srgbClr val="0070C0"/>
                              </a:solidFill>
                              <a:latin typeface="Cambria Math"/>
                            </a:rPr>
                            <m:t>𝟏</m:t>
                          </m:r>
                        </m:sub>
                        <m:sup/>
                      </m:sSubSup>
                    </m:oMath>
                  </m:oMathPara>
                </a14:m>
                <a:endParaRPr lang="zh-CN" altLang="zh-CN" sz="2400"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865717" y="3196911"/>
                <a:ext cx="525528" cy="400110"/>
              </a:xfrm>
              <a:prstGeom prst="rect">
                <a:avLst/>
              </a:prstGeom>
              <a:blipFill rotWithShape="1">
                <a:blip r:embed="rId2"/>
                <a:stretch>
                  <a:fillRect b="-4545"/>
                </a:stretch>
              </a:blipFill>
            </p:spPr>
            <p:txBody>
              <a:bodyPr/>
              <a:lstStyle/>
              <a:p>
                <a:r>
                  <a:rPr lang="zh-CN" altLang="en-US">
                    <a:noFill/>
                  </a:rPr>
                  <a:t> </a:t>
                </a:r>
              </a:p>
            </p:txBody>
          </p:sp>
        </mc:Fallback>
      </mc:AlternateContent>
      <p:sp>
        <p:nvSpPr>
          <p:cNvPr id="19" name="TextBox 18"/>
          <p:cNvSpPr txBox="1"/>
          <p:nvPr/>
        </p:nvSpPr>
        <p:spPr>
          <a:xfrm>
            <a:off x="2074533" y="4307880"/>
            <a:ext cx="284052" cy="1246495"/>
          </a:xfrm>
          <a:prstGeom prst="rect">
            <a:avLst/>
          </a:prstGeom>
          <a:noFill/>
        </p:spPr>
        <p:txBody>
          <a:bodyPr wrap="none" rtlCol="0">
            <a:spAutoFit/>
          </a:bodyPr>
          <a:lstStyle/>
          <a:p>
            <a:pPr>
              <a:lnSpc>
                <a:spcPts val="3000"/>
              </a:lnSpc>
            </a:pPr>
            <a:r>
              <a:rPr lang="en-US" altLang="zh-CN" sz="2800" b="1" dirty="0" smtClean="0">
                <a:solidFill>
                  <a:srgbClr val="0070C0"/>
                </a:solidFill>
              </a:rPr>
              <a:t>.</a:t>
            </a:r>
          </a:p>
          <a:p>
            <a:pPr>
              <a:lnSpc>
                <a:spcPts val="3000"/>
              </a:lnSpc>
            </a:pPr>
            <a:r>
              <a:rPr lang="en-US" altLang="zh-CN" sz="2800" b="1" dirty="0" smtClean="0">
                <a:solidFill>
                  <a:srgbClr val="0070C0"/>
                </a:solidFill>
              </a:rPr>
              <a:t>.</a:t>
            </a:r>
          </a:p>
          <a:p>
            <a:pPr>
              <a:lnSpc>
                <a:spcPts val="3000"/>
              </a:lnSpc>
            </a:pPr>
            <a:r>
              <a:rPr lang="en-US" altLang="zh-CN" sz="2800" b="1" dirty="0">
                <a:solidFill>
                  <a:srgbClr val="0070C0"/>
                </a:solidFill>
              </a:rPr>
              <a:t>.</a:t>
            </a:r>
            <a:endParaRPr lang="zh-CN" altLang="en-US" sz="2800" b="1" dirty="0">
              <a:solidFill>
                <a:srgbClr val="0070C0"/>
              </a:solidFill>
            </a:endParaRPr>
          </a:p>
        </p:txBody>
      </p:sp>
      <p:sp>
        <p:nvSpPr>
          <p:cNvPr id="20" name="TextBox 19"/>
          <p:cNvSpPr txBox="1"/>
          <p:nvPr/>
        </p:nvSpPr>
        <p:spPr>
          <a:xfrm>
            <a:off x="4552703" y="4403259"/>
            <a:ext cx="284052" cy="1055738"/>
          </a:xfrm>
          <a:prstGeom prst="rect">
            <a:avLst/>
          </a:prstGeom>
          <a:noFill/>
        </p:spPr>
        <p:txBody>
          <a:bodyPr wrap="none" rtlCol="0">
            <a:spAutoFit/>
          </a:bodyPr>
          <a:lstStyle/>
          <a:p>
            <a:pPr>
              <a:lnSpc>
                <a:spcPts val="2500"/>
              </a:lnSpc>
            </a:pPr>
            <a:r>
              <a:rPr lang="en-US" altLang="zh-CN" sz="2800" b="1" dirty="0" smtClean="0">
                <a:solidFill>
                  <a:srgbClr val="0070C0"/>
                </a:solidFill>
              </a:rPr>
              <a:t>.</a:t>
            </a:r>
          </a:p>
          <a:p>
            <a:pPr>
              <a:lnSpc>
                <a:spcPts val="2500"/>
              </a:lnSpc>
            </a:pPr>
            <a:r>
              <a:rPr lang="en-US" altLang="zh-CN" sz="2800" b="1" dirty="0" smtClean="0">
                <a:solidFill>
                  <a:srgbClr val="0070C0"/>
                </a:solidFill>
              </a:rPr>
              <a:t>.</a:t>
            </a:r>
          </a:p>
          <a:p>
            <a:pPr>
              <a:lnSpc>
                <a:spcPts val="2500"/>
              </a:lnSpc>
            </a:pPr>
            <a:r>
              <a:rPr lang="en-US" altLang="zh-CN" sz="2800" b="1" dirty="0">
                <a:solidFill>
                  <a:srgbClr val="0070C0"/>
                </a:solidFill>
              </a:rPr>
              <a:t>.</a:t>
            </a:r>
            <a:endParaRPr lang="zh-CN" altLang="en-US" sz="2800" b="1" dirty="0">
              <a:solidFill>
                <a:srgbClr val="0070C0"/>
              </a:solidFill>
            </a:endParaRPr>
          </a:p>
        </p:txBody>
      </p:sp>
      <p:cxnSp>
        <p:nvCxnSpPr>
          <p:cNvPr id="29" name="直接箭头连接符 28"/>
          <p:cNvCxnSpPr>
            <a:stCxn id="8" idx="6"/>
            <a:endCxn id="41" idx="2"/>
          </p:cNvCxnSpPr>
          <p:nvPr/>
        </p:nvCxnSpPr>
        <p:spPr>
          <a:xfrm>
            <a:off x="4999428" y="4274026"/>
            <a:ext cx="1732812" cy="27080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0" name="直接箭头连接符 29"/>
          <p:cNvCxnSpPr>
            <a:stCxn id="7" idx="6"/>
            <a:endCxn id="41" idx="2"/>
          </p:cNvCxnSpPr>
          <p:nvPr/>
        </p:nvCxnSpPr>
        <p:spPr>
          <a:xfrm>
            <a:off x="4999428" y="3402724"/>
            <a:ext cx="1732812" cy="114211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1" name="直接箭头连接符 30"/>
          <p:cNvCxnSpPr>
            <a:stCxn id="9" idx="6"/>
            <a:endCxn id="41" idx="2"/>
          </p:cNvCxnSpPr>
          <p:nvPr/>
        </p:nvCxnSpPr>
        <p:spPr>
          <a:xfrm flipV="1">
            <a:off x="4999428" y="4544835"/>
            <a:ext cx="1732812" cy="123415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3" name="直接箭头连接符 32"/>
          <p:cNvCxnSpPr>
            <a:stCxn id="37" idx="3"/>
            <a:endCxn id="7" idx="2"/>
          </p:cNvCxnSpPr>
          <p:nvPr/>
        </p:nvCxnSpPr>
        <p:spPr>
          <a:xfrm flipV="1">
            <a:off x="2306559" y="3402724"/>
            <a:ext cx="2116805" cy="236671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5" name="矩形 34"/>
          <p:cNvSpPr/>
          <p:nvPr/>
        </p:nvSpPr>
        <p:spPr>
          <a:xfrm>
            <a:off x="2126559" y="3303174"/>
            <a:ext cx="180000" cy="180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6" name="矩形 35"/>
          <p:cNvSpPr/>
          <p:nvPr/>
        </p:nvSpPr>
        <p:spPr>
          <a:xfrm>
            <a:off x="2126559" y="4174476"/>
            <a:ext cx="180000" cy="180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7" name="矩形 36"/>
          <p:cNvSpPr/>
          <p:nvPr/>
        </p:nvSpPr>
        <p:spPr>
          <a:xfrm>
            <a:off x="2126559" y="5679438"/>
            <a:ext cx="180000" cy="180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8" name="TextBox 37"/>
              <p:cNvSpPr txBox="1"/>
              <p:nvPr/>
            </p:nvSpPr>
            <p:spPr>
              <a:xfrm>
                <a:off x="884633" y="4062147"/>
                <a:ext cx="5255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r>
                            <a:rPr lang="en-US" altLang="zh-CN" sz="2000" b="1" i="1" smtClean="0">
                              <a:solidFill>
                                <a:srgbClr val="0070C0"/>
                              </a:solidFill>
                              <a:latin typeface="Cambria Math"/>
                            </a:rPr>
                            <m:t>𝟐</m:t>
                          </m:r>
                        </m:sub>
                        <m:sup/>
                      </m:sSubSup>
                    </m:oMath>
                  </m:oMathPara>
                </a14:m>
                <a:endParaRPr lang="zh-CN" altLang="zh-CN" sz="2400" b="1" dirty="0"/>
              </a:p>
            </p:txBody>
          </p:sp>
        </mc:Choice>
        <mc:Fallback xmlns="">
          <p:sp>
            <p:nvSpPr>
              <p:cNvPr id="38" name="TextBox 37"/>
              <p:cNvSpPr txBox="1">
                <a:spLocks noRot="1" noChangeAspect="1" noMove="1" noResize="1" noEditPoints="1" noAdjustHandles="1" noChangeArrowheads="1" noChangeShapeType="1" noTextEdit="1"/>
              </p:cNvSpPr>
              <p:nvPr/>
            </p:nvSpPr>
            <p:spPr>
              <a:xfrm>
                <a:off x="884633" y="4062147"/>
                <a:ext cx="525528" cy="400110"/>
              </a:xfrm>
              <a:prstGeom prst="rect">
                <a:avLst/>
              </a:prstGeom>
              <a:blipFill rotWithShape="1">
                <a:blip r:embed="rId3"/>
                <a:stretch>
                  <a:fillRect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884633" y="5574315"/>
                <a:ext cx="53514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r>
                            <a:rPr lang="en-US" altLang="zh-CN" sz="2000" b="1" i="1" smtClean="0">
                              <a:solidFill>
                                <a:srgbClr val="0070C0"/>
                              </a:solidFill>
                              <a:latin typeface="Cambria Math"/>
                            </a:rPr>
                            <m:t>𝒏</m:t>
                          </m:r>
                        </m:sub>
                        <m:sup/>
                      </m:sSubSup>
                    </m:oMath>
                  </m:oMathPara>
                </a14:m>
                <a:endParaRPr lang="zh-CN" altLang="zh-CN" sz="2400" b="1" dirty="0"/>
              </a:p>
            </p:txBody>
          </p:sp>
        </mc:Choice>
        <mc:Fallback xmlns="">
          <p:sp>
            <p:nvSpPr>
              <p:cNvPr id="39" name="TextBox 38"/>
              <p:cNvSpPr txBox="1">
                <a:spLocks noRot="1" noChangeAspect="1" noMove="1" noResize="1" noEditPoints="1" noAdjustHandles="1" noChangeArrowheads="1" noChangeShapeType="1" noTextEdit="1"/>
              </p:cNvSpPr>
              <p:nvPr/>
            </p:nvSpPr>
            <p:spPr>
              <a:xfrm>
                <a:off x="884633" y="5574315"/>
                <a:ext cx="535146" cy="400110"/>
              </a:xfrm>
              <a:prstGeom prst="rect">
                <a:avLst/>
              </a:prstGeom>
              <a:blipFill rotWithShape="1">
                <a:blip r:embed="rId4"/>
                <a:stretch>
                  <a:fillRect/>
                </a:stretch>
              </a:blipFill>
            </p:spPr>
            <p:txBody>
              <a:bodyPr/>
              <a:lstStyle/>
              <a:p>
                <a:r>
                  <a:rPr lang="zh-CN" altLang="en-US">
                    <a:noFill/>
                  </a:rPr>
                  <a:t> </a:t>
                </a:r>
              </a:p>
            </p:txBody>
          </p:sp>
        </mc:Fallback>
      </mc:AlternateContent>
      <p:sp>
        <p:nvSpPr>
          <p:cNvPr id="41" name="椭圆 40"/>
          <p:cNvSpPr/>
          <p:nvPr/>
        </p:nvSpPr>
        <p:spPr>
          <a:xfrm>
            <a:off x="6732240" y="4256803"/>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6" name="TextBox 55"/>
          <p:cNvSpPr txBox="1"/>
          <p:nvPr/>
        </p:nvSpPr>
        <p:spPr>
          <a:xfrm>
            <a:off x="1662561" y="6245274"/>
            <a:ext cx="1107996" cy="461665"/>
          </a:xfrm>
          <a:prstGeom prst="rect">
            <a:avLst/>
          </a:prstGeom>
          <a:noFill/>
        </p:spPr>
        <p:txBody>
          <a:bodyPr wrap="none" rtlCol="0">
            <a:spAutoFit/>
          </a:bodyPr>
          <a:lstStyle/>
          <a:p>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输入层</a:t>
            </a:r>
            <a:endPar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endParaRPr>
          </a:p>
        </p:txBody>
      </p:sp>
      <p:sp>
        <p:nvSpPr>
          <p:cNvPr id="57" name="TextBox 56"/>
          <p:cNvSpPr txBox="1"/>
          <p:nvPr/>
        </p:nvSpPr>
        <p:spPr>
          <a:xfrm>
            <a:off x="4167016" y="6248746"/>
            <a:ext cx="1088760" cy="461665"/>
          </a:xfrm>
          <a:prstGeom prst="rect">
            <a:avLst/>
          </a:prstGeom>
          <a:noFill/>
        </p:spPr>
        <p:txBody>
          <a:bodyPr wrap="none" rtlCol="0">
            <a:spAutoFit/>
          </a:bodyPr>
          <a:lstStyle/>
          <a:p>
            <a:r>
              <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RBF</a:t>
            </a: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层</a:t>
            </a:r>
          </a:p>
        </p:txBody>
      </p:sp>
      <p:sp>
        <p:nvSpPr>
          <p:cNvPr id="58" name="TextBox 57"/>
          <p:cNvSpPr txBox="1"/>
          <p:nvPr/>
        </p:nvSpPr>
        <p:spPr>
          <a:xfrm>
            <a:off x="6452699" y="6245273"/>
            <a:ext cx="1107996" cy="461665"/>
          </a:xfrm>
          <a:prstGeom prst="rect">
            <a:avLst/>
          </a:prstGeom>
          <a:noFill/>
        </p:spPr>
        <p:txBody>
          <a:bodyPr wrap="none" rtlCol="0">
            <a:spAutoFit/>
          </a:bodyPr>
          <a:lstStyle/>
          <a:p>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输出层</a:t>
            </a:r>
          </a:p>
        </p:txBody>
      </p:sp>
      <p:cxnSp>
        <p:nvCxnSpPr>
          <p:cNvPr id="62" name="直接箭头连接符 61"/>
          <p:cNvCxnSpPr/>
          <p:nvPr/>
        </p:nvCxnSpPr>
        <p:spPr>
          <a:xfrm flipV="1">
            <a:off x="1426533" y="3421505"/>
            <a:ext cx="648000" cy="49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3" name="直接箭头连接符 62"/>
          <p:cNvCxnSpPr/>
          <p:nvPr/>
        </p:nvCxnSpPr>
        <p:spPr>
          <a:xfrm flipV="1">
            <a:off x="1426533" y="4292807"/>
            <a:ext cx="648000" cy="49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4" name="直接箭头连接符 63"/>
          <p:cNvCxnSpPr/>
          <p:nvPr/>
        </p:nvCxnSpPr>
        <p:spPr>
          <a:xfrm flipV="1">
            <a:off x="1426533" y="5797769"/>
            <a:ext cx="648000" cy="49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6" name="直接箭头连接符 65"/>
          <p:cNvCxnSpPr/>
          <p:nvPr/>
        </p:nvCxnSpPr>
        <p:spPr>
          <a:xfrm flipV="1">
            <a:off x="7278277" y="4539870"/>
            <a:ext cx="648000" cy="49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a:off x="7962892" y="4326667"/>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70C0"/>
                          </a:solidFill>
                          <a:latin typeface="Cambria Math"/>
                        </a:rPr>
                        <m:t>𝒚</m:t>
                      </m:r>
                    </m:oMath>
                  </m:oMathPara>
                </a14:m>
                <a:endParaRPr lang="zh-CN" altLang="zh-CN" sz="2400" b="1" dirty="0">
                  <a:solidFill>
                    <a:srgbClr val="0070C0"/>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7962892" y="4326667"/>
                <a:ext cx="453970" cy="461665"/>
              </a:xfrm>
              <a:prstGeom prst="rect">
                <a:avLst/>
              </a:prstGeom>
              <a:blipFill rotWithShape="1">
                <a:blip r:embed="rId5"/>
                <a:stretch>
                  <a:fillRect b="-14667"/>
                </a:stretch>
              </a:blipFill>
            </p:spPr>
            <p:txBody>
              <a:bodyPr/>
              <a:lstStyle/>
              <a:p>
                <a:r>
                  <a:rPr lang="zh-CN" altLang="en-US">
                    <a:noFill/>
                  </a:rPr>
                  <a:t> </a:t>
                </a:r>
              </a:p>
            </p:txBody>
          </p:sp>
        </mc:Fallback>
      </mc:AlternateContent>
      <p:sp>
        <p:nvSpPr>
          <p:cNvPr id="100" name="TextBox 99"/>
          <p:cNvSpPr txBox="1"/>
          <p:nvPr/>
        </p:nvSpPr>
        <p:spPr>
          <a:xfrm>
            <a:off x="683568" y="1300064"/>
            <a:ext cx="4968552" cy="1384995"/>
          </a:xfrm>
          <a:prstGeom prst="rect">
            <a:avLst/>
          </a:prstGeom>
          <a:noFill/>
        </p:spPr>
        <p:txBody>
          <a:bodyPr wrap="square" rtlCol="0">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典型的</a:t>
            </a:r>
            <a:r>
              <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RBF</a:t>
            </a:r>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网络由三层组成：</a:t>
            </a:r>
            <a:endPar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285750" indent="-285750">
              <a:buFont typeface="Wingdings" pitchFamily="2" charset="2"/>
              <a:buChar char="Ø"/>
            </a:pP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输入层；</a:t>
            </a:r>
            <a:endPar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endParaRPr>
          </a:p>
          <a:p>
            <a:pPr marL="285750" indent="-285750">
              <a:buFont typeface="Wingdings" pitchFamily="2" charset="2"/>
              <a:buChar char="Ø"/>
            </a:pP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RBF</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层，由</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RBF</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神经元组成；</a:t>
            </a:r>
            <a:endPar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endParaRPr>
          </a:p>
          <a:p>
            <a:pPr marL="285750" indent="-285750">
              <a:buFont typeface="Wingdings" pitchFamily="2" charset="2"/>
              <a:buChar char="Ø"/>
            </a:pP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输出层，由线性神经元组成。</a:t>
            </a:r>
          </a:p>
        </p:txBody>
      </p:sp>
      <mc:AlternateContent xmlns:mc="http://schemas.openxmlformats.org/markup-compatibility/2006" xmlns:a14="http://schemas.microsoft.com/office/drawing/2010/main">
        <mc:Choice Requires="a14">
          <p:sp>
            <p:nvSpPr>
              <p:cNvPr id="101" name="TextBox 100"/>
              <p:cNvSpPr txBox="1"/>
              <p:nvPr/>
            </p:nvSpPr>
            <p:spPr>
              <a:xfrm>
                <a:off x="4484608" y="3201401"/>
                <a:ext cx="514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0070C0"/>
                              </a:solidFill>
                              <a:latin typeface="Cambria Math" panose="02040503050406030204" pitchFamily="18" charset="0"/>
                            </a:rPr>
                          </m:ctrlPr>
                        </m:sSubPr>
                        <m:e>
                          <m:r>
                            <a:rPr lang="zh-CN" altLang="en-US" b="1" i="1" smtClean="0">
                              <a:solidFill>
                                <a:srgbClr val="0070C0"/>
                              </a:solidFill>
                              <a:latin typeface="Cambria Math"/>
                            </a:rPr>
                            <m:t>𝜶</m:t>
                          </m:r>
                        </m:e>
                        <m:sub>
                          <m:r>
                            <a:rPr lang="en-US" altLang="zh-CN" b="1" i="1" smtClean="0">
                              <a:solidFill>
                                <a:srgbClr val="0070C0"/>
                              </a:solidFill>
                              <a:latin typeface="Cambria Math"/>
                            </a:rPr>
                            <m:t>𝟏</m:t>
                          </m:r>
                        </m:sub>
                      </m:sSub>
                    </m:oMath>
                  </m:oMathPara>
                </a14:m>
                <a:endParaRPr lang="zh-CN" altLang="en-US" b="1" dirty="0"/>
              </a:p>
            </p:txBody>
          </p:sp>
        </mc:Choice>
        <mc:Fallback xmlns="">
          <p:sp>
            <p:nvSpPr>
              <p:cNvPr id="101" name="TextBox 100"/>
              <p:cNvSpPr txBox="1">
                <a:spLocks noRot="1" noChangeAspect="1" noMove="1" noResize="1" noEditPoints="1" noAdjustHandles="1" noChangeArrowheads="1" noChangeShapeType="1" noTextEdit="1"/>
              </p:cNvSpPr>
              <p:nvPr/>
            </p:nvSpPr>
            <p:spPr>
              <a:xfrm>
                <a:off x="4484608" y="3201401"/>
                <a:ext cx="514820" cy="369332"/>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TextBox 101"/>
              <p:cNvSpPr txBox="1"/>
              <p:nvPr/>
            </p:nvSpPr>
            <p:spPr>
              <a:xfrm>
                <a:off x="4437319" y="4078381"/>
                <a:ext cx="514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0070C0"/>
                              </a:solidFill>
                              <a:latin typeface="Cambria Math" panose="02040503050406030204" pitchFamily="18" charset="0"/>
                            </a:rPr>
                          </m:ctrlPr>
                        </m:sSubPr>
                        <m:e>
                          <m:r>
                            <a:rPr lang="zh-CN" altLang="en-US" b="1" i="1" smtClean="0">
                              <a:solidFill>
                                <a:srgbClr val="0070C0"/>
                              </a:solidFill>
                              <a:latin typeface="Cambria Math"/>
                            </a:rPr>
                            <m:t>𝜶</m:t>
                          </m:r>
                        </m:e>
                        <m:sub>
                          <m:r>
                            <a:rPr lang="en-US" altLang="zh-CN" b="1" i="1" smtClean="0">
                              <a:solidFill>
                                <a:srgbClr val="0070C0"/>
                              </a:solidFill>
                              <a:latin typeface="Cambria Math"/>
                            </a:rPr>
                            <m:t>𝟐</m:t>
                          </m:r>
                        </m:sub>
                      </m:sSub>
                    </m:oMath>
                  </m:oMathPara>
                </a14:m>
                <a:endParaRPr lang="zh-CN" altLang="en-US" b="1" dirty="0"/>
              </a:p>
            </p:txBody>
          </p:sp>
        </mc:Choice>
        <mc:Fallback xmlns="">
          <p:sp>
            <p:nvSpPr>
              <p:cNvPr id="102" name="TextBox 101"/>
              <p:cNvSpPr txBox="1">
                <a:spLocks noRot="1" noChangeAspect="1" noMove="1" noResize="1" noEditPoints="1" noAdjustHandles="1" noChangeArrowheads="1" noChangeShapeType="1" noTextEdit="1"/>
              </p:cNvSpPr>
              <p:nvPr/>
            </p:nvSpPr>
            <p:spPr>
              <a:xfrm>
                <a:off x="4437319" y="4078381"/>
                <a:ext cx="514820" cy="369332"/>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TextBox 102"/>
              <p:cNvSpPr txBox="1"/>
              <p:nvPr/>
            </p:nvSpPr>
            <p:spPr>
              <a:xfrm>
                <a:off x="4394874" y="5563532"/>
                <a:ext cx="5693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0070C0"/>
                              </a:solidFill>
                              <a:latin typeface="Cambria Math" panose="02040503050406030204" pitchFamily="18" charset="0"/>
                            </a:rPr>
                          </m:ctrlPr>
                        </m:sSubPr>
                        <m:e>
                          <m:r>
                            <a:rPr lang="zh-CN" altLang="en-US" b="1" i="1" smtClean="0">
                              <a:solidFill>
                                <a:srgbClr val="0070C0"/>
                              </a:solidFill>
                              <a:latin typeface="Cambria Math" panose="02040503050406030204" pitchFamily="18" charset="0"/>
                            </a:rPr>
                            <m:t>𝜶</m:t>
                          </m:r>
                        </m:e>
                        <m:sub>
                          <m:r>
                            <a:rPr lang="en-US" altLang="zh-CN" b="1" i="1" smtClean="0">
                              <a:solidFill>
                                <a:srgbClr val="0070C0"/>
                              </a:solidFill>
                              <a:latin typeface="Cambria Math"/>
                            </a:rPr>
                            <m:t>𝒎</m:t>
                          </m:r>
                        </m:sub>
                      </m:sSub>
                    </m:oMath>
                  </m:oMathPara>
                </a14:m>
                <a:endParaRPr lang="zh-CN" altLang="en-US" b="1" dirty="0"/>
              </a:p>
            </p:txBody>
          </p:sp>
        </mc:Choice>
        <mc:Fallback xmlns="">
          <p:sp>
            <p:nvSpPr>
              <p:cNvPr id="103" name="TextBox 102"/>
              <p:cNvSpPr txBox="1">
                <a:spLocks noRot="1" noChangeAspect="1" noMove="1" noResize="1" noEditPoints="1" noAdjustHandles="1" noChangeArrowheads="1" noChangeShapeType="1" noTextEdit="1"/>
              </p:cNvSpPr>
              <p:nvPr/>
            </p:nvSpPr>
            <p:spPr>
              <a:xfrm>
                <a:off x="4394874" y="5563532"/>
                <a:ext cx="569322" cy="369332"/>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5297313" y="3336436"/>
                <a:ext cx="5404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0070C0"/>
                              </a:solidFill>
                              <a:latin typeface="Cambria Math" panose="02040503050406030204" pitchFamily="18" charset="0"/>
                            </a:rPr>
                          </m:ctrlPr>
                        </m:sSubPr>
                        <m:e>
                          <m:r>
                            <a:rPr lang="en-US" altLang="zh-CN" b="1" i="1" smtClean="0">
                              <a:solidFill>
                                <a:srgbClr val="0070C0"/>
                              </a:solidFill>
                              <a:latin typeface="Cambria Math"/>
                            </a:rPr>
                            <m:t>𝒘</m:t>
                          </m:r>
                        </m:e>
                        <m:sub>
                          <m:r>
                            <a:rPr lang="en-US" altLang="zh-CN" b="1" i="1" smtClean="0">
                              <a:solidFill>
                                <a:srgbClr val="0070C0"/>
                              </a:solidFill>
                              <a:latin typeface="Cambria Math"/>
                            </a:rPr>
                            <m:t>𝟏</m:t>
                          </m:r>
                        </m:sub>
                      </m:sSub>
                    </m:oMath>
                  </m:oMathPara>
                </a14:m>
                <a:endParaRPr lang="zh-CN" altLang="en-US" b="1" dirty="0"/>
              </a:p>
            </p:txBody>
          </p:sp>
        </mc:Choice>
        <mc:Fallback xmlns="">
          <p:sp>
            <p:nvSpPr>
              <p:cNvPr id="42" name="TextBox 41"/>
              <p:cNvSpPr txBox="1">
                <a:spLocks noRot="1" noChangeAspect="1" noMove="1" noResize="1" noEditPoints="1" noAdjustHandles="1" noChangeArrowheads="1" noChangeShapeType="1" noTextEdit="1"/>
              </p:cNvSpPr>
              <p:nvPr/>
            </p:nvSpPr>
            <p:spPr>
              <a:xfrm>
                <a:off x="5297313" y="3336436"/>
                <a:ext cx="540469" cy="369332"/>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5297312" y="3989810"/>
                <a:ext cx="5404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0070C0"/>
                              </a:solidFill>
                              <a:latin typeface="Cambria Math" panose="02040503050406030204" pitchFamily="18" charset="0"/>
                            </a:rPr>
                          </m:ctrlPr>
                        </m:sSubPr>
                        <m:e>
                          <m:r>
                            <a:rPr lang="en-US" altLang="zh-CN" b="1" i="1" smtClean="0">
                              <a:solidFill>
                                <a:srgbClr val="0070C0"/>
                              </a:solidFill>
                              <a:latin typeface="Cambria Math" panose="02040503050406030204" pitchFamily="18" charset="0"/>
                            </a:rPr>
                            <m:t>𝒘</m:t>
                          </m:r>
                        </m:e>
                        <m:sub>
                          <m:r>
                            <a:rPr lang="en-US" altLang="zh-CN" b="1" i="1" smtClean="0">
                              <a:solidFill>
                                <a:srgbClr val="0070C0"/>
                              </a:solidFill>
                              <a:latin typeface="Cambria Math"/>
                            </a:rPr>
                            <m:t>𝟐</m:t>
                          </m:r>
                        </m:sub>
                      </m:sSub>
                    </m:oMath>
                  </m:oMathPara>
                </a14:m>
                <a:endParaRPr lang="zh-CN" altLang="en-US" b="1" dirty="0"/>
              </a:p>
            </p:txBody>
          </p:sp>
        </mc:Choice>
        <mc:Fallback xmlns="">
          <p:sp>
            <p:nvSpPr>
              <p:cNvPr id="43" name="TextBox 42"/>
              <p:cNvSpPr txBox="1">
                <a:spLocks noRot="1" noChangeAspect="1" noMove="1" noResize="1" noEditPoints="1" noAdjustHandles="1" noChangeArrowheads="1" noChangeShapeType="1" noTextEdit="1"/>
              </p:cNvSpPr>
              <p:nvPr/>
            </p:nvSpPr>
            <p:spPr>
              <a:xfrm>
                <a:off x="5297312" y="3989810"/>
                <a:ext cx="540468" cy="369332"/>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5255776" y="4896716"/>
                <a:ext cx="5949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0070C0"/>
                              </a:solidFill>
                              <a:latin typeface="Cambria Math" panose="02040503050406030204" pitchFamily="18" charset="0"/>
                            </a:rPr>
                          </m:ctrlPr>
                        </m:sSubPr>
                        <m:e>
                          <m:r>
                            <a:rPr lang="en-US" altLang="zh-CN" b="1" i="1" smtClean="0">
                              <a:solidFill>
                                <a:srgbClr val="0070C0"/>
                              </a:solidFill>
                              <a:latin typeface="Cambria Math"/>
                            </a:rPr>
                            <m:t>𝒘</m:t>
                          </m:r>
                        </m:e>
                        <m:sub>
                          <m:r>
                            <a:rPr lang="en-US" altLang="zh-CN" b="1" i="1" smtClean="0">
                              <a:solidFill>
                                <a:srgbClr val="0070C0"/>
                              </a:solidFill>
                              <a:latin typeface="Cambria Math"/>
                            </a:rPr>
                            <m:t>𝒎</m:t>
                          </m:r>
                        </m:sub>
                      </m:sSub>
                    </m:oMath>
                  </m:oMathPara>
                </a14:m>
                <a:endParaRPr lang="zh-CN" altLang="en-US" b="1" dirty="0"/>
              </a:p>
            </p:txBody>
          </p:sp>
        </mc:Choice>
        <mc:Fallback xmlns="">
          <p:sp>
            <p:nvSpPr>
              <p:cNvPr id="44" name="TextBox 43"/>
              <p:cNvSpPr txBox="1">
                <a:spLocks noRot="1" noChangeAspect="1" noMove="1" noResize="1" noEditPoints="1" noAdjustHandles="1" noChangeArrowheads="1" noChangeShapeType="1" noTextEdit="1"/>
              </p:cNvSpPr>
              <p:nvPr/>
            </p:nvSpPr>
            <p:spPr>
              <a:xfrm>
                <a:off x="5255776" y="4896716"/>
                <a:ext cx="594970" cy="369332"/>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6722827" y="4252447"/>
                <a:ext cx="55976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altLang="zh-CN" sz="3200" b="1" i="1" smtClean="0">
                          <a:solidFill>
                            <a:srgbClr val="0B02BE"/>
                          </a:solidFill>
                          <a:latin typeface="Cambria Math"/>
                          <a:ea typeface="Cambria Math"/>
                        </a:rPr>
                        <m:t>𝜮</m:t>
                      </m:r>
                    </m:oMath>
                  </m:oMathPara>
                </a14:m>
                <a:endParaRPr lang="zh-CN" altLang="en-US" sz="3200" b="1" dirty="0">
                  <a:solidFill>
                    <a:srgbClr val="0B02BE"/>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6722827" y="4252447"/>
                <a:ext cx="559769" cy="584775"/>
              </a:xfrm>
              <a:prstGeom prst="rect">
                <a:avLst/>
              </a:prstGeom>
              <a:blipFill rotWithShape="1">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87982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6</a:t>
            </a:fld>
            <a:endParaRPr lang="zh-CN" altLang="zh-CN"/>
          </a:p>
        </p:txBody>
      </p:sp>
      <p:sp>
        <p:nvSpPr>
          <p:cNvPr id="6"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常用激活函数</a:t>
            </a:r>
          </a:p>
        </p:txBody>
      </p:sp>
      <p:pic>
        <p:nvPicPr>
          <p:cNvPr id="2050" name="Picture 2" descr="E:\学习\智能控制-信息学院春季\Neural Network\激活函数\符号.png"/>
          <p:cNvPicPr>
            <a:picLocks noChangeAspect="1" noChangeArrowheads="1"/>
          </p:cNvPicPr>
          <p:nvPr/>
        </p:nvPicPr>
        <p:blipFill rotWithShape="1">
          <a:blip r:embed="rId2">
            <a:extLst>
              <a:ext uri="{28A0092B-C50C-407E-A947-70E740481C1C}">
                <a14:useLocalDpi xmlns:a14="http://schemas.microsoft.com/office/drawing/2010/main" val="0"/>
              </a:ext>
            </a:extLst>
          </a:blip>
          <a:srcRect l="25566" t="14175" r="20121" b="16979"/>
          <a:stretch/>
        </p:blipFill>
        <p:spPr bwMode="auto">
          <a:xfrm>
            <a:off x="3325801" y="1482600"/>
            <a:ext cx="2278061" cy="2160000"/>
          </a:xfrm>
          <a:prstGeom prst="rect">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51" name="Picture 3" descr="E:\学习\智能控制-信息学院春季\Neural Network\激活函数\阶跃函数.png"/>
          <p:cNvPicPr>
            <a:picLocks noChangeAspect="1" noChangeArrowheads="1"/>
          </p:cNvPicPr>
          <p:nvPr/>
        </p:nvPicPr>
        <p:blipFill rotWithShape="1">
          <a:blip r:embed="rId3">
            <a:extLst>
              <a:ext uri="{28A0092B-C50C-407E-A947-70E740481C1C}">
                <a14:useLocalDpi xmlns:a14="http://schemas.microsoft.com/office/drawing/2010/main" val="0"/>
              </a:ext>
            </a:extLst>
          </a:blip>
          <a:srcRect l="27221" t="13614" r="21939" b="18448"/>
          <a:stretch/>
        </p:blipFill>
        <p:spPr bwMode="auto">
          <a:xfrm>
            <a:off x="3347329" y="4139204"/>
            <a:ext cx="2267805" cy="2160000"/>
          </a:xfrm>
          <a:prstGeom prst="rect">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52" name="Picture 4" descr="E:\学习\智能控制-信息学院春季\Neural Network\激活函数\双曲函数.png"/>
          <p:cNvPicPr>
            <a:picLocks noChangeAspect="1" noChangeArrowheads="1"/>
          </p:cNvPicPr>
          <p:nvPr/>
        </p:nvPicPr>
        <p:blipFill rotWithShape="1">
          <a:blip r:embed="rId4">
            <a:extLst>
              <a:ext uri="{28A0092B-C50C-407E-A947-70E740481C1C}">
                <a14:useLocalDpi xmlns:a14="http://schemas.microsoft.com/office/drawing/2010/main" val="0"/>
              </a:ext>
            </a:extLst>
          </a:blip>
          <a:srcRect l="27221" t="13258" r="23639" b="16544"/>
          <a:stretch/>
        </p:blipFill>
        <p:spPr bwMode="auto">
          <a:xfrm>
            <a:off x="227884" y="4139204"/>
            <a:ext cx="2249409" cy="2160000"/>
          </a:xfrm>
          <a:prstGeom prst="rect">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53" name="Picture 5" descr="E:\学习\智能控制-信息学院春季\Neural Network\激活函数\S形函数.png"/>
          <p:cNvPicPr>
            <a:picLocks noChangeAspect="1" noChangeArrowheads="1"/>
          </p:cNvPicPr>
          <p:nvPr/>
        </p:nvPicPr>
        <p:blipFill rotWithShape="1">
          <a:blip r:embed="rId5">
            <a:extLst>
              <a:ext uri="{28A0092B-C50C-407E-A947-70E740481C1C}">
                <a14:useLocalDpi xmlns:a14="http://schemas.microsoft.com/office/drawing/2010/main" val="0"/>
              </a:ext>
            </a:extLst>
          </a:blip>
          <a:srcRect l="28611" t="13718" r="25030" b="18466"/>
          <a:stretch/>
        </p:blipFill>
        <p:spPr bwMode="auto">
          <a:xfrm>
            <a:off x="6482106" y="4139204"/>
            <a:ext cx="2196609" cy="2160000"/>
          </a:xfrm>
          <a:prstGeom prst="rect">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54" name="Picture 6" descr="E:\学习\智能控制-信息学院春季\Neural Network\激活函数\饱和函数.png"/>
          <p:cNvPicPr>
            <a:picLocks noChangeAspect="1" noChangeArrowheads="1"/>
          </p:cNvPicPr>
          <p:nvPr/>
        </p:nvPicPr>
        <p:blipFill rotWithShape="1">
          <a:blip r:embed="rId6">
            <a:extLst>
              <a:ext uri="{28A0092B-C50C-407E-A947-70E740481C1C}">
                <a14:useLocalDpi xmlns:a14="http://schemas.microsoft.com/office/drawing/2010/main" val="0"/>
              </a:ext>
            </a:extLst>
          </a:blip>
          <a:srcRect l="29493" t="13794" r="23112" b="16627"/>
          <a:stretch/>
        </p:blipFill>
        <p:spPr bwMode="auto">
          <a:xfrm>
            <a:off x="6487464" y="1482600"/>
            <a:ext cx="2183751" cy="2160000"/>
          </a:xfrm>
          <a:prstGeom prst="rect">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55" name="Picture 7" descr="E:\学习\智能控制-信息学院春季\Neural Network\激活函数\比例函数.png"/>
          <p:cNvPicPr>
            <a:picLocks noChangeAspect="1" noChangeArrowheads="1"/>
          </p:cNvPicPr>
          <p:nvPr/>
        </p:nvPicPr>
        <p:blipFill rotWithShape="1">
          <a:blip r:embed="rId7">
            <a:extLst>
              <a:ext uri="{28A0092B-C50C-407E-A947-70E740481C1C}">
                <a14:useLocalDpi xmlns:a14="http://schemas.microsoft.com/office/drawing/2010/main" val="0"/>
              </a:ext>
            </a:extLst>
          </a:blip>
          <a:srcRect l="27452" t="13910" r="23154" b="18137"/>
          <a:stretch/>
        </p:blipFill>
        <p:spPr bwMode="auto">
          <a:xfrm>
            <a:off x="267754" y="1482600"/>
            <a:ext cx="2153721" cy="2160000"/>
          </a:xfrm>
          <a:prstGeom prst="rect">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686534"/>
            <a:ext cx="1415772"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比例函数</a:t>
            </a:r>
          </a:p>
        </p:txBody>
      </p:sp>
      <p:pic>
        <p:nvPicPr>
          <p:cNvPr id="1031" name="Picture 7" descr="C:\Users\sa\Pictures\Screenpresso\2013-02-28_22h37_47.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924" y="2382600"/>
            <a:ext cx="872307"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sa\Pictures\Screenpresso\2013-02-28_22h36_2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5801" y="1968600"/>
            <a:ext cx="2194175" cy="1224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sa\Pictures\Screenpresso\2013-02-28_22h36_37.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06946" y="1644600"/>
            <a:ext cx="3085447" cy="1872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sa\Pictures\Screenpresso\2013-02-28_22h36_53.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451" y="4789753"/>
            <a:ext cx="1717005" cy="7920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sa\Pictures\Screenpresso\2013-02-28_22h36_59.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24048" y="4609753"/>
            <a:ext cx="1828657" cy="1152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sa\Pictures\Screenpresso\2013-02-28_22h37_06.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98580" y="4843753"/>
            <a:ext cx="1678908" cy="684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6995671" y="6381328"/>
            <a:ext cx="1293944" cy="461665"/>
          </a:xfrm>
          <a:prstGeom prst="rect">
            <a:avLst/>
          </a:prstGeom>
          <a:noFill/>
        </p:spPr>
        <p:txBody>
          <a:bodyPr wrap="none" rtlCol="0">
            <a:spAutoFit/>
          </a:bodyPr>
          <a:lstStyle>
            <a:defPPr>
              <a:defRPr lang="zh-CN"/>
            </a:defPPr>
            <a:lvl1pPr>
              <a:defRPr sz="2000" b="1">
                <a:solidFill>
                  <a:srgbClr val="0070C0"/>
                </a:solidFill>
                <a:effectLst>
                  <a:outerShdw dist="50800" dir="5400000" algn="ctr" rotWithShape="0">
                    <a:schemeClr val="tx1">
                      <a:lumMod val="95000"/>
                      <a:lumOff val="5000"/>
                    </a:schemeClr>
                  </a:outerShdw>
                </a:effectLst>
                <a:latin typeface="微软雅黑" pitchFamily="34" charset="-122"/>
                <a:ea typeface="微软雅黑" pitchFamily="34" charset="-122"/>
              </a:defRPr>
            </a:lvl1pPr>
          </a:lstStyle>
          <a:p>
            <a:r>
              <a:rPr lang="en-US" altLang="zh-CN" sz="2400" dirty="0">
                <a:effectLst>
                  <a:outerShdw dist="38100" dir="2700000" algn="tl">
                    <a:srgbClr val="3333CC"/>
                  </a:outerShdw>
                </a:effectLst>
              </a:rPr>
              <a:t>S</a:t>
            </a:r>
            <a:r>
              <a:rPr lang="zh-CN" altLang="en-US" sz="2400" dirty="0">
                <a:effectLst>
                  <a:outerShdw dist="38100" dir="2700000" algn="tl">
                    <a:srgbClr val="3333CC"/>
                  </a:outerShdw>
                </a:effectLst>
              </a:rPr>
              <a:t>形函数</a:t>
            </a:r>
          </a:p>
        </p:txBody>
      </p:sp>
      <p:sp>
        <p:nvSpPr>
          <p:cNvPr id="25" name="TextBox 24"/>
          <p:cNvSpPr txBox="1"/>
          <p:nvPr/>
        </p:nvSpPr>
        <p:spPr>
          <a:xfrm>
            <a:off x="3852862" y="6423719"/>
            <a:ext cx="1415772" cy="461665"/>
          </a:xfrm>
          <a:prstGeom prst="rect">
            <a:avLst/>
          </a:prstGeom>
          <a:noFill/>
        </p:spPr>
        <p:txBody>
          <a:bodyPr wrap="none" rtlCol="0">
            <a:spAutoFit/>
          </a:bodyPr>
          <a:lstStyle>
            <a:defPPr>
              <a:defRPr lang="zh-CN"/>
            </a:defPPr>
            <a:lvl1pPr>
              <a:defRPr sz="2000" b="1">
                <a:solidFill>
                  <a:srgbClr val="0070C0"/>
                </a:solidFill>
                <a:effectLst>
                  <a:outerShdw dist="50800" dir="5400000" algn="ctr" rotWithShape="0">
                    <a:schemeClr val="tx1">
                      <a:lumMod val="95000"/>
                      <a:lumOff val="5000"/>
                    </a:schemeClr>
                  </a:outerShdw>
                </a:effectLst>
                <a:latin typeface="微软雅黑" pitchFamily="34" charset="-122"/>
                <a:ea typeface="微软雅黑" pitchFamily="34" charset="-122"/>
              </a:defRPr>
            </a:lvl1pPr>
          </a:lstStyle>
          <a:p>
            <a:r>
              <a:rPr lang="zh-CN" altLang="en-US" sz="2400" dirty="0">
                <a:effectLst>
                  <a:outerShdw dist="38100" dir="2700000" algn="tl">
                    <a:srgbClr val="3333CC"/>
                  </a:outerShdw>
                </a:effectLst>
              </a:rPr>
              <a:t>阶跃函数</a:t>
            </a:r>
          </a:p>
        </p:txBody>
      </p:sp>
      <p:sp>
        <p:nvSpPr>
          <p:cNvPr id="26" name="TextBox 25"/>
          <p:cNvSpPr txBox="1"/>
          <p:nvPr/>
        </p:nvSpPr>
        <p:spPr>
          <a:xfrm>
            <a:off x="693550" y="6453336"/>
            <a:ext cx="1415772" cy="461665"/>
          </a:xfrm>
          <a:prstGeom prst="rect">
            <a:avLst/>
          </a:prstGeom>
          <a:noFill/>
        </p:spPr>
        <p:txBody>
          <a:bodyPr wrap="none" rtlCol="0">
            <a:spAutoFit/>
          </a:bodyPr>
          <a:lstStyle>
            <a:defPPr>
              <a:defRPr lang="zh-CN"/>
            </a:defPPr>
            <a:lvl1pPr>
              <a:defRPr sz="2000" b="1">
                <a:solidFill>
                  <a:srgbClr val="0070C0"/>
                </a:solidFill>
                <a:effectLst>
                  <a:outerShdw dist="50800" dir="5400000" algn="ctr" rotWithShape="0">
                    <a:schemeClr val="tx1">
                      <a:lumMod val="95000"/>
                      <a:lumOff val="5000"/>
                    </a:schemeClr>
                  </a:outerShdw>
                </a:effectLst>
                <a:latin typeface="微软雅黑" pitchFamily="34" charset="-122"/>
                <a:ea typeface="微软雅黑" pitchFamily="34" charset="-122"/>
              </a:defRPr>
            </a:lvl1pPr>
          </a:lstStyle>
          <a:p>
            <a:r>
              <a:rPr lang="zh-CN" altLang="en-US" sz="2400" dirty="0">
                <a:effectLst>
                  <a:outerShdw dist="38100" dir="2700000" algn="tl">
                    <a:srgbClr val="3333CC"/>
                  </a:outerShdw>
                </a:effectLst>
              </a:rPr>
              <a:t>双曲函数</a:t>
            </a:r>
          </a:p>
        </p:txBody>
      </p:sp>
      <p:sp>
        <p:nvSpPr>
          <p:cNvPr id="27" name="TextBox 26"/>
          <p:cNvSpPr txBox="1"/>
          <p:nvPr/>
        </p:nvSpPr>
        <p:spPr>
          <a:xfrm>
            <a:off x="7084036" y="3686534"/>
            <a:ext cx="1415772"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饱和函数</a:t>
            </a:r>
          </a:p>
        </p:txBody>
      </p:sp>
      <p:sp>
        <p:nvSpPr>
          <p:cNvPr id="28" name="TextBox 27"/>
          <p:cNvSpPr txBox="1"/>
          <p:nvPr/>
        </p:nvSpPr>
        <p:spPr>
          <a:xfrm>
            <a:off x="3868890" y="3686534"/>
            <a:ext cx="1415772"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符号函数</a:t>
            </a:r>
          </a:p>
        </p:txBody>
      </p:sp>
    </p:spTree>
    <p:extLst>
      <p:ext uri="{BB962C8B-B14F-4D97-AF65-F5344CB8AC3E}">
        <p14:creationId xmlns:p14="http://schemas.microsoft.com/office/powerpoint/2010/main" val="92381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031"/>
                                        </p:tgtEl>
                                        <p:attrNameLst>
                                          <p:attrName>ppt_w</p:attrName>
                                        </p:attrNameLst>
                                      </p:cBhvr>
                                      <p:tavLst>
                                        <p:tav tm="0">
                                          <p:val>
                                            <p:strVal val="ppt_w"/>
                                          </p:val>
                                        </p:tav>
                                        <p:tav tm="100000">
                                          <p:val>
                                            <p:fltVal val="0"/>
                                          </p:val>
                                        </p:tav>
                                      </p:tavLst>
                                    </p:anim>
                                    <p:anim calcmode="lin" valueType="num">
                                      <p:cBhvr>
                                        <p:cTn id="7" dur="500"/>
                                        <p:tgtEl>
                                          <p:spTgt spid="1031"/>
                                        </p:tgtEl>
                                        <p:attrNameLst>
                                          <p:attrName>ppt_h</p:attrName>
                                        </p:attrNameLst>
                                      </p:cBhvr>
                                      <p:tavLst>
                                        <p:tav tm="0">
                                          <p:val>
                                            <p:strVal val="ppt_h"/>
                                          </p:val>
                                        </p:tav>
                                        <p:tav tm="100000">
                                          <p:val>
                                            <p:fltVal val="0"/>
                                          </p:val>
                                        </p:tav>
                                      </p:tavLst>
                                    </p:anim>
                                    <p:animEffect transition="out" filter="fade">
                                      <p:cBhvr>
                                        <p:cTn id="8" dur="500"/>
                                        <p:tgtEl>
                                          <p:spTgt spid="1031"/>
                                        </p:tgtEl>
                                      </p:cBhvr>
                                    </p:animEffect>
                                    <p:set>
                                      <p:cBhvr>
                                        <p:cTn id="9" dur="1" fill="hold">
                                          <p:stCondLst>
                                            <p:cond delay="499"/>
                                          </p:stCondLst>
                                        </p:cTn>
                                        <p:tgtEl>
                                          <p:spTgt spid="1031"/>
                                        </p:tgtEl>
                                        <p:attrNameLst>
                                          <p:attrName>style.visibility</p:attrName>
                                        </p:attrNameLst>
                                      </p:cBhvr>
                                      <p:to>
                                        <p:strVal val="hidden"/>
                                      </p:to>
                                    </p:set>
                                  </p:childTnLst>
                                </p:cTn>
                              </p:par>
                              <p:par>
                                <p:cTn id="10" presetID="53" presetClass="entr" presetSubtype="16" fill="hold" nodeType="withEffect">
                                  <p:stCondLst>
                                    <p:cond delay="0"/>
                                  </p:stCondLst>
                                  <p:childTnLst>
                                    <p:set>
                                      <p:cBhvr>
                                        <p:cTn id="11" dur="1" fill="hold">
                                          <p:stCondLst>
                                            <p:cond delay="0"/>
                                          </p:stCondLst>
                                        </p:cTn>
                                        <p:tgtEl>
                                          <p:spTgt spid="2055"/>
                                        </p:tgtEl>
                                        <p:attrNameLst>
                                          <p:attrName>style.visibility</p:attrName>
                                        </p:attrNameLst>
                                      </p:cBhvr>
                                      <p:to>
                                        <p:strVal val="visible"/>
                                      </p:to>
                                    </p:set>
                                    <p:anim calcmode="lin" valueType="num">
                                      <p:cBhvr>
                                        <p:cTn id="12" dur="500" fill="hold"/>
                                        <p:tgtEl>
                                          <p:spTgt spid="2055"/>
                                        </p:tgtEl>
                                        <p:attrNameLst>
                                          <p:attrName>ppt_w</p:attrName>
                                        </p:attrNameLst>
                                      </p:cBhvr>
                                      <p:tavLst>
                                        <p:tav tm="0">
                                          <p:val>
                                            <p:fltVal val="0"/>
                                          </p:val>
                                        </p:tav>
                                        <p:tav tm="100000">
                                          <p:val>
                                            <p:strVal val="#ppt_w"/>
                                          </p:val>
                                        </p:tav>
                                      </p:tavLst>
                                    </p:anim>
                                    <p:anim calcmode="lin" valueType="num">
                                      <p:cBhvr>
                                        <p:cTn id="13" dur="500" fill="hold"/>
                                        <p:tgtEl>
                                          <p:spTgt spid="2055"/>
                                        </p:tgtEl>
                                        <p:attrNameLst>
                                          <p:attrName>ppt_h</p:attrName>
                                        </p:attrNameLst>
                                      </p:cBhvr>
                                      <p:tavLst>
                                        <p:tav tm="0">
                                          <p:val>
                                            <p:fltVal val="0"/>
                                          </p:val>
                                        </p:tav>
                                        <p:tav tm="100000">
                                          <p:val>
                                            <p:strVal val="#ppt_h"/>
                                          </p:val>
                                        </p:tav>
                                      </p:tavLst>
                                    </p:anim>
                                    <p:animEffect transition="in" filter="fade">
                                      <p:cBhvr>
                                        <p:cTn id="14" dur="500"/>
                                        <p:tgtEl>
                                          <p:spTgt spid="205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032"/>
                                        </p:tgtEl>
                                        <p:attrNameLst>
                                          <p:attrName>ppt_w</p:attrName>
                                        </p:attrNameLst>
                                      </p:cBhvr>
                                      <p:tavLst>
                                        <p:tav tm="0">
                                          <p:val>
                                            <p:strVal val="ppt_w"/>
                                          </p:val>
                                        </p:tav>
                                        <p:tav tm="100000">
                                          <p:val>
                                            <p:fltVal val="0"/>
                                          </p:val>
                                        </p:tav>
                                      </p:tavLst>
                                    </p:anim>
                                    <p:anim calcmode="lin" valueType="num">
                                      <p:cBhvr>
                                        <p:cTn id="19" dur="500"/>
                                        <p:tgtEl>
                                          <p:spTgt spid="1032"/>
                                        </p:tgtEl>
                                        <p:attrNameLst>
                                          <p:attrName>ppt_h</p:attrName>
                                        </p:attrNameLst>
                                      </p:cBhvr>
                                      <p:tavLst>
                                        <p:tav tm="0">
                                          <p:val>
                                            <p:strVal val="ppt_h"/>
                                          </p:val>
                                        </p:tav>
                                        <p:tav tm="100000">
                                          <p:val>
                                            <p:fltVal val="0"/>
                                          </p:val>
                                        </p:tav>
                                      </p:tavLst>
                                    </p:anim>
                                    <p:animEffect transition="out" filter="fade">
                                      <p:cBhvr>
                                        <p:cTn id="20" dur="500"/>
                                        <p:tgtEl>
                                          <p:spTgt spid="1032"/>
                                        </p:tgtEl>
                                      </p:cBhvr>
                                    </p:animEffect>
                                    <p:set>
                                      <p:cBhvr>
                                        <p:cTn id="21" dur="1" fill="hold">
                                          <p:stCondLst>
                                            <p:cond delay="499"/>
                                          </p:stCondLst>
                                        </p:cTn>
                                        <p:tgtEl>
                                          <p:spTgt spid="1032"/>
                                        </p:tgtEl>
                                        <p:attrNameLst>
                                          <p:attrName>style.visibility</p:attrName>
                                        </p:attrNameLst>
                                      </p:cBhvr>
                                      <p:to>
                                        <p:strVal val="hidden"/>
                                      </p:to>
                                    </p:set>
                                  </p:childTnLst>
                                </p:cTn>
                              </p:par>
                              <p:par>
                                <p:cTn id="22" presetID="53" presetClass="entr" presetSubtype="16" fill="hold" nodeType="withEffect">
                                  <p:stCondLst>
                                    <p:cond delay="0"/>
                                  </p:stCondLst>
                                  <p:childTnLst>
                                    <p:set>
                                      <p:cBhvr>
                                        <p:cTn id="23" dur="1" fill="hold">
                                          <p:stCondLst>
                                            <p:cond delay="0"/>
                                          </p:stCondLst>
                                        </p:cTn>
                                        <p:tgtEl>
                                          <p:spTgt spid="2050"/>
                                        </p:tgtEl>
                                        <p:attrNameLst>
                                          <p:attrName>style.visibility</p:attrName>
                                        </p:attrNameLst>
                                      </p:cBhvr>
                                      <p:to>
                                        <p:strVal val="visible"/>
                                      </p:to>
                                    </p:set>
                                    <p:anim calcmode="lin" valueType="num">
                                      <p:cBhvr>
                                        <p:cTn id="24" dur="500" fill="hold"/>
                                        <p:tgtEl>
                                          <p:spTgt spid="2050"/>
                                        </p:tgtEl>
                                        <p:attrNameLst>
                                          <p:attrName>ppt_w</p:attrName>
                                        </p:attrNameLst>
                                      </p:cBhvr>
                                      <p:tavLst>
                                        <p:tav tm="0">
                                          <p:val>
                                            <p:fltVal val="0"/>
                                          </p:val>
                                        </p:tav>
                                        <p:tav tm="100000">
                                          <p:val>
                                            <p:strVal val="#ppt_w"/>
                                          </p:val>
                                        </p:tav>
                                      </p:tavLst>
                                    </p:anim>
                                    <p:anim calcmode="lin" valueType="num">
                                      <p:cBhvr>
                                        <p:cTn id="25" dur="500" fill="hold"/>
                                        <p:tgtEl>
                                          <p:spTgt spid="2050"/>
                                        </p:tgtEl>
                                        <p:attrNameLst>
                                          <p:attrName>ppt_h</p:attrName>
                                        </p:attrNameLst>
                                      </p:cBhvr>
                                      <p:tavLst>
                                        <p:tav tm="0">
                                          <p:val>
                                            <p:fltVal val="0"/>
                                          </p:val>
                                        </p:tav>
                                        <p:tav tm="100000">
                                          <p:val>
                                            <p:strVal val="#ppt_h"/>
                                          </p:val>
                                        </p:tav>
                                      </p:tavLst>
                                    </p:anim>
                                    <p:animEffect transition="in" filter="fade">
                                      <p:cBhvr>
                                        <p:cTn id="26" dur="500"/>
                                        <p:tgtEl>
                                          <p:spTgt spid="205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xit" presetSubtype="32" fill="hold" nodeType="clickEffect">
                                  <p:stCondLst>
                                    <p:cond delay="0"/>
                                  </p:stCondLst>
                                  <p:childTnLst>
                                    <p:anim calcmode="lin" valueType="num">
                                      <p:cBhvr>
                                        <p:cTn id="30" dur="500"/>
                                        <p:tgtEl>
                                          <p:spTgt spid="1033"/>
                                        </p:tgtEl>
                                        <p:attrNameLst>
                                          <p:attrName>ppt_w</p:attrName>
                                        </p:attrNameLst>
                                      </p:cBhvr>
                                      <p:tavLst>
                                        <p:tav tm="0">
                                          <p:val>
                                            <p:strVal val="ppt_w"/>
                                          </p:val>
                                        </p:tav>
                                        <p:tav tm="100000">
                                          <p:val>
                                            <p:fltVal val="0"/>
                                          </p:val>
                                        </p:tav>
                                      </p:tavLst>
                                    </p:anim>
                                    <p:anim calcmode="lin" valueType="num">
                                      <p:cBhvr>
                                        <p:cTn id="31" dur="500"/>
                                        <p:tgtEl>
                                          <p:spTgt spid="1033"/>
                                        </p:tgtEl>
                                        <p:attrNameLst>
                                          <p:attrName>ppt_h</p:attrName>
                                        </p:attrNameLst>
                                      </p:cBhvr>
                                      <p:tavLst>
                                        <p:tav tm="0">
                                          <p:val>
                                            <p:strVal val="ppt_h"/>
                                          </p:val>
                                        </p:tav>
                                        <p:tav tm="100000">
                                          <p:val>
                                            <p:fltVal val="0"/>
                                          </p:val>
                                        </p:tav>
                                      </p:tavLst>
                                    </p:anim>
                                    <p:animEffect transition="out" filter="fade">
                                      <p:cBhvr>
                                        <p:cTn id="32" dur="500"/>
                                        <p:tgtEl>
                                          <p:spTgt spid="1033"/>
                                        </p:tgtEl>
                                      </p:cBhvr>
                                    </p:animEffect>
                                    <p:set>
                                      <p:cBhvr>
                                        <p:cTn id="33" dur="1" fill="hold">
                                          <p:stCondLst>
                                            <p:cond delay="499"/>
                                          </p:stCondLst>
                                        </p:cTn>
                                        <p:tgtEl>
                                          <p:spTgt spid="1033"/>
                                        </p:tgtEl>
                                        <p:attrNameLst>
                                          <p:attrName>style.visibility</p:attrName>
                                        </p:attrNameLst>
                                      </p:cBhvr>
                                      <p:to>
                                        <p:strVal val="hidden"/>
                                      </p:to>
                                    </p:set>
                                  </p:childTnLst>
                                </p:cTn>
                              </p:par>
                              <p:par>
                                <p:cTn id="34" presetID="53" presetClass="entr" presetSubtype="16" fill="hold" nodeType="withEffect">
                                  <p:stCondLst>
                                    <p:cond delay="0"/>
                                  </p:stCondLst>
                                  <p:childTnLst>
                                    <p:set>
                                      <p:cBhvr>
                                        <p:cTn id="35" dur="1" fill="hold">
                                          <p:stCondLst>
                                            <p:cond delay="0"/>
                                          </p:stCondLst>
                                        </p:cTn>
                                        <p:tgtEl>
                                          <p:spTgt spid="2054"/>
                                        </p:tgtEl>
                                        <p:attrNameLst>
                                          <p:attrName>style.visibility</p:attrName>
                                        </p:attrNameLst>
                                      </p:cBhvr>
                                      <p:to>
                                        <p:strVal val="visible"/>
                                      </p:to>
                                    </p:set>
                                    <p:anim calcmode="lin" valueType="num">
                                      <p:cBhvr>
                                        <p:cTn id="36" dur="500" fill="hold"/>
                                        <p:tgtEl>
                                          <p:spTgt spid="2054"/>
                                        </p:tgtEl>
                                        <p:attrNameLst>
                                          <p:attrName>ppt_w</p:attrName>
                                        </p:attrNameLst>
                                      </p:cBhvr>
                                      <p:tavLst>
                                        <p:tav tm="0">
                                          <p:val>
                                            <p:fltVal val="0"/>
                                          </p:val>
                                        </p:tav>
                                        <p:tav tm="100000">
                                          <p:val>
                                            <p:strVal val="#ppt_w"/>
                                          </p:val>
                                        </p:tav>
                                      </p:tavLst>
                                    </p:anim>
                                    <p:anim calcmode="lin" valueType="num">
                                      <p:cBhvr>
                                        <p:cTn id="37" dur="500" fill="hold"/>
                                        <p:tgtEl>
                                          <p:spTgt spid="2054"/>
                                        </p:tgtEl>
                                        <p:attrNameLst>
                                          <p:attrName>ppt_h</p:attrName>
                                        </p:attrNameLst>
                                      </p:cBhvr>
                                      <p:tavLst>
                                        <p:tav tm="0">
                                          <p:val>
                                            <p:fltVal val="0"/>
                                          </p:val>
                                        </p:tav>
                                        <p:tav tm="100000">
                                          <p:val>
                                            <p:strVal val="#ppt_h"/>
                                          </p:val>
                                        </p:tav>
                                      </p:tavLst>
                                    </p:anim>
                                    <p:animEffect transition="in" filter="fade">
                                      <p:cBhvr>
                                        <p:cTn id="38" dur="500"/>
                                        <p:tgtEl>
                                          <p:spTgt spid="2054"/>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xit" presetSubtype="32" fill="hold" nodeType="clickEffect">
                                  <p:stCondLst>
                                    <p:cond delay="0"/>
                                  </p:stCondLst>
                                  <p:childTnLst>
                                    <p:anim calcmode="lin" valueType="num">
                                      <p:cBhvr>
                                        <p:cTn id="42" dur="500"/>
                                        <p:tgtEl>
                                          <p:spTgt spid="1034"/>
                                        </p:tgtEl>
                                        <p:attrNameLst>
                                          <p:attrName>ppt_w</p:attrName>
                                        </p:attrNameLst>
                                      </p:cBhvr>
                                      <p:tavLst>
                                        <p:tav tm="0">
                                          <p:val>
                                            <p:strVal val="ppt_w"/>
                                          </p:val>
                                        </p:tav>
                                        <p:tav tm="100000">
                                          <p:val>
                                            <p:fltVal val="0"/>
                                          </p:val>
                                        </p:tav>
                                      </p:tavLst>
                                    </p:anim>
                                    <p:anim calcmode="lin" valueType="num">
                                      <p:cBhvr>
                                        <p:cTn id="43" dur="500"/>
                                        <p:tgtEl>
                                          <p:spTgt spid="1034"/>
                                        </p:tgtEl>
                                        <p:attrNameLst>
                                          <p:attrName>ppt_h</p:attrName>
                                        </p:attrNameLst>
                                      </p:cBhvr>
                                      <p:tavLst>
                                        <p:tav tm="0">
                                          <p:val>
                                            <p:strVal val="ppt_h"/>
                                          </p:val>
                                        </p:tav>
                                        <p:tav tm="100000">
                                          <p:val>
                                            <p:fltVal val="0"/>
                                          </p:val>
                                        </p:tav>
                                      </p:tavLst>
                                    </p:anim>
                                    <p:animEffect transition="out" filter="fade">
                                      <p:cBhvr>
                                        <p:cTn id="44" dur="500"/>
                                        <p:tgtEl>
                                          <p:spTgt spid="1034"/>
                                        </p:tgtEl>
                                      </p:cBhvr>
                                    </p:animEffect>
                                    <p:set>
                                      <p:cBhvr>
                                        <p:cTn id="45" dur="1" fill="hold">
                                          <p:stCondLst>
                                            <p:cond delay="499"/>
                                          </p:stCondLst>
                                        </p:cTn>
                                        <p:tgtEl>
                                          <p:spTgt spid="1034"/>
                                        </p:tgtEl>
                                        <p:attrNameLst>
                                          <p:attrName>style.visibility</p:attrName>
                                        </p:attrNameLst>
                                      </p:cBhvr>
                                      <p:to>
                                        <p:strVal val="hidden"/>
                                      </p:to>
                                    </p:set>
                                  </p:childTnLst>
                                </p:cTn>
                              </p:par>
                              <p:par>
                                <p:cTn id="46" presetID="53" presetClass="entr" presetSubtype="16" fill="hold" nodeType="withEffect">
                                  <p:stCondLst>
                                    <p:cond delay="0"/>
                                  </p:stCondLst>
                                  <p:childTnLst>
                                    <p:set>
                                      <p:cBhvr>
                                        <p:cTn id="47" dur="1" fill="hold">
                                          <p:stCondLst>
                                            <p:cond delay="0"/>
                                          </p:stCondLst>
                                        </p:cTn>
                                        <p:tgtEl>
                                          <p:spTgt spid="2052"/>
                                        </p:tgtEl>
                                        <p:attrNameLst>
                                          <p:attrName>style.visibility</p:attrName>
                                        </p:attrNameLst>
                                      </p:cBhvr>
                                      <p:to>
                                        <p:strVal val="visible"/>
                                      </p:to>
                                    </p:set>
                                    <p:anim calcmode="lin" valueType="num">
                                      <p:cBhvr>
                                        <p:cTn id="48" dur="500" fill="hold"/>
                                        <p:tgtEl>
                                          <p:spTgt spid="2052"/>
                                        </p:tgtEl>
                                        <p:attrNameLst>
                                          <p:attrName>ppt_w</p:attrName>
                                        </p:attrNameLst>
                                      </p:cBhvr>
                                      <p:tavLst>
                                        <p:tav tm="0">
                                          <p:val>
                                            <p:fltVal val="0"/>
                                          </p:val>
                                        </p:tav>
                                        <p:tav tm="100000">
                                          <p:val>
                                            <p:strVal val="#ppt_w"/>
                                          </p:val>
                                        </p:tav>
                                      </p:tavLst>
                                    </p:anim>
                                    <p:anim calcmode="lin" valueType="num">
                                      <p:cBhvr>
                                        <p:cTn id="49" dur="500" fill="hold"/>
                                        <p:tgtEl>
                                          <p:spTgt spid="2052"/>
                                        </p:tgtEl>
                                        <p:attrNameLst>
                                          <p:attrName>ppt_h</p:attrName>
                                        </p:attrNameLst>
                                      </p:cBhvr>
                                      <p:tavLst>
                                        <p:tav tm="0">
                                          <p:val>
                                            <p:fltVal val="0"/>
                                          </p:val>
                                        </p:tav>
                                        <p:tav tm="100000">
                                          <p:val>
                                            <p:strVal val="#ppt_h"/>
                                          </p:val>
                                        </p:tav>
                                      </p:tavLst>
                                    </p:anim>
                                    <p:animEffect transition="in" filter="fade">
                                      <p:cBhvr>
                                        <p:cTn id="50" dur="500"/>
                                        <p:tgtEl>
                                          <p:spTgt spid="2052"/>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nodeType="clickEffect">
                                  <p:stCondLst>
                                    <p:cond delay="0"/>
                                  </p:stCondLst>
                                  <p:childTnLst>
                                    <p:anim calcmode="lin" valueType="num">
                                      <p:cBhvr>
                                        <p:cTn id="54" dur="500"/>
                                        <p:tgtEl>
                                          <p:spTgt spid="1035"/>
                                        </p:tgtEl>
                                        <p:attrNameLst>
                                          <p:attrName>ppt_w</p:attrName>
                                        </p:attrNameLst>
                                      </p:cBhvr>
                                      <p:tavLst>
                                        <p:tav tm="0">
                                          <p:val>
                                            <p:strVal val="ppt_w"/>
                                          </p:val>
                                        </p:tav>
                                        <p:tav tm="100000">
                                          <p:val>
                                            <p:fltVal val="0"/>
                                          </p:val>
                                        </p:tav>
                                      </p:tavLst>
                                    </p:anim>
                                    <p:anim calcmode="lin" valueType="num">
                                      <p:cBhvr>
                                        <p:cTn id="55" dur="500"/>
                                        <p:tgtEl>
                                          <p:spTgt spid="1035"/>
                                        </p:tgtEl>
                                        <p:attrNameLst>
                                          <p:attrName>ppt_h</p:attrName>
                                        </p:attrNameLst>
                                      </p:cBhvr>
                                      <p:tavLst>
                                        <p:tav tm="0">
                                          <p:val>
                                            <p:strVal val="ppt_h"/>
                                          </p:val>
                                        </p:tav>
                                        <p:tav tm="100000">
                                          <p:val>
                                            <p:fltVal val="0"/>
                                          </p:val>
                                        </p:tav>
                                      </p:tavLst>
                                    </p:anim>
                                    <p:animEffect transition="out" filter="fade">
                                      <p:cBhvr>
                                        <p:cTn id="56" dur="500"/>
                                        <p:tgtEl>
                                          <p:spTgt spid="1035"/>
                                        </p:tgtEl>
                                      </p:cBhvr>
                                    </p:animEffect>
                                    <p:set>
                                      <p:cBhvr>
                                        <p:cTn id="57" dur="1" fill="hold">
                                          <p:stCondLst>
                                            <p:cond delay="499"/>
                                          </p:stCondLst>
                                        </p:cTn>
                                        <p:tgtEl>
                                          <p:spTgt spid="1035"/>
                                        </p:tgtEl>
                                        <p:attrNameLst>
                                          <p:attrName>style.visibility</p:attrName>
                                        </p:attrNameLst>
                                      </p:cBhvr>
                                      <p:to>
                                        <p:strVal val="hidden"/>
                                      </p:to>
                                    </p:set>
                                  </p:childTnLst>
                                </p:cTn>
                              </p:par>
                              <p:par>
                                <p:cTn id="58" presetID="53" presetClass="entr" presetSubtype="16" fill="hold" nodeType="withEffect">
                                  <p:stCondLst>
                                    <p:cond delay="0"/>
                                  </p:stCondLst>
                                  <p:childTnLst>
                                    <p:set>
                                      <p:cBhvr>
                                        <p:cTn id="59" dur="1" fill="hold">
                                          <p:stCondLst>
                                            <p:cond delay="0"/>
                                          </p:stCondLst>
                                        </p:cTn>
                                        <p:tgtEl>
                                          <p:spTgt spid="2051"/>
                                        </p:tgtEl>
                                        <p:attrNameLst>
                                          <p:attrName>style.visibility</p:attrName>
                                        </p:attrNameLst>
                                      </p:cBhvr>
                                      <p:to>
                                        <p:strVal val="visible"/>
                                      </p:to>
                                    </p:set>
                                    <p:anim calcmode="lin" valueType="num">
                                      <p:cBhvr>
                                        <p:cTn id="60" dur="500" fill="hold"/>
                                        <p:tgtEl>
                                          <p:spTgt spid="2051"/>
                                        </p:tgtEl>
                                        <p:attrNameLst>
                                          <p:attrName>ppt_w</p:attrName>
                                        </p:attrNameLst>
                                      </p:cBhvr>
                                      <p:tavLst>
                                        <p:tav tm="0">
                                          <p:val>
                                            <p:fltVal val="0"/>
                                          </p:val>
                                        </p:tav>
                                        <p:tav tm="100000">
                                          <p:val>
                                            <p:strVal val="#ppt_w"/>
                                          </p:val>
                                        </p:tav>
                                      </p:tavLst>
                                    </p:anim>
                                    <p:anim calcmode="lin" valueType="num">
                                      <p:cBhvr>
                                        <p:cTn id="61" dur="500" fill="hold"/>
                                        <p:tgtEl>
                                          <p:spTgt spid="2051"/>
                                        </p:tgtEl>
                                        <p:attrNameLst>
                                          <p:attrName>ppt_h</p:attrName>
                                        </p:attrNameLst>
                                      </p:cBhvr>
                                      <p:tavLst>
                                        <p:tav tm="0">
                                          <p:val>
                                            <p:fltVal val="0"/>
                                          </p:val>
                                        </p:tav>
                                        <p:tav tm="100000">
                                          <p:val>
                                            <p:strVal val="#ppt_h"/>
                                          </p:val>
                                        </p:tav>
                                      </p:tavLst>
                                    </p:anim>
                                    <p:animEffect transition="in" filter="fade">
                                      <p:cBhvr>
                                        <p:cTn id="62" dur="500"/>
                                        <p:tgtEl>
                                          <p:spTgt spid="2051"/>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xit" presetSubtype="32" fill="hold" nodeType="clickEffect">
                                  <p:stCondLst>
                                    <p:cond delay="0"/>
                                  </p:stCondLst>
                                  <p:childTnLst>
                                    <p:anim calcmode="lin" valueType="num">
                                      <p:cBhvr>
                                        <p:cTn id="66" dur="500"/>
                                        <p:tgtEl>
                                          <p:spTgt spid="1036"/>
                                        </p:tgtEl>
                                        <p:attrNameLst>
                                          <p:attrName>ppt_w</p:attrName>
                                        </p:attrNameLst>
                                      </p:cBhvr>
                                      <p:tavLst>
                                        <p:tav tm="0">
                                          <p:val>
                                            <p:strVal val="ppt_w"/>
                                          </p:val>
                                        </p:tav>
                                        <p:tav tm="100000">
                                          <p:val>
                                            <p:fltVal val="0"/>
                                          </p:val>
                                        </p:tav>
                                      </p:tavLst>
                                    </p:anim>
                                    <p:anim calcmode="lin" valueType="num">
                                      <p:cBhvr>
                                        <p:cTn id="67" dur="500"/>
                                        <p:tgtEl>
                                          <p:spTgt spid="1036"/>
                                        </p:tgtEl>
                                        <p:attrNameLst>
                                          <p:attrName>ppt_h</p:attrName>
                                        </p:attrNameLst>
                                      </p:cBhvr>
                                      <p:tavLst>
                                        <p:tav tm="0">
                                          <p:val>
                                            <p:strVal val="ppt_h"/>
                                          </p:val>
                                        </p:tav>
                                        <p:tav tm="100000">
                                          <p:val>
                                            <p:fltVal val="0"/>
                                          </p:val>
                                        </p:tav>
                                      </p:tavLst>
                                    </p:anim>
                                    <p:animEffect transition="out" filter="fade">
                                      <p:cBhvr>
                                        <p:cTn id="68" dur="500"/>
                                        <p:tgtEl>
                                          <p:spTgt spid="1036"/>
                                        </p:tgtEl>
                                      </p:cBhvr>
                                    </p:animEffect>
                                    <p:set>
                                      <p:cBhvr>
                                        <p:cTn id="69" dur="1" fill="hold">
                                          <p:stCondLst>
                                            <p:cond delay="499"/>
                                          </p:stCondLst>
                                        </p:cTn>
                                        <p:tgtEl>
                                          <p:spTgt spid="1036"/>
                                        </p:tgtEl>
                                        <p:attrNameLst>
                                          <p:attrName>style.visibility</p:attrName>
                                        </p:attrNameLst>
                                      </p:cBhvr>
                                      <p:to>
                                        <p:strVal val="hidden"/>
                                      </p:to>
                                    </p:set>
                                  </p:childTnLst>
                                </p:cTn>
                              </p:par>
                              <p:par>
                                <p:cTn id="70" presetID="53" presetClass="entr" presetSubtype="16" fill="hold" nodeType="withEffect">
                                  <p:stCondLst>
                                    <p:cond delay="0"/>
                                  </p:stCondLst>
                                  <p:childTnLst>
                                    <p:set>
                                      <p:cBhvr>
                                        <p:cTn id="71" dur="1" fill="hold">
                                          <p:stCondLst>
                                            <p:cond delay="0"/>
                                          </p:stCondLst>
                                        </p:cTn>
                                        <p:tgtEl>
                                          <p:spTgt spid="2053"/>
                                        </p:tgtEl>
                                        <p:attrNameLst>
                                          <p:attrName>style.visibility</p:attrName>
                                        </p:attrNameLst>
                                      </p:cBhvr>
                                      <p:to>
                                        <p:strVal val="visible"/>
                                      </p:to>
                                    </p:set>
                                    <p:anim calcmode="lin" valueType="num">
                                      <p:cBhvr>
                                        <p:cTn id="72" dur="500" fill="hold"/>
                                        <p:tgtEl>
                                          <p:spTgt spid="2053"/>
                                        </p:tgtEl>
                                        <p:attrNameLst>
                                          <p:attrName>ppt_w</p:attrName>
                                        </p:attrNameLst>
                                      </p:cBhvr>
                                      <p:tavLst>
                                        <p:tav tm="0">
                                          <p:val>
                                            <p:fltVal val="0"/>
                                          </p:val>
                                        </p:tav>
                                        <p:tav tm="100000">
                                          <p:val>
                                            <p:strVal val="#ppt_w"/>
                                          </p:val>
                                        </p:tav>
                                      </p:tavLst>
                                    </p:anim>
                                    <p:anim calcmode="lin" valueType="num">
                                      <p:cBhvr>
                                        <p:cTn id="73" dur="500" fill="hold"/>
                                        <p:tgtEl>
                                          <p:spTgt spid="2053"/>
                                        </p:tgtEl>
                                        <p:attrNameLst>
                                          <p:attrName>ppt_h</p:attrName>
                                        </p:attrNameLst>
                                      </p:cBhvr>
                                      <p:tavLst>
                                        <p:tav tm="0">
                                          <p:val>
                                            <p:fltVal val="0"/>
                                          </p:val>
                                        </p:tav>
                                        <p:tav tm="100000">
                                          <p:val>
                                            <p:strVal val="#ppt_h"/>
                                          </p:val>
                                        </p:tav>
                                      </p:tavLst>
                                    </p:anim>
                                    <p:animEffect transition="in" filter="fade">
                                      <p:cBhvr>
                                        <p:cTn id="74"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1"/>
                <a:ext cx="8229600" cy="1468760"/>
              </a:xfrm>
            </p:spPr>
            <p:txBody>
              <a:bodyPr>
                <a:normAutofit/>
              </a:bodyPr>
              <a:lstStyle/>
              <a:p>
                <a:pPr marL="0" indent="0">
                  <a:buNone/>
                </a:pPr>
                <a:r>
                  <a:rPr kumimoji="1" lang="en-US" altLang="zh-CN" dirty="0"/>
                  <a:t>RBF</a:t>
                </a:r>
                <a:r>
                  <a:rPr kumimoji="1" lang="zh-CN" altLang="en-US" dirty="0"/>
                  <a:t>网络的学习分为两个步骤：</a:t>
                </a:r>
                <a:endParaRPr kumimoji="1" lang="en-US" altLang="zh-CN" dirty="0"/>
              </a:p>
              <a:p>
                <a:pPr>
                  <a:buFont typeface="Wingdings" pitchFamily="2" charset="2"/>
                  <a:buChar char="Ø"/>
                </a:pPr>
                <a:r>
                  <a:rPr kumimoji="1" lang="zh-CN" altLang="en-US" sz="2000" dirty="0"/>
                  <a:t>确定每一个</a:t>
                </a:r>
                <a:r>
                  <a:rPr kumimoji="1" lang="en-US" altLang="zh-CN" sz="2000" dirty="0"/>
                  <a:t>RBF</a:t>
                </a:r>
                <a:r>
                  <a:rPr kumimoji="1" lang="zh-CN" altLang="en-US" sz="2000" dirty="0"/>
                  <a:t>神经元的中心</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a:latin typeface="Cambria Math"/>
                          </a:rPr>
                          <m:t>𝑐</m:t>
                        </m:r>
                      </m:e>
                      <m:sub>
                        <m:r>
                          <a:rPr kumimoji="1" lang="en-US" altLang="zh-CN" sz="2000">
                            <a:latin typeface="Cambria Math"/>
                          </a:rPr>
                          <m:t>𝑗</m:t>
                        </m:r>
                      </m:sub>
                    </m:sSub>
                  </m:oMath>
                </a14:m>
                <a:r>
                  <a:rPr kumimoji="1" lang="zh-CN" altLang="en-US" sz="2000" dirty="0"/>
                  <a:t>和半径</a:t>
                </a:r>
                <a14:m>
                  <m:oMath xmlns:m="http://schemas.openxmlformats.org/officeDocument/2006/math">
                    <m:sSub>
                      <m:sSubPr>
                        <m:ctrlPr>
                          <a:rPr kumimoji="1" lang="en-US" altLang="zh-CN" sz="2000" i="1">
                            <a:latin typeface="Cambria Math" panose="02040503050406030204" pitchFamily="18" charset="0"/>
                          </a:rPr>
                        </m:ctrlPr>
                      </m:sSubPr>
                      <m:e>
                        <m:r>
                          <a:rPr kumimoji="1" lang="zh-CN" altLang="en-US" sz="2000">
                            <a:latin typeface="Cambria Math"/>
                          </a:rPr>
                          <m:t>𝜎</m:t>
                        </m:r>
                      </m:e>
                      <m:sub>
                        <m:r>
                          <a:rPr kumimoji="1" lang="en-US" altLang="zh-CN" sz="2000">
                            <a:latin typeface="Cambria Math"/>
                          </a:rPr>
                          <m:t>𝑗</m:t>
                        </m:r>
                      </m:sub>
                    </m:sSub>
                  </m:oMath>
                </a14:m>
                <a:r>
                  <a:rPr kumimoji="1" lang="en-US" altLang="zh-CN" sz="2000"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1"/>
                <a:ext cx="8229600" cy="1468760"/>
              </a:xfrm>
              <a:blipFill rotWithShape="1">
                <a:blip r:embed="rId2"/>
                <a:stretch>
                  <a:fillRect l="-1111" t="-333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60</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p:sp>
        <p:nvSpPr>
          <p:cNvPr id="2" name="矩形 1"/>
          <p:cNvSpPr/>
          <p:nvPr/>
        </p:nvSpPr>
        <p:spPr>
          <a:xfrm>
            <a:off x="610055" y="4989421"/>
            <a:ext cx="4475905" cy="400110"/>
          </a:xfrm>
          <a:prstGeom prst="rect">
            <a:avLst/>
          </a:prstGeom>
        </p:spPr>
        <p:txBody>
          <a:bodyPr wrap="none">
            <a:spAutoFit/>
          </a:bodyPr>
          <a:lstStyle/>
          <a:p>
            <a:pPr>
              <a:buFont typeface="Wingdings" pitchFamily="2" charset="2"/>
              <a:buChar char="Ø"/>
            </a:pP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调整</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RBF</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层与输出层之间的连接权重</a:t>
            </a:r>
          </a:p>
        </p:txBody>
      </p:sp>
      <p:sp>
        <p:nvSpPr>
          <p:cNvPr id="7" name="矩形 6"/>
          <p:cNvSpPr/>
          <p:nvPr/>
        </p:nvSpPr>
        <p:spPr>
          <a:xfrm>
            <a:off x="1187624" y="3198685"/>
            <a:ext cx="2213420" cy="707886"/>
          </a:xfrm>
          <a:prstGeom prst="rect">
            <a:avLst/>
          </a:prstGeom>
        </p:spPr>
        <p:txBody>
          <a:bodyPr wrap="square">
            <a:spAutoFit/>
          </a:bodyPr>
          <a:lstStyle/>
          <a:p>
            <a:pPr algn="just"/>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一般采用</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k-</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均值聚类分析技术确定</a:t>
            </a:r>
          </a:p>
        </p:txBody>
      </p:sp>
      <p:grpSp>
        <p:nvGrpSpPr>
          <p:cNvPr id="80" name="组合 79"/>
          <p:cNvGrpSpPr/>
          <p:nvPr/>
        </p:nvGrpSpPr>
        <p:grpSpPr>
          <a:xfrm>
            <a:off x="5361343" y="2792489"/>
            <a:ext cx="3078164" cy="1805690"/>
            <a:chOff x="5115424" y="3676953"/>
            <a:chExt cx="2143255" cy="1398258"/>
          </a:xfrm>
        </p:grpSpPr>
        <p:cxnSp>
          <p:nvCxnSpPr>
            <p:cNvPr id="17" name="直接箭头连接符 16"/>
            <p:cNvCxnSpPr/>
            <p:nvPr/>
          </p:nvCxnSpPr>
          <p:spPr>
            <a:xfrm>
              <a:off x="5115424" y="5055815"/>
              <a:ext cx="1872328"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18" name="直接箭头连接符 17"/>
            <p:cNvCxnSpPr/>
            <p:nvPr/>
          </p:nvCxnSpPr>
          <p:spPr>
            <a:xfrm flipV="1">
              <a:off x="5115424" y="3676953"/>
              <a:ext cx="0" cy="1398258"/>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sp>
          <p:nvSpPr>
            <p:cNvPr id="19" name="乘号 18"/>
            <p:cNvSpPr/>
            <p:nvPr/>
          </p:nvSpPr>
          <p:spPr>
            <a:xfrm>
              <a:off x="5437228" y="3996907"/>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乘号 20"/>
            <p:cNvSpPr/>
            <p:nvPr/>
          </p:nvSpPr>
          <p:spPr>
            <a:xfrm>
              <a:off x="5349208" y="4066080"/>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乘号 21"/>
            <p:cNvSpPr/>
            <p:nvPr/>
          </p:nvSpPr>
          <p:spPr>
            <a:xfrm>
              <a:off x="5475044" y="4085657"/>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乘号 22"/>
            <p:cNvSpPr/>
            <p:nvPr/>
          </p:nvSpPr>
          <p:spPr>
            <a:xfrm>
              <a:off x="5589152" y="4003355"/>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乘号 23"/>
            <p:cNvSpPr/>
            <p:nvPr/>
          </p:nvSpPr>
          <p:spPr>
            <a:xfrm>
              <a:off x="5413144" y="3858561"/>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乘号 24"/>
            <p:cNvSpPr/>
            <p:nvPr/>
          </p:nvSpPr>
          <p:spPr>
            <a:xfrm>
              <a:off x="5532098" y="3862631"/>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乘号 25"/>
            <p:cNvSpPr/>
            <p:nvPr/>
          </p:nvSpPr>
          <p:spPr>
            <a:xfrm>
              <a:off x="5343714" y="3939677"/>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乘号 26"/>
            <p:cNvSpPr/>
            <p:nvPr/>
          </p:nvSpPr>
          <p:spPr>
            <a:xfrm>
              <a:off x="5543694" y="4487689"/>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乘号 27"/>
            <p:cNvSpPr/>
            <p:nvPr/>
          </p:nvSpPr>
          <p:spPr>
            <a:xfrm>
              <a:off x="5455674" y="4556862"/>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乘号 28"/>
            <p:cNvSpPr/>
            <p:nvPr/>
          </p:nvSpPr>
          <p:spPr>
            <a:xfrm>
              <a:off x="5581510" y="4576439"/>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乘号 29"/>
            <p:cNvSpPr/>
            <p:nvPr/>
          </p:nvSpPr>
          <p:spPr>
            <a:xfrm>
              <a:off x="5695618" y="4494137"/>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乘号 30"/>
            <p:cNvSpPr/>
            <p:nvPr/>
          </p:nvSpPr>
          <p:spPr>
            <a:xfrm>
              <a:off x="5519610" y="4349343"/>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乘号 31"/>
            <p:cNvSpPr/>
            <p:nvPr/>
          </p:nvSpPr>
          <p:spPr>
            <a:xfrm>
              <a:off x="5638564" y="4353413"/>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乘号 32"/>
            <p:cNvSpPr/>
            <p:nvPr/>
          </p:nvSpPr>
          <p:spPr>
            <a:xfrm>
              <a:off x="5450180" y="4430459"/>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乘号 33"/>
            <p:cNvSpPr/>
            <p:nvPr/>
          </p:nvSpPr>
          <p:spPr>
            <a:xfrm>
              <a:off x="5890144" y="4149307"/>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乘号 34"/>
            <p:cNvSpPr/>
            <p:nvPr/>
          </p:nvSpPr>
          <p:spPr>
            <a:xfrm>
              <a:off x="5802124" y="4218480"/>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乘号 35"/>
            <p:cNvSpPr/>
            <p:nvPr/>
          </p:nvSpPr>
          <p:spPr>
            <a:xfrm>
              <a:off x="5927960" y="4238057"/>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乘号 36"/>
            <p:cNvSpPr/>
            <p:nvPr/>
          </p:nvSpPr>
          <p:spPr>
            <a:xfrm>
              <a:off x="6042068" y="4155755"/>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乘号 37"/>
            <p:cNvSpPr/>
            <p:nvPr/>
          </p:nvSpPr>
          <p:spPr>
            <a:xfrm>
              <a:off x="5866060" y="4010961"/>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乘号 38"/>
            <p:cNvSpPr/>
            <p:nvPr/>
          </p:nvSpPr>
          <p:spPr>
            <a:xfrm>
              <a:off x="5985014" y="4015031"/>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乘号 39"/>
            <p:cNvSpPr/>
            <p:nvPr/>
          </p:nvSpPr>
          <p:spPr>
            <a:xfrm>
              <a:off x="5796630" y="4092077"/>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乘号 40"/>
            <p:cNvSpPr/>
            <p:nvPr/>
          </p:nvSpPr>
          <p:spPr>
            <a:xfrm>
              <a:off x="6178141" y="4458954"/>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乘号 41"/>
            <p:cNvSpPr/>
            <p:nvPr/>
          </p:nvSpPr>
          <p:spPr>
            <a:xfrm>
              <a:off x="5874941" y="4515696"/>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乘号 42"/>
            <p:cNvSpPr/>
            <p:nvPr/>
          </p:nvSpPr>
          <p:spPr>
            <a:xfrm>
              <a:off x="6118206" y="4676896"/>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乘号 43"/>
            <p:cNvSpPr/>
            <p:nvPr/>
          </p:nvSpPr>
          <p:spPr>
            <a:xfrm>
              <a:off x="6252975" y="4640827"/>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乘号 44"/>
            <p:cNvSpPr/>
            <p:nvPr/>
          </p:nvSpPr>
          <p:spPr>
            <a:xfrm>
              <a:off x="5865242" y="4376082"/>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乘号 45"/>
            <p:cNvSpPr/>
            <p:nvPr/>
          </p:nvSpPr>
          <p:spPr>
            <a:xfrm>
              <a:off x="6141066" y="4335478"/>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乘号 46"/>
            <p:cNvSpPr/>
            <p:nvPr/>
          </p:nvSpPr>
          <p:spPr>
            <a:xfrm>
              <a:off x="5809726" y="4671788"/>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315131" y="3831041"/>
              <a:ext cx="408958" cy="4345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364088" y="4287652"/>
              <a:ext cx="489596" cy="4946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752672" y="4238057"/>
              <a:ext cx="763543" cy="7751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乘号 50"/>
            <p:cNvSpPr/>
            <p:nvPr/>
          </p:nvSpPr>
          <p:spPr>
            <a:xfrm>
              <a:off x="6088048" y="4048309"/>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783794" y="3971990"/>
              <a:ext cx="418362" cy="4062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4" name="矩形 53"/>
                <p:cNvSpPr/>
                <p:nvPr/>
              </p:nvSpPr>
              <p:spPr>
                <a:xfrm>
                  <a:off x="6622750" y="4057276"/>
                  <a:ext cx="313277" cy="328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𝑐</m:t>
                            </m:r>
                          </m:e>
                          <m: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𝑗</m:t>
                            </m:r>
                          </m:sub>
                        </m:sSub>
                      </m:oMath>
                    </m:oMathPara>
                  </a14:m>
                  <a:endParaRPr lang="zh-CN" altLang="en-US" sz="2000" dirty="0"/>
                </a:p>
              </p:txBody>
            </p:sp>
          </mc:Choice>
          <mc:Fallback xmlns="">
            <p:sp>
              <p:nvSpPr>
                <p:cNvPr id="54" name="矩形 53"/>
                <p:cNvSpPr>
                  <a:spLocks noRot="1" noChangeAspect="1" noMove="1" noResize="1" noEditPoints="1" noAdjustHandles="1" noChangeArrowheads="1" noChangeShapeType="1" noTextEdit="1"/>
                </p:cNvSpPr>
                <p:nvPr/>
              </p:nvSpPr>
              <p:spPr>
                <a:xfrm>
                  <a:off x="6622750" y="4057276"/>
                  <a:ext cx="313277" cy="328946"/>
                </a:xfrm>
                <a:prstGeom prst="rect">
                  <a:avLst/>
                </a:prstGeom>
                <a:blipFill rotWithShape="1">
                  <a:blip r:embed="rId3"/>
                  <a:stretch>
                    <a:fillRect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6930893" y="4357687"/>
                  <a:ext cx="327786" cy="328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zh-CN" altLang="en-US" sz="2000" b="1">
                                <a:solidFill>
                                  <a:srgbClr val="FF3300"/>
                                </a:solidFill>
                                <a:effectLst>
                                  <a:outerShdw blurRad="38100" dist="38100" dir="2700000" algn="tl">
                                    <a:srgbClr val="000000"/>
                                  </a:outerShdw>
                                </a:effectLst>
                                <a:latin typeface="Cambria Math"/>
                                <a:ea typeface="微软雅黑" pitchFamily="34" charset="-122"/>
                              </a:rPr>
                              <m:t>𝜎</m:t>
                            </m:r>
                          </m:e>
                          <m: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𝑗</m:t>
                            </m:r>
                          </m:sub>
                        </m:sSub>
                      </m:oMath>
                    </m:oMathPara>
                  </a14:m>
                  <a:endParaRPr lang="zh-CN" altLang="en-US" sz="2000" dirty="0"/>
                </a:p>
              </p:txBody>
            </p:sp>
          </mc:Choice>
          <mc:Fallback xmlns="">
            <p:sp>
              <p:nvSpPr>
                <p:cNvPr id="55" name="矩形 54"/>
                <p:cNvSpPr>
                  <a:spLocks noRot="1" noChangeAspect="1" noMove="1" noResize="1" noEditPoints="1" noAdjustHandles="1" noChangeArrowheads="1" noChangeShapeType="1" noTextEdit="1"/>
                </p:cNvSpPr>
                <p:nvPr/>
              </p:nvSpPr>
              <p:spPr>
                <a:xfrm>
                  <a:off x="6930893" y="4357687"/>
                  <a:ext cx="327786" cy="328946"/>
                </a:xfrm>
                <a:prstGeom prst="rect">
                  <a:avLst/>
                </a:prstGeom>
                <a:blipFill rotWithShape="1">
                  <a:blip r:embed="rId4"/>
                  <a:stretch>
                    <a:fillRect b="-15942"/>
                  </a:stretch>
                </a:blipFill>
              </p:spPr>
              <p:txBody>
                <a:bodyPr/>
                <a:lstStyle/>
                <a:p>
                  <a:r>
                    <a:rPr lang="zh-CN" altLang="en-US">
                      <a:noFill/>
                    </a:rPr>
                    <a:t> </a:t>
                  </a:r>
                </a:p>
              </p:txBody>
            </p:sp>
          </mc:Fallback>
        </mc:AlternateContent>
        <p:sp>
          <p:nvSpPr>
            <p:cNvPr id="57" name="乘号 56"/>
            <p:cNvSpPr/>
            <p:nvPr/>
          </p:nvSpPr>
          <p:spPr>
            <a:xfrm>
              <a:off x="6004098" y="4610987"/>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乘号 57"/>
            <p:cNvSpPr/>
            <p:nvPr/>
          </p:nvSpPr>
          <p:spPr>
            <a:xfrm>
              <a:off x="6121087" y="4782325"/>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乘号 58"/>
            <p:cNvSpPr/>
            <p:nvPr/>
          </p:nvSpPr>
          <p:spPr>
            <a:xfrm>
              <a:off x="6264092" y="4782325"/>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乘号 59"/>
            <p:cNvSpPr/>
            <p:nvPr/>
          </p:nvSpPr>
          <p:spPr>
            <a:xfrm>
              <a:off x="6296116" y="4438980"/>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乘号 60"/>
            <p:cNvSpPr/>
            <p:nvPr/>
          </p:nvSpPr>
          <p:spPr>
            <a:xfrm>
              <a:off x="6014303" y="4821611"/>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6105551" y="458425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箭头连接符 62"/>
            <p:cNvCxnSpPr>
              <a:stCxn id="56" idx="5"/>
              <a:endCxn id="50" idx="5"/>
            </p:cNvCxnSpPr>
            <p:nvPr/>
          </p:nvCxnSpPr>
          <p:spPr>
            <a:xfrm>
              <a:off x="6144575" y="4623276"/>
              <a:ext cx="259822" cy="27638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50" idx="5"/>
              <a:endCxn id="56" idx="5"/>
            </p:cNvCxnSpPr>
            <p:nvPr/>
          </p:nvCxnSpPr>
          <p:spPr>
            <a:xfrm flipH="1" flipV="1">
              <a:off x="6144575" y="4623276"/>
              <a:ext cx="259822" cy="27638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6144732" y="4307230"/>
              <a:ext cx="562435" cy="30578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81" name="直接连接符 80"/>
            <p:cNvCxnSpPr/>
            <p:nvPr/>
          </p:nvCxnSpPr>
          <p:spPr>
            <a:xfrm flipV="1">
              <a:off x="6297132" y="4576439"/>
              <a:ext cx="699292" cy="188975"/>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5810" y="5611221"/>
            <a:ext cx="6277211" cy="936000"/>
          </a:xfrm>
          <a:prstGeom prst="rect">
            <a:avLst/>
          </a:prstGeom>
        </p:spPr>
      </p:pic>
    </p:spTree>
    <p:extLst>
      <p:ext uri="{BB962C8B-B14F-4D97-AF65-F5344CB8AC3E}">
        <p14:creationId xmlns:p14="http://schemas.microsoft.com/office/powerpoint/2010/main" val="33087982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Adobe 黑体 Std R" pitchFamily="34" charset="-122"/>
                <a:ea typeface="Adobe 黑体 Std R" pitchFamily="34" charset="-122"/>
              </a:rPr>
              <a:t>提纲</a:t>
            </a:r>
          </a:p>
        </p:txBody>
      </p:sp>
      <p:sp>
        <p:nvSpPr>
          <p:cNvPr id="3" name="内容占位符 2"/>
          <p:cNvSpPr>
            <a:spLocks noGrp="1"/>
          </p:cNvSpPr>
          <p:nvPr>
            <p:ph idx="1"/>
          </p:nvPr>
        </p:nvSpPr>
        <p:spPr/>
        <p:txBody>
          <a:bodyPr>
            <a:noAutofit/>
          </a:bodyPr>
          <a:lstStyle/>
          <a:p>
            <a:r>
              <a:rPr lang="zh-CN" altLang="en-US" sz="2800" dirty="0"/>
              <a:t>概述</a:t>
            </a:r>
            <a:endParaRPr lang="en-US" altLang="zh-CN" sz="2800" dirty="0"/>
          </a:p>
          <a:p>
            <a:pPr lvl="1">
              <a:buFont typeface="Wingdings" pitchFamily="2" charset="2"/>
              <a:buChar char="Ø"/>
            </a:pPr>
            <a:r>
              <a:rPr lang="zh-CN" altLang="en-US" dirty="0"/>
              <a:t>神经元模型</a:t>
            </a:r>
            <a:endParaRPr lang="en-US" altLang="zh-CN" dirty="0"/>
          </a:p>
          <a:p>
            <a:pPr lvl="1">
              <a:buFont typeface="Wingdings" pitchFamily="2" charset="2"/>
              <a:buChar char="Ø"/>
            </a:pPr>
            <a:r>
              <a:rPr lang="zh-CN" altLang="en-US" dirty="0"/>
              <a:t>神经网络发展历史</a:t>
            </a:r>
            <a:endParaRPr lang="en-US" altLang="zh-CN" dirty="0"/>
          </a:p>
          <a:p>
            <a:pPr lvl="1">
              <a:buFont typeface="Wingdings" pitchFamily="2" charset="2"/>
              <a:buChar char="Ø"/>
            </a:pPr>
            <a:r>
              <a:rPr lang="zh-CN" altLang="en-US" dirty="0"/>
              <a:t>神经网络分类</a:t>
            </a:r>
            <a:endParaRPr lang="en-US" altLang="zh-CN" dirty="0"/>
          </a:p>
          <a:p>
            <a:pPr lvl="1">
              <a:buFont typeface="Wingdings" pitchFamily="2" charset="2"/>
              <a:buChar char="Ø"/>
            </a:pPr>
            <a:r>
              <a:rPr lang="zh-CN" altLang="en-US" dirty="0"/>
              <a:t>重要组织、期刊和会议</a:t>
            </a:r>
            <a:endParaRPr lang="en-US" altLang="zh-CN" dirty="0"/>
          </a:p>
          <a:p>
            <a:r>
              <a:rPr lang="zh-CN" altLang="en-US" sz="2800" dirty="0"/>
              <a:t>前馈神经网络</a:t>
            </a:r>
            <a:endParaRPr lang="en-US" altLang="zh-CN" sz="2800" dirty="0"/>
          </a:p>
          <a:p>
            <a:pPr lvl="1">
              <a:buFont typeface="Wingdings" pitchFamily="2" charset="2"/>
              <a:buChar char="Ø"/>
            </a:pPr>
            <a:r>
              <a:rPr lang="zh-CN" altLang="en-US" dirty="0"/>
              <a:t>感知器网络</a:t>
            </a:r>
            <a:endParaRPr lang="en-US" altLang="zh-CN" dirty="0"/>
          </a:p>
          <a:p>
            <a:pPr lvl="1">
              <a:buFont typeface="Wingdings" pitchFamily="2" charset="2"/>
              <a:buChar char="Ø"/>
            </a:pPr>
            <a:r>
              <a:rPr lang="en-US" altLang="zh-CN" dirty="0"/>
              <a:t>BP</a:t>
            </a:r>
            <a:r>
              <a:rPr lang="zh-CN" altLang="en-US" dirty="0"/>
              <a:t>网络</a:t>
            </a:r>
            <a:endParaRPr lang="en-US" altLang="zh-CN" dirty="0"/>
          </a:p>
          <a:p>
            <a:pPr lvl="1">
              <a:buFont typeface="Wingdings" pitchFamily="2" charset="2"/>
              <a:buChar char="Ø"/>
            </a:pPr>
            <a:r>
              <a:rPr lang="en-US" altLang="zh-CN" dirty="0"/>
              <a:t>RBF</a:t>
            </a:r>
            <a:r>
              <a:rPr lang="zh-CN" altLang="en-US" dirty="0"/>
              <a:t>网络</a:t>
            </a:r>
            <a:endParaRPr lang="en-US" altLang="zh-CN" dirty="0"/>
          </a:p>
          <a:p>
            <a:pPr lvl="1">
              <a:buFont typeface="Wingdings" pitchFamily="2" charset="2"/>
              <a:buChar char="Ø"/>
            </a:pPr>
            <a:r>
              <a:rPr lang="en-US" altLang="zh-CN" dirty="0" err="1" smtClean="0"/>
              <a:t>Matlab</a:t>
            </a:r>
            <a:r>
              <a:rPr lang="zh-CN" altLang="en-US" dirty="0"/>
              <a:t>神经网络工具箱</a:t>
            </a:r>
            <a:endParaRPr lang="en-US" altLang="zh-CN" dirty="0"/>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61</a:t>
            </a:fld>
            <a:endParaRPr lang="zh-CN" altLang="zh-CN"/>
          </a:p>
        </p:txBody>
      </p:sp>
      <p:pic>
        <p:nvPicPr>
          <p:cNvPr id="5"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741937"/>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5404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2538" y="1600201"/>
            <a:ext cx="8229600" cy="820688"/>
          </a:xfrm>
        </p:spPr>
        <p:txBody>
          <a:bodyPr>
            <a:normAutofit/>
          </a:bodyPr>
          <a:lstStyle/>
          <a:p>
            <a:pPr>
              <a:buFont typeface="Wingdings" pitchFamily="2" charset="2"/>
              <a:buChar char="Ø"/>
            </a:pPr>
            <a:r>
              <a:rPr kumimoji="1" lang="zh-CN" altLang="en-US" dirty="0"/>
              <a:t>感知器</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62</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
        <p:nvSpPr>
          <p:cNvPr id="6" name="TextBox 5"/>
          <p:cNvSpPr txBox="1"/>
          <p:nvPr/>
        </p:nvSpPr>
        <p:spPr>
          <a:xfrm>
            <a:off x="775703" y="2060848"/>
            <a:ext cx="7592591" cy="1938992"/>
          </a:xfrm>
          <a:prstGeom prst="rect">
            <a:avLst/>
          </a:prstGeom>
          <a:noFill/>
        </p:spPr>
        <p:txBody>
          <a:bodyPr wrap="none" rtlCol="0">
            <a:spAutoFit/>
          </a:bodyPr>
          <a:lstStyle/>
          <a:p>
            <a:pPr>
              <a:spcBef>
                <a:spcPct val="20000"/>
              </a:spcBef>
            </a:pPr>
            <a:r>
              <a:rPr kumimoji="1" lang="en-US" altLang="zh-CN" sz="2000" b="1" dirty="0">
                <a:solidFill>
                  <a:srgbClr val="0070C0"/>
                </a:solidFill>
                <a:effectLst>
                  <a:outerShdw blurRad="38100" dist="38100" dir="2700000" algn="tl">
                    <a:srgbClr val="000000"/>
                  </a:outerShdw>
                </a:effectLst>
                <a:latin typeface="微软雅黑" pitchFamily="34" charset="-122"/>
                <a:ea typeface="微软雅黑" pitchFamily="34" charset="-122"/>
              </a:rPr>
              <a:t>&gt;&gt;</a:t>
            </a:r>
            <a:r>
              <a:rPr lang="en-US" altLang="zh-CN" dirty="0">
                <a:solidFill>
                  <a:srgbClr val="0070C0"/>
                </a:solidFill>
              </a:rPr>
              <a:t> </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net = </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newp</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(P,T,TF,LF)</a:t>
            </a:r>
            <a:endPar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lvl="1">
              <a:spcBef>
                <a:spcPct val="20000"/>
              </a:spcBef>
            </a:pP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P  - RxQ1</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维输入向量，</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Q1</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为输入向量个数</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a:t>
            </a:r>
          </a:p>
          <a:p>
            <a:pPr lvl="1">
              <a:spcBef>
                <a:spcPct val="20000"/>
              </a:spcBef>
            </a:pP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T  - SxQ2</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维输出向量，</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Q2</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为输出向量个数</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a:t>
            </a:r>
          </a:p>
          <a:p>
            <a:pPr lvl="1">
              <a:spcBef>
                <a:spcPct val="20000"/>
              </a:spcBef>
            </a:pP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TF –</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变换函数</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 </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默认为：</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a:t>
            </a:r>
            <a:r>
              <a:rPr kumimoji="1" lang="en-US" altLang="zh-CN" sz="2000" b="1" dirty="0" err="1">
                <a:solidFill>
                  <a:srgbClr val="7030A0"/>
                </a:solidFill>
                <a:effectLst>
                  <a:outerShdw dist="38100" dir="2700000" algn="tl">
                    <a:srgbClr val="3333CC"/>
                  </a:outerShdw>
                </a:effectLst>
                <a:latin typeface="微软雅黑" pitchFamily="34" charset="-122"/>
                <a:ea typeface="微软雅黑" pitchFamily="34" charset="-122"/>
              </a:rPr>
              <a:t>hardlim</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，还可取</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a:t>
            </a:r>
            <a:r>
              <a:rPr kumimoji="1" lang="en-US" altLang="zh-CN" sz="2000" b="1" dirty="0" err="1">
                <a:solidFill>
                  <a:srgbClr val="7030A0"/>
                </a:solidFill>
                <a:effectLst>
                  <a:outerShdw dist="38100" dir="2700000" algn="tl">
                    <a:srgbClr val="3333CC"/>
                  </a:outerShdw>
                </a:effectLst>
                <a:latin typeface="微软雅黑" pitchFamily="34" charset="-122"/>
                <a:ea typeface="微软雅黑" pitchFamily="34" charset="-122"/>
              </a:rPr>
              <a:t>hardlims</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a:t>
            </a:r>
          </a:p>
          <a:p>
            <a:pPr lvl="1">
              <a:spcBef>
                <a:spcPct val="20000"/>
              </a:spcBef>
            </a:pP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LF – </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学习函数</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 </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默认为：</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a:t>
            </a:r>
            <a:r>
              <a:rPr kumimoji="1" lang="en-US" altLang="zh-CN" sz="2000" b="1" dirty="0" err="1">
                <a:solidFill>
                  <a:srgbClr val="7030A0"/>
                </a:solidFill>
                <a:effectLst>
                  <a:outerShdw dist="38100" dir="2700000" algn="tl">
                    <a:srgbClr val="3333CC"/>
                  </a:outerShdw>
                </a:effectLst>
                <a:latin typeface="微软雅黑" pitchFamily="34" charset="-122"/>
                <a:ea typeface="微软雅黑" pitchFamily="34" charset="-122"/>
              </a:rPr>
              <a:t>learnp</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，还可取</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a:t>
            </a:r>
            <a:r>
              <a:rPr kumimoji="1" lang="en-US" altLang="zh-CN" sz="2000" b="1" dirty="0" err="1" smtClean="0">
                <a:solidFill>
                  <a:srgbClr val="7030A0"/>
                </a:solidFill>
                <a:effectLst>
                  <a:outerShdw dist="38100" dir="2700000" algn="tl">
                    <a:srgbClr val="3333CC"/>
                  </a:outerShdw>
                </a:effectLst>
                <a:latin typeface="微软雅黑" pitchFamily="34" charset="-122"/>
                <a:ea typeface="微软雅黑" pitchFamily="34" charset="-122"/>
              </a:rPr>
              <a:t>learnpn</a:t>
            </a:r>
            <a:r>
              <a:rPr kumimoji="1" lang="en-US" altLang="zh-CN" sz="2000" b="1" dirty="0" smtClean="0">
                <a:solidFill>
                  <a:srgbClr val="7030A0"/>
                </a:solidFill>
                <a:effectLst>
                  <a:outerShdw dist="38100" dir="2700000" algn="tl">
                    <a:srgbClr val="3333CC"/>
                  </a:outerShdw>
                </a:effectLst>
                <a:latin typeface="微软雅黑" pitchFamily="34" charset="-122"/>
                <a:ea typeface="微软雅黑" pitchFamily="34" charset="-122"/>
              </a:rPr>
              <a:t>’ </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a:t>
            </a:r>
            <a:endPar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endParaRPr>
          </a:p>
        </p:txBody>
      </p:sp>
      <p:sp>
        <p:nvSpPr>
          <p:cNvPr id="7" name="TextBox 6"/>
          <p:cNvSpPr txBox="1"/>
          <p:nvPr/>
        </p:nvSpPr>
        <p:spPr>
          <a:xfrm>
            <a:off x="775703" y="5229200"/>
            <a:ext cx="1797287" cy="400110"/>
          </a:xfrm>
          <a:prstGeom prst="rect">
            <a:avLst/>
          </a:prstGeom>
          <a:noFill/>
        </p:spPr>
        <p:txBody>
          <a:bodyPr wrap="none" rtlCol="0">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具体应用方法</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p>
        </p:txBody>
      </p:sp>
      <p:sp>
        <p:nvSpPr>
          <p:cNvPr id="8" name="TextBox 7"/>
          <p:cNvSpPr txBox="1"/>
          <p:nvPr/>
        </p:nvSpPr>
        <p:spPr>
          <a:xfrm>
            <a:off x="775703" y="4437112"/>
            <a:ext cx="5775940" cy="707886"/>
          </a:xfrm>
          <a:prstGeom prst="rect">
            <a:avLst/>
          </a:prstGeom>
          <a:noFill/>
        </p:spPr>
        <p:txBody>
          <a:bodyPr wrap="none" rtlCol="0">
            <a:spAutoFit/>
          </a:bodyPr>
          <a:lstStyle/>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 net = perceptron</a:t>
            </a:r>
          </a:p>
          <a:p>
            <a:pPr lvl="1"/>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感知的输入输出维数会根据样本数据自动确定</a:t>
            </a:r>
          </a:p>
        </p:txBody>
      </p:sp>
      <p:sp>
        <p:nvSpPr>
          <p:cNvPr id="2" name="矩形 1"/>
          <p:cNvSpPr/>
          <p:nvPr/>
        </p:nvSpPr>
        <p:spPr>
          <a:xfrm>
            <a:off x="775703" y="3933056"/>
            <a:ext cx="697627" cy="400110"/>
          </a:xfrm>
          <a:prstGeom prst="rect">
            <a:avLst/>
          </a:prstGeom>
        </p:spPr>
        <p:txBody>
          <a:bodyPr wrap="none">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或者</a:t>
            </a:r>
            <a:endPar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p:txBody>
      </p:sp>
      <p:sp>
        <p:nvSpPr>
          <p:cNvPr id="9" name="矩形 8"/>
          <p:cNvSpPr/>
          <p:nvPr/>
        </p:nvSpPr>
        <p:spPr>
          <a:xfrm>
            <a:off x="775703" y="5844754"/>
            <a:ext cx="2644314" cy="707886"/>
          </a:xfrm>
          <a:prstGeom prst="rect">
            <a:avLst/>
          </a:prstGeom>
        </p:spPr>
        <p:txBody>
          <a:bodyPr wrap="none">
            <a:spAutoFit/>
          </a:bodyPr>
          <a:lstStyle/>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&gt;&gt;help </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newp</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&gt;&gt;help perceptron</a:t>
            </a:r>
            <a:endPar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14542138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63</a:t>
            </a:fld>
            <a:endParaRPr lang="zh-CN" altLang="zh-CN"/>
          </a:p>
        </p:txBody>
      </p:sp>
      <p:sp>
        <p:nvSpPr>
          <p:cNvPr id="6" name="TextBox 5"/>
          <p:cNvSpPr txBox="1"/>
          <p:nvPr/>
        </p:nvSpPr>
        <p:spPr>
          <a:xfrm>
            <a:off x="174543" y="1478334"/>
            <a:ext cx="4036682" cy="461665"/>
          </a:xfrm>
          <a:prstGeom prst="rect">
            <a:avLst/>
          </a:prstGeom>
          <a:noFill/>
        </p:spPr>
        <p:txBody>
          <a:bodyPr wrap="none" rtlCol="0">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例子：用感知器区分</a:t>
            </a:r>
            <a:r>
              <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OR</a:t>
            </a:r>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逻辑</a:t>
            </a:r>
          </a:p>
        </p:txBody>
      </p:sp>
      <p:sp>
        <p:nvSpPr>
          <p:cNvPr id="7" name="TextBox 6"/>
          <p:cNvSpPr txBox="1"/>
          <p:nvPr/>
        </p:nvSpPr>
        <p:spPr>
          <a:xfrm>
            <a:off x="429541" y="2138129"/>
            <a:ext cx="7483139" cy="4247317"/>
          </a:xfrm>
          <a:prstGeom prst="rect">
            <a:avLst/>
          </a:prstGeom>
          <a:noFill/>
        </p:spPr>
        <p:txBody>
          <a:bodyPr wrap="none" rtlCol="0">
            <a:spAutoFit/>
          </a:bodyPr>
          <a:lstStyle/>
          <a:p>
            <a:pPr>
              <a:lnSpc>
                <a:spcPts val="2700"/>
              </a:lnSpc>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&gt;&gt;net=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newp</a:t>
            </a:r>
            <a:r>
              <a:rPr kumimoji="1" lang="nl-NL" altLang="zh-CN" sz="2000" b="1" dirty="0">
                <a:solidFill>
                  <a:srgbClr val="0070C0"/>
                </a:solidFill>
                <a:effectLst>
                  <a:outerShdw dist="38100" dir="2700000" algn="tl">
                    <a:srgbClr val="3333CC"/>
                  </a:outerShdw>
                </a:effectLst>
                <a:latin typeface="微软雅黑" pitchFamily="34" charset="-122"/>
                <a:ea typeface="微软雅黑" pitchFamily="34" charset="-122"/>
              </a:rPr>
              <a:t>([0 1; -2 2],1)</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创建一个两输入但输出的感知器</a:t>
            </a:r>
            <a:endPar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a:lnSpc>
                <a:spcPts val="2700"/>
              </a:lnSpc>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&gt;&gt;view(net);</a:t>
            </a:r>
          </a:p>
          <a:p>
            <a:pPr>
              <a:lnSpc>
                <a:spcPts val="2700"/>
              </a:lnSpc>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 P = [0 0 1 1; 0 1 0 1];</a:t>
            </a:r>
          </a:p>
          <a:p>
            <a:pPr>
              <a:lnSpc>
                <a:spcPts val="2700"/>
              </a:lnSpc>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&gt;&gt;T = [0 1 1 1];</a:t>
            </a:r>
          </a:p>
          <a:p>
            <a:pPr>
              <a:lnSpc>
                <a:spcPts val="2700"/>
              </a:lnSpc>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net.IW</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{1,1}=[0.3 -0.5];%</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初始化权重，默认为</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0</a:t>
            </a:r>
          </a:p>
          <a:p>
            <a:pPr>
              <a:lnSpc>
                <a:spcPts val="2700"/>
              </a:lnSpc>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net.b</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{1}=0.6;%</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初始化偏置，默认为</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0</a:t>
            </a:r>
          </a:p>
          <a:p>
            <a:pPr>
              <a:lnSpc>
                <a:spcPts val="2700"/>
              </a:lnSpc>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plotpv</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(P,T);hold on;</a:t>
            </a:r>
          </a:p>
          <a:p>
            <a:pPr>
              <a:lnSpc>
                <a:spcPts val="2700"/>
              </a:lnSpc>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linehdl</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plotpc</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net.IW</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{1,1},</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net.b</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{1});</a:t>
            </a:r>
          </a:p>
          <a:p>
            <a:pPr>
              <a:lnSpc>
                <a:spcPts val="2700"/>
              </a:lnSpc>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 net = train(</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net,P,T</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p>
          <a:p>
            <a:pPr>
              <a:lnSpc>
                <a:spcPts val="2700"/>
              </a:lnSpc>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plotpc</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net.IW</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{1,1},</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net.b</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{1},</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linehdl</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p>
          <a:p>
            <a:pPr>
              <a:lnSpc>
                <a:spcPts val="2700"/>
              </a:lnSpc>
            </a:pPr>
            <a:r>
              <a:rPr kumimoji="1" lang="es-ES" altLang="zh-CN" sz="2000" b="1" dirty="0">
                <a:solidFill>
                  <a:srgbClr val="0070C0"/>
                </a:solidFill>
                <a:effectLst>
                  <a:outerShdw dist="38100" dir="2700000" algn="tl">
                    <a:srgbClr val="3333CC"/>
                  </a:outerShdw>
                </a:effectLst>
                <a:latin typeface="微软雅黑" pitchFamily="34" charset="-122"/>
                <a:ea typeface="微软雅黑" pitchFamily="34" charset="-122"/>
              </a:rPr>
              <a:t>&gt;&gt; Y=net(T)</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感知器对输入</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T</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的仿真输出</a:t>
            </a:r>
            <a:endParaRPr kumimoji="1" lang="es-E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a:lnSpc>
                <a:spcPts val="2700"/>
              </a:lnSpc>
            </a:pPr>
            <a:r>
              <a:rPr kumimoji="1" lang="es-ES" altLang="zh-CN" sz="2000" b="1" dirty="0">
                <a:solidFill>
                  <a:srgbClr val="0070C0"/>
                </a:solidFill>
                <a:effectLst>
                  <a:outerShdw dist="38100" dir="2700000" algn="tl">
                    <a:srgbClr val="3333CC"/>
                  </a:outerShdw>
                </a:effectLst>
                <a:latin typeface="微软雅黑" pitchFamily="34" charset="-122"/>
                <a:ea typeface="微软雅黑" pitchFamily="34" charset="-122"/>
              </a:rPr>
              <a:t>Y =     1     1     0     0</a:t>
            </a:r>
            <a:endPar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endParaRPr>
          </a:p>
        </p:txBody>
      </p:sp>
      <p:grpSp>
        <p:nvGrpSpPr>
          <p:cNvPr id="12" name="组合 11"/>
          <p:cNvGrpSpPr/>
          <p:nvPr/>
        </p:nvGrpSpPr>
        <p:grpSpPr>
          <a:xfrm>
            <a:off x="896740" y="1551097"/>
            <a:ext cx="5723568" cy="1307021"/>
            <a:chOff x="893788" y="1815895"/>
            <a:chExt cx="5723568" cy="1307021"/>
          </a:xfrm>
        </p:grpSpPr>
        <p:pic>
          <p:nvPicPr>
            <p:cNvPr id="5" name="图片 4" descr="Custom Neural Network (view)"/>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976" y="1815895"/>
              <a:ext cx="2261380" cy="1240494"/>
            </a:xfrm>
            <a:prstGeom prst="rect">
              <a:avLst/>
            </a:prstGeom>
            <a:noFill/>
            <a:ln w="28575">
              <a:solidFill>
                <a:srgbClr val="C00000"/>
              </a:solidFill>
              <a:prstDash val="dash"/>
            </a:ln>
          </p:spPr>
        </p:pic>
        <p:sp>
          <p:nvSpPr>
            <p:cNvPr id="9" name="矩形 8"/>
            <p:cNvSpPr/>
            <p:nvPr/>
          </p:nvSpPr>
          <p:spPr>
            <a:xfrm>
              <a:off x="893788" y="2784609"/>
              <a:ext cx="1296144" cy="338307"/>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a:stCxn id="9" idx="3"/>
              <a:endCxn id="5" idx="1"/>
            </p:cNvCxnSpPr>
            <p:nvPr/>
          </p:nvCxnSpPr>
          <p:spPr>
            <a:xfrm flipV="1">
              <a:off x="2189932" y="2436142"/>
              <a:ext cx="2166044" cy="517621"/>
            </a:xfrm>
            <a:prstGeom prst="line">
              <a:avLst/>
            </a:prstGeom>
            <a:noFill/>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963675" y="2775071"/>
            <a:ext cx="7580597" cy="3015084"/>
            <a:chOff x="963675" y="3101396"/>
            <a:chExt cx="7580597" cy="3015084"/>
          </a:xfrm>
        </p:grpSpPr>
        <p:grpSp>
          <p:nvGrpSpPr>
            <p:cNvPr id="29" name="组合 28"/>
            <p:cNvGrpSpPr/>
            <p:nvPr/>
          </p:nvGrpSpPr>
          <p:grpSpPr>
            <a:xfrm>
              <a:off x="963675" y="3101396"/>
              <a:ext cx="7580597" cy="3015084"/>
              <a:chOff x="963675" y="3101396"/>
              <a:chExt cx="7580597" cy="3015084"/>
            </a:xfrm>
          </p:grpSpPr>
          <p:pic>
            <p:nvPicPr>
              <p:cNvPr id="8" name="图片 7" descr="Neural Network Training (nntraintoo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374" y="3101396"/>
                <a:ext cx="2133898" cy="3015084"/>
              </a:xfrm>
              <a:prstGeom prst="rect">
                <a:avLst/>
              </a:prstGeom>
              <a:noFill/>
              <a:ln w="28575">
                <a:solidFill>
                  <a:srgbClr val="C00000"/>
                </a:solidFill>
                <a:prstDash val="dash"/>
              </a:ln>
            </p:spPr>
          </p:pic>
          <p:sp>
            <p:nvSpPr>
              <p:cNvPr id="21" name="矩形 20"/>
              <p:cNvSpPr/>
              <p:nvPr/>
            </p:nvSpPr>
            <p:spPr>
              <a:xfrm>
                <a:off x="963675" y="5300661"/>
                <a:ext cx="2608697" cy="31383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2" name="直接连接符 21"/>
            <p:cNvCxnSpPr>
              <a:stCxn id="21" idx="3"/>
              <a:endCxn id="8" idx="1"/>
            </p:cNvCxnSpPr>
            <p:nvPr/>
          </p:nvCxnSpPr>
          <p:spPr>
            <a:xfrm flipV="1">
              <a:off x="3572372" y="4608938"/>
              <a:ext cx="2838002" cy="848640"/>
            </a:xfrm>
            <a:prstGeom prst="line">
              <a:avLst/>
            </a:prstGeom>
            <a:noFill/>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893787" y="1939999"/>
            <a:ext cx="7930435" cy="3000232"/>
            <a:chOff x="893787" y="2266324"/>
            <a:chExt cx="7930435" cy="3000232"/>
          </a:xfrm>
        </p:grpSpPr>
        <p:sp>
          <p:nvSpPr>
            <p:cNvPr id="16" name="矩形 15"/>
            <p:cNvSpPr/>
            <p:nvPr/>
          </p:nvSpPr>
          <p:spPr>
            <a:xfrm>
              <a:off x="893787" y="4638891"/>
              <a:ext cx="4817169" cy="627665"/>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a:stCxn id="16" idx="0"/>
              <a:endCxn id="2051" idx="1"/>
            </p:cNvCxnSpPr>
            <p:nvPr/>
          </p:nvCxnSpPr>
          <p:spPr>
            <a:xfrm flipV="1">
              <a:off x="3302372" y="3425478"/>
              <a:ext cx="2424893" cy="1213413"/>
            </a:xfrm>
            <a:prstGeom prst="line">
              <a:avLst/>
            </a:prstGeom>
            <a:noFill/>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2051" name="Picture 3" descr="E:\学习\智能控制-信息学院春季\Neural Network\perceptron1.png"/>
            <p:cNvPicPr>
              <a:picLocks noChangeAspect="1" noChangeArrowheads="1"/>
            </p:cNvPicPr>
            <p:nvPr/>
          </p:nvPicPr>
          <p:blipFill rotWithShape="1">
            <a:blip r:embed="rId4">
              <a:extLst>
                <a:ext uri="{28A0092B-C50C-407E-A947-70E740481C1C}">
                  <a14:useLocalDpi xmlns:a14="http://schemas.microsoft.com/office/drawing/2010/main" val="0"/>
                </a:ext>
              </a:extLst>
            </a:blip>
            <a:srcRect l="8730" t="4402" r="5293" b="6775"/>
            <a:stretch/>
          </p:blipFill>
          <p:spPr bwMode="auto">
            <a:xfrm>
              <a:off x="5727265" y="2266324"/>
              <a:ext cx="3096957" cy="2318308"/>
            </a:xfrm>
            <a:prstGeom prst="rect">
              <a:avLst/>
            </a:prstGeom>
            <a:noFill/>
            <a:ln w="28575">
              <a:solidFill>
                <a:srgbClr val="C00000"/>
              </a:solidFill>
              <a:prstDash val="dash"/>
            </a:ln>
            <a:extLst>
              <a:ext uri="{909E8E84-426E-40DD-AFC4-6F175D3DCCD1}">
                <a14:hiddenFill xmlns:a14="http://schemas.microsoft.com/office/drawing/2010/main">
                  <a:solidFill>
                    <a:srgbClr val="FFFFFF"/>
                  </a:solidFill>
                </a14:hiddenFill>
              </a:ext>
            </a:extLst>
          </p:spPr>
        </p:pic>
      </p:grpSp>
      <p:grpSp>
        <p:nvGrpSpPr>
          <p:cNvPr id="28" name="组合 27"/>
          <p:cNvGrpSpPr/>
          <p:nvPr/>
        </p:nvGrpSpPr>
        <p:grpSpPr>
          <a:xfrm>
            <a:off x="893787" y="2523202"/>
            <a:ext cx="7216824" cy="3084974"/>
            <a:chOff x="896740" y="2849527"/>
            <a:chExt cx="7216824" cy="3084974"/>
          </a:xfrm>
        </p:grpSpPr>
        <p:pic>
          <p:nvPicPr>
            <p:cNvPr id="2050" name="Picture 2" descr="E:\学习\智能控制-信息学院春季\Neural Network\perceptron2.png"/>
            <p:cNvPicPr>
              <a:picLocks noChangeAspect="1" noChangeArrowheads="1"/>
            </p:cNvPicPr>
            <p:nvPr/>
          </p:nvPicPr>
          <p:blipFill rotWithShape="1">
            <a:blip r:embed="rId5">
              <a:extLst>
                <a:ext uri="{28A0092B-C50C-407E-A947-70E740481C1C}">
                  <a14:useLocalDpi xmlns:a14="http://schemas.microsoft.com/office/drawing/2010/main" val="0"/>
                </a:ext>
              </a:extLst>
            </a:blip>
            <a:srcRect l="8102" t="4421" r="6734" b="3741"/>
            <a:stretch/>
          </p:blipFill>
          <p:spPr bwMode="auto">
            <a:xfrm>
              <a:off x="4932040" y="2849527"/>
              <a:ext cx="3181524" cy="2485922"/>
            </a:xfrm>
            <a:prstGeom prst="rect">
              <a:avLst/>
            </a:prstGeom>
            <a:noFill/>
            <a:ln w="28575">
              <a:solidFill>
                <a:srgbClr val="C00000"/>
              </a:solidFill>
              <a:prstDash val="dash"/>
            </a:ln>
            <a:extLst>
              <a:ext uri="{909E8E84-426E-40DD-AFC4-6F175D3DCCD1}">
                <a14:hiddenFill xmlns:a14="http://schemas.microsoft.com/office/drawing/2010/main">
                  <a:solidFill>
                    <a:srgbClr val="FFFFFF"/>
                  </a:solidFill>
                </a14:hiddenFill>
              </a:ext>
            </a:extLst>
          </p:spPr>
        </p:pic>
        <p:cxnSp>
          <p:nvCxnSpPr>
            <p:cNvPr id="25" name="直接连接符 24"/>
            <p:cNvCxnSpPr>
              <a:stCxn id="26" idx="0"/>
              <a:endCxn id="2050" idx="1"/>
            </p:cNvCxnSpPr>
            <p:nvPr/>
          </p:nvCxnSpPr>
          <p:spPr>
            <a:xfrm flipV="1">
              <a:off x="3166418" y="4092488"/>
              <a:ext cx="1765622" cy="1528180"/>
            </a:xfrm>
            <a:prstGeom prst="line">
              <a:avLst/>
            </a:prstGeom>
            <a:noFill/>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896740" y="5620668"/>
              <a:ext cx="4539356" cy="31383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107992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22" presetClass="entr" presetSubtype="8"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8" fill="hold" nodeType="clickEffect">
                                  <p:stCondLst>
                                    <p:cond delay="0"/>
                                  </p:stCondLst>
                                  <p:childTnLst>
                                    <p:animEffect transition="out" filter="wipe(left)">
                                      <p:cBhvr>
                                        <p:cTn id="19" dur="500"/>
                                        <p:tgtEl>
                                          <p:spTgt spid="30"/>
                                        </p:tgtEl>
                                      </p:cBhvr>
                                    </p:animEffect>
                                    <p:set>
                                      <p:cBhvr>
                                        <p:cTn id="20" dur="1" fill="hold">
                                          <p:stCondLst>
                                            <p:cond delay="499"/>
                                          </p:stCondLst>
                                        </p:cTn>
                                        <p:tgtEl>
                                          <p:spTgt spid="30"/>
                                        </p:tgtEl>
                                        <p:attrNameLst>
                                          <p:attrName>style.visibility</p:attrName>
                                        </p:attrNameLst>
                                      </p:cBhvr>
                                      <p:to>
                                        <p:strVal val="hidden"/>
                                      </p:to>
                                    </p:set>
                                  </p:childTnLst>
                                </p:cTn>
                              </p:par>
                              <p:par>
                                <p:cTn id="21" presetID="22" presetClass="entr" presetSubtype="8"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8" fill="hold" nodeType="clickEffect">
                                  <p:stCondLst>
                                    <p:cond delay="0"/>
                                  </p:stCondLst>
                                  <p:childTnLst>
                                    <p:animEffect transition="out" filter="wipe(left)">
                                      <p:cBhvr>
                                        <p:cTn id="27" dur="500"/>
                                        <p:tgtEl>
                                          <p:spTgt spid="31"/>
                                        </p:tgtEl>
                                      </p:cBhvr>
                                    </p:animEffect>
                                    <p:set>
                                      <p:cBhvr>
                                        <p:cTn id="28" dur="1" fill="hold">
                                          <p:stCondLst>
                                            <p:cond delay="499"/>
                                          </p:stCondLst>
                                        </p:cTn>
                                        <p:tgtEl>
                                          <p:spTgt spid="31"/>
                                        </p:tgtEl>
                                        <p:attrNameLst>
                                          <p:attrName>style.visibility</p:attrName>
                                        </p:attrNameLst>
                                      </p:cBhvr>
                                      <p:to>
                                        <p:strVal val="hidden"/>
                                      </p:to>
                                    </p:set>
                                  </p:childTnLst>
                                </p:cTn>
                              </p:par>
                              <p:par>
                                <p:cTn id="29" presetID="22" presetClass="entr" presetSubtype="8"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fontAlgn="base">
              <a:lnSpc>
                <a:spcPct val="120000"/>
              </a:lnSpc>
              <a:spcBef>
                <a:spcPct val="0"/>
              </a:spcBef>
              <a:spcAft>
                <a:spcPct val="0"/>
              </a:spcAft>
              <a:buNone/>
            </a:pPr>
            <a:r>
              <a:rPr kumimoji="1" lang="en-US" altLang="zh-CN" sz="2000" dirty="0"/>
              <a:t>&gt;&gt;net=perceptron;%</a:t>
            </a:r>
            <a:r>
              <a:rPr kumimoji="1" lang="zh-CN" altLang="en-US" sz="2000" dirty="0"/>
              <a:t>创建一个感知器</a:t>
            </a:r>
            <a:endParaRPr kumimoji="1" lang="en-US" altLang="zh-CN" sz="2000" dirty="0"/>
          </a:p>
          <a:p>
            <a:pPr marL="0" indent="0" fontAlgn="base">
              <a:lnSpc>
                <a:spcPct val="120000"/>
              </a:lnSpc>
              <a:spcBef>
                <a:spcPct val="0"/>
              </a:spcBef>
              <a:spcAft>
                <a:spcPct val="0"/>
              </a:spcAft>
              <a:buNone/>
            </a:pPr>
            <a:r>
              <a:rPr kumimoji="1" lang="en-US" altLang="zh-CN" sz="2000" dirty="0"/>
              <a:t>&gt;&gt;P = [0 0 1 1; 0 1 0 1];</a:t>
            </a:r>
          </a:p>
          <a:p>
            <a:pPr marL="0" indent="0" fontAlgn="base">
              <a:lnSpc>
                <a:spcPct val="120000"/>
              </a:lnSpc>
              <a:spcBef>
                <a:spcPct val="0"/>
              </a:spcBef>
              <a:spcAft>
                <a:spcPct val="0"/>
              </a:spcAft>
              <a:buNone/>
            </a:pPr>
            <a:r>
              <a:rPr kumimoji="1" lang="en-US" altLang="zh-CN" sz="2000" dirty="0"/>
              <a:t>&gt;&gt;T = [0 1 1 1];</a:t>
            </a:r>
          </a:p>
          <a:p>
            <a:pPr marL="0" indent="0" fontAlgn="base">
              <a:lnSpc>
                <a:spcPct val="120000"/>
              </a:lnSpc>
              <a:spcBef>
                <a:spcPct val="0"/>
              </a:spcBef>
              <a:spcAft>
                <a:spcPct val="0"/>
              </a:spcAft>
              <a:buNone/>
            </a:pPr>
            <a:r>
              <a:rPr kumimoji="1" lang="en-US" altLang="zh-CN" sz="2000" dirty="0"/>
              <a:t>&gt;&gt;net = train(</a:t>
            </a:r>
            <a:r>
              <a:rPr kumimoji="1" lang="en-US" altLang="zh-CN" sz="2000" dirty="0" err="1"/>
              <a:t>net,P,T</a:t>
            </a:r>
            <a:r>
              <a:rPr kumimoji="1" lang="en-US" altLang="zh-CN" sz="2000" dirty="0"/>
              <a:t>);%</a:t>
            </a:r>
            <a:r>
              <a:rPr kumimoji="1" lang="zh-CN" altLang="en-US" sz="2000" dirty="0"/>
              <a:t>函数根据输入输出数据自动判断输入输出维数</a:t>
            </a:r>
            <a:endParaRPr kumimoji="1" lang="en-US" altLang="zh-CN" sz="2000" dirty="0"/>
          </a:p>
          <a:p>
            <a:pPr marL="0" indent="0" fontAlgn="base">
              <a:lnSpc>
                <a:spcPct val="120000"/>
              </a:lnSpc>
              <a:spcBef>
                <a:spcPct val="0"/>
              </a:spcBef>
              <a:spcAft>
                <a:spcPct val="0"/>
              </a:spcAft>
              <a:buNone/>
            </a:pPr>
            <a:r>
              <a:rPr kumimoji="1" lang="en-US" altLang="zh-CN" sz="2000" dirty="0"/>
              <a:t>&gt;&gt;view(net)</a:t>
            </a:r>
            <a:r>
              <a:rPr kumimoji="1" lang="zh-CN" altLang="en-US" sz="2000" dirty="0"/>
              <a:t>；</a:t>
            </a:r>
            <a:endParaRPr kumimoji="1" lang="en-US" altLang="zh-CN" sz="2000" dirty="0"/>
          </a:p>
          <a:p>
            <a:pPr marL="0" indent="0" fontAlgn="base">
              <a:lnSpc>
                <a:spcPct val="120000"/>
              </a:lnSpc>
              <a:spcBef>
                <a:spcPct val="0"/>
              </a:spcBef>
              <a:spcAft>
                <a:spcPct val="0"/>
              </a:spcAft>
              <a:buNone/>
            </a:pPr>
            <a:r>
              <a:rPr kumimoji="1" lang="en-US" altLang="zh-CN" sz="2000" dirty="0"/>
              <a:t>&gt;&gt;</a:t>
            </a:r>
            <a:r>
              <a:rPr kumimoji="1" lang="en-US" altLang="zh-CN" sz="2000" dirty="0" err="1"/>
              <a:t>plotpv</a:t>
            </a:r>
            <a:r>
              <a:rPr kumimoji="1" lang="en-US" altLang="zh-CN" sz="2000" dirty="0"/>
              <a:t>(P,T);hold on;</a:t>
            </a:r>
          </a:p>
          <a:p>
            <a:pPr marL="0" indent="0" fontAlgn="base">
              <a:lnSpc>
                <a:spcPct val="120000"/>
              </a:lnSpc>
              <a:spcBef>
                <a:spcPct val="0"/>
              </a:spcBef>
              <a:spcAft>
                <a:spcPct val="0"/>
              </a:spcAft>
              <a:buNone/>
            </a:pPr>
            <a:r>
              <a:rPr kumimoji="1" lang="en-US" altLang="zh-CN" sz="2000" dirty="0"/>
              <a:t>&gt;&gt;</a:t>
            </a:r>
            <a:r>
              <a:rPr kumimoji="1" lang="en-US" altLang="zh-CN" sz="2000" dirty="0" err="1"/>
              <a:t>plotpc</a:t>
            </a:r>
            <a:r>
              <a:rPr kumimoji="1" lang="en-US" altLang="zh-CN" sz="2000" dirty="0"/>
              <a:t>(</a:t>
            </a:r>
            <a:r>
              <a:rPr kumimoji="1" lang="en-US" altLang="zh-CN" sz="2000" dirty="0" err="1"/>
              <a:t>net.IW</a:t>
            </a:r>
            <a:r>
              <a:rPr kumimoji="1" lang="en-US" altLang="zh-CN" sz="2000" dirty="0"/>
              <a:t>{1,1},</a:t>
            </a:r>
            <a:r>
              <a:rPr kumimoji="1" lang="en-US" altLang="zh-CN" sz="2000" dirty="0" err="1"/>
              <a:t>net.b</a:t>
            </a:r>
            <a:r>
              <a:rPr kumimoji="1" lang="en-US" altLang="zh-CN" sz="2000" dirty="0"/>
              <a:t>{1}</a:t>
            </a:r>
            <a:r>
              <a:rPr kumimoji="1" lang="zh-CN" altLang="en-US" sz="2000" dirty="0"/>
              <a:t>）</a:t>
            </a:r>
            <a:endParaRPr kumimoji="1" lang="en-US" altLang="zh-CN" sz="2000" dirty="0"/>
          </a:p>
          <a:p>
            <a:pPr marL="0" indent="0" fontAlgn="base">
              <a:lnSpc>
                <a:spcPct val="120000"/>
              </a:lnSpc>
              <a:spcBef>
                <a:spcPct val="0"/>
              </a:spcBef>
              <a:spcAft>
                <a:spcPct val="0"/>
              </a:spcAft>
              <a:buNone/>
            </a:pPr>
            <a:r>
              <a:rPr kumimoji="1" lang="es-ES" altLang="zh-CN" sz="2000" dirty="0"/>
              <a:t>&gt;&gt; Y=net(T)</a:t>
            </a:r>
            <a:r>
              <a:rPr kumimoji="1" lang="en-US" altLang="zh-CN" sz="2000" dirty="0"/>
              <a:t> ;%</a:t>
            </a:r>
            <a:r>
              <a:rPr kumimoji="1" lang="zh-CN" altLang="en-US" sz="2000" dirty="0"/>
              <a:t>感知器对输入</a:t>
            </a:r>
            <a:r>
              <a:rPr kumimoji="1" lang="en-US" altLang="zh-CN" sz="2000" dirty="0"/>
              <a:t>T</a:t>
            </a:r>
            <a:r>
              <a:rPr kumimoji="1" lang="zh-CN" altLang="en-US" sz="2000" dirty="0"/>
              <a:t>的仿真输出</a:t>
            </a:r>
            <a:endParaRPr kumimoji="1" lang="es-ES" altLang="zh-CN" sz="2000" dirty="0"/>
          </a:p>
          <a:p>
            <a:pPr marL="0" indent="0" fontAlgn="base">
              <a:lnSpc>
                <a:spcPct val="120000"/>
              </a:lnSpc>
              <a:spcBef>
                <a:spcPct val="0"/>
              </a:spcBef>
              <a:spcAft>
                <a:spcPct val="0"/>
              </a:spcAft>
              <a:buNone/>
            </a:pPr>
            <a:r>
              <a:rPr kumimoji="1" lang="es-ES" altLang="zh-CN" sz="2000" dirty="0"/>
              <a:t>Y =     1     1     0     0</a:t>
            </a:r>
            <a:endParaRPr kumimoji="1" lang="zh-CN" altLang="en-US" sz="2000" dirty="0"/>
          </a:p>
          <a:p>
            <a:endParaRPr lang="zh-CN" altLang="en-US" dirty="0"/>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64</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grpSp>
        <p:nvGrpSpPr>
          <p:cNvPr id="6" name="组合 5"/>
          <p:cNvGrpSpPr/>
          <p:nvPr/>
        </p:nvGrpSpPr>
        <p:grpSpPr>
          <a:xfrm>
            <a:off x="899592" y="2539040"/>
            <a:ext cx="5723568" cy="1307021"/>
            <a:chOff x="893788" y="1815895"/>
            <a:chExt cx="5723568" cy="1307021"/>
          </a:xfrm>
        </p:grpSpPr>
        <p:pic>
          <p:nvPicPr>
            <p:cNvPr id="7" name="图片 6" descr="Custom Neural Network (view)"/>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976" y="1815895"/>
              <a:ext cx="2261380" cy="1240494"/>
            </a:xfrm>
            <a:prstGeom prst="rect">
              <a:avLst/>
            </a:prstGeom>
            <a:noFill/>
            <a:ln w="28575">
              <a:solidFill>
                <a:srgbClr val="C00000"/>
              </a:solidFill>
              <a:prstDash val="dash"/>
            </a:ln>
          </p:spPr>
        </p:pic>
        <p:sp>
          <p:nvSpPr>
            <p:cNvPr id="8" name="矩形 7"/>
            <p:cNvSpPr/>
            <p:nvPr/>
          </p:nvSpPr>
          <p:spPr>
            <a:xfrm>
              <a:off x="893788" y="2784609"/>
              <a:ext cx="1296144" cy="338307"/>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8" idx="3"/>
              <a:endCxn id="7" idx="1"/>
            </p:cNvCxnSpPr>
            <p:nvPr/>
          </p:nvCxnSpPr>
          <p:spPr>
            <a:xfrm flipV="1">
              <a:off x="2189932" y="2436142"/>
              <a:ext cx="2166044" cy="517621"/>
            </a:xfrm>
            <a:prstGeom prst="line">
              <a:avLst/>
            </a:prstGeom>
            <a:noFill/>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971600" y="2539040"/>
            <a:ext cx="7686848" cy="2289495"/>
            <a:chOff x="971600" y="2539040"/>
            <a:chExt cx="7686848" cy="2289495"/>
          </a:xfrm>
        </p:grpSpPr>
        <p:sp>
          <p:nvSpPr>
            <p:cNvPr id="11" name="矩形 10"/>
            <p:cNvSpPr/>
            <p:nvPr/>
          </p:nvSpPr>
          <p:spPr>
            <a:xfrm>
              <a:off x="971600" y="3900654"/>
              <a:ext cx="3600400" cy="71287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72000" y="2539040"/>
              <a:ext cx="4086448" cy="2289495"/>
              <a:chOff x="4572000" y="2539040"/>
              <a:chExt cx="4086448" cy="2289495"/>
            </a:xfrm>
          </p:grpSpPr>
          <p:pic>
            <p:nvPicPr>
              <p:cNvPr id="3074" name="Picture 2" descr="E:\学习\智能控制-信息学院春季\Neural Network\perceptron3.png"/>
              <p:cNvPicPr>
                <a:picLocks noChangeAspect="1" noChangeArrowheads="1"/>
              </p:cNvPicPr>
              <p:nvPr/>
            </p:nvPicPr>
            <p:blipFill rotWithShape="1">
              <a:blip r:embed="rId3">
                <a:extLst>
                  <a:ext uri="{28A0092B-C50C-407E-A947-70E740481C1C}">
                    <a14:useLocalDpi xmlns:a14="http://schemas.microsoft.com/office/drawing/2010/main" val="0"/>
                  </a:ext>
                </a:extLst>
              </a:blip>
              <a:srcRect l="9440" t="6525" r="7030" b="4067"/>
              <a:stretch/>
            </p:blipFill>
            <p:spPr bwMode="auto">
              <a:xfrm>
                <a:off x="5706359" y="2539040"/>
                <a:ext cx="2952089" cy="2289495"/>
              </a:xfrm>
              <a:prstGeom prst="rect">
                <a:avLst/>
              </a:prstGeom>
              <a:noFill/>
              <a:ln w="28575">
                <a:solidFill>
                  <a:srgbClr val="C00000"/>
                </a:solidFill>
                <a:prstDash val="dash"/>
              </a:ln>
              <a:extLst>
                <a:ext uri="{909E8E84-426E-40DD-AFC4-6F175D3DCCD1}">
                  <a14:hiddenFill xmlns:a14="http://schemas.microsoft.com/office/drawing/2010/main">
                    <a:solidFill>
                      <a:srgbClr val="FFFFFF"/>
                    </a:solidFill>
                  </a14:hiddenFill>
                </a:ext>
              </a:extLst>
            </p:spPr>
          </p:pic>
          <p:cxnSp>
            <p:nvCxnSpPr>
              <p:cNvPr id="12" name="直接连接符 11"/>
              <p:cNvCxnSpPr>
                <a:stCxn id="11" idx="3"/>
                <a:endCxn id="3074" idx="1"/>
              </p:cNvCxnSpPr>
              <p:nvPr/>
            </p:nvCxnSpPr>
            <p:spPr>
              <a:xfrm flipV="1">
                <a:off x="4572000" y="3683788"/>
                <a:ext cx="1134359" cy="573306"/>
              </a:xfrm>
              <a:prstGeom prst="line">
                <a:avLst/>
              </a:prstGeom>
              <a:noFill/>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sp>
        <p:nvSpPr>
          <p:cNvPr id="2" name="矩形 1"/>
          <p:cNvSpPr/>
          <p:nvPr/>
        </p:nvSpPr>
        <p:spPr>
          <a:xfrm>
            <a:off x="273973" y="1235751"/>
            <a:ext cx="800219" cy="461665"/>
          </a:xfrm>
          <a:prstGeom prst="rect">
            <a:avLst/>
          </a:prstGeom>
        </p:spPr>
        <p:txBody>
          <a:bodyPr wrap="none">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或者</a:t>
            </a:r>
          </a:p>
        </p:txBody>
      </p:sp>
    </p:spTree>
    <p:extLst>
      <p:ext uri="{BB962C8B-B14F-4D97-AF65-F5344CB8AC3E}">
        <p14:creationId xmlns:p14="http://schemas.microsoft.com/office/powerpoint/2010/main" val="80031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22" presetClass="entr" presetSubtype="8"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452538" y="1600201"/>
            <a:ext cx="8229600" cy="820688"/>
          </a:xfrm>
        </p:spPr>
        <p:txBody>
          <a:bodyPr>
            <a:normAutofit/>
          </a:bodyPr>
          <a:lstStyle/>
          <a:p>
            <a:pPr>
              <a:buFont typeface="Wingdings" pitchFamily="2" charset="2"/>
              <a:buChar char="Ø"/>
            </a:pPr>
            <a:r>
              <a:rPr kumimoji="1" lang="zh-CN" altLang="en-US" dirty="0"/>
              <a:t>建立一个</a:t>
            </a:r>
            <a:r>
              <a:rPr kumimoji="1" lang="en-US" altLang="zh-CN" dirty="0"/>
              <a:t>BP</a:t>
            </a:r>
            <a:r>
              <a:rPr kumimoji="1" lang="zh-CN" altLang="en-US" dirty="0"/>
              <a:t>网络</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65</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
        <p:nvSpPr>
          <p:cNvPr id="8" name="TextBox 7"/>
          <p:cNvSpPr txBox="1"/>
          <p:nvPr/>
        </p:nvSpPr>
        <p:spPr>
          <a:xfrm>
            <a:off x="789626" y="2204864"/>
            <a:ext cx="8061822" cy="1508105"/>
          </a:xfrm>
          <a:prstGeom prst="rect">
            <a:avLst/>
          </a:prstGeom>
          <a:noFill/>
        </p:spPr>
        <p:txBody>
          <a:bodyPr wrap="none" rtlCol="0">
            <a:spAutoFit/>
          </a:bodyPr>
          <a:lstStyle/>
          <a:p>
            <a:pPr>
              <a:spcBef>
                <a:spcPct val="20000"/>
              </a:spcBef>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 net =</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newff</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(P,T,[S1,…,</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Sn</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p>
          <a:p>
            <a:pPr>
              <a:spcBef>
                <a:spcPct val="20000"/>
              </a:spcBef>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       P  - RxQ1</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矩阵，</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Q1</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：输入样本个数，</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R</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：输入样本维数</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p>
          <a:p>
            <a:pPr>
              <a:spcBef>
                <a:spcPct val="20000"/>
              </a:spcBef>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       T  - SNxQ2</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矩阵，</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Q2</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：输出样本的个数，</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SN</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：输入样本的维数</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p>
          <a:p>
            <a:pPr>
              <a:spcBef>
                <a:spcPct val="20000"/>
              </a:spcBef>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       Si  - </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第</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i</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个隐含层的神经元的个数，</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default = [].</a:t>
            </a:r>
          </a:p>
        </p:txBody>
      </p:sp>
      <p:sp>
        <p:nvSpPr>
          <p:cNvPr id="9" name="TextBox 8"/>
          <p:cNvSpPr txBox="1"/>
          <p:nvPr/>
        </p:nvSpPr>
        <p:spPr>
          <a:xfrm>
            <a:off x="443770" y="5170934"/>
            <a:ext cx="2465740" cy="461665"/>
          </a:xfrm>
          <a:prstGeom prst="rect">
            <a:avLst/>
          </a:prstGeom>
          <a:noFill/>
        </p:spPr>
        <p:txBody>
          <a:bodyPr wrap="none" rtlCol="0">
            <a:spAutoFit/>
          </a:bodyPr>
          <a:lstStyle/>
          <a:p>
            <a:pPr marL="342900" indent="-342900">
              <a:buFont typeface="Wingdings" pitchFamily="2" charset="2"/>
              <a:buChar char="Ø"/>
            </a:pPr>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具体应用方法</a:t>
            </a:r>
            <a:r>
              <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a:t>
            </a:r>
          </a:p>
        </p:txBody>
      </p:sp>
      <p:sp>
        <p:nvSpPr>
          <p:cNvPr id="11" name="矩形 10"/>
          <p:cNvSpPr/>
          <p:nvPr/>
        </p:nvSpPr>
        <p:spPr>
          <a:xfrm>
            <a:off x="443770" y="3837990"/>
            <a:ext cx="1198511" cy="461665"/>
          </a:xfrm>
          <a:prstGeom prst="rect">
            <a:avLst/>
          </a:prstGeom>
        </p:spPr>
        <p:txBody>
          <a:bodyPr wrap="square">
            <a:spAutoFit/>
          </a:bodyPr>
          <a:lstStyle/>
          <a:p>
            <a:pPr marL="342900" indent="-342900">
              <a:buFont typeface="Wingdings" pitchFamily="2" charset="2"/>
              <a:buChar char="Ø"/>
            </a:pPr>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或者</a:t>
            </a:r>
            <a:endPar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p:txBody>
      </p:sp>
      <p:sp>
        <p:nvSpPr>
          <p:cNvPr id="12" name="矩形 11"/>
          <p:cNvSpPr/>
          <p:nvPr/>
        </p:nvSpPr>
        <p:spPr>
          <a:xfrm>
            <a:off x="775703" y="5877272"/>
            <a:ext cx="3241913" cy="769441"/>
          </a:xfrm>
          <a:prstGeom prst="rect">
            <a:avLst/>
          </a:prstGeom>
        </p:spPr>
        <p:txBody>
          <a:bodyPr wrap="none">
            <a:spAutoFit/>
          </a:bodyPr>
          <a:lstStyle/>
          <a:p>
            <a:pPr>
              <a:spcBef>
                <a:spcPct val="20000"/>
              </a:spcBef>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&gt;&gt;help </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newff</a:t>
            </a:r>
            <a:endPar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a:spcBef>
                <a:spcPct val="20000"/>
              </a:spcBef>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&gt;&gt;help </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feedforwardnet</a:t>
            </a:r>
            <a:endPar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endParaRPr>
          </a:p>
        </p:txBody>
      </p:sp>
      <p:sp>
        <p:nvSpPr>
          <p:cNvPr id="13" name="矩形 12"/>
          <p:cNvSpPr/>
          <p:nvPr/>
        </p:nvSpPr>
        <p:spPr>
          <a:xfrm>
            <a:off x="775703" y="4425634"/>
            <a:ext cx="2603918" cy="400110"/>
          </a:xfrm>
          <a:prstGeom prst="rect">
            <a:avLst/>
          </a:prstGeom>
        </p:spPr>
        <p:txBody>
          <a:bodyPr wrap="none">
            <a:spAutoFit/>
          </a:bodyPr>
          <a:lstStyle/>
          <a:p>
            <a:pPr>
              <a:spcBef>
                <a:spcPct val="20000"/>
              </a:spcBef>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feedforwardnet</a:t>
            </a:r>
            <a:endPar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14973217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66</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
        <p:nvSpPr>
          <p:cNvPr id="6" name="TextBox 5"/>
          <p:cNvSpPr txBox="1"/>
          <p:nvPr/>
        </p:nvSpPr>
        <p:spPr>
          <a:xfrm>
            <a:off x="0" y="1340768"/>
            <a:ext cx="7850995" cy="461665"/>
          </a:xfrm>
          <a:prstGeom prst="rect">
            <a:avLst/>
          </a:prstGeom>
          <a:noFill/>
        </p:spPr>
        <p:txBody>
          <a:bodyPr wrap="none" rtlCol="0">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例子：对如下数据拟合 </a:t>
            </a:r>
            <a:r>
              <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T=-1:0.05:1; X=sin(T).*</a:t>
            </a:r>
            <a:r>
              <a:rPr kumimoji="1" lang="en-US" altLang="zh-CN" sz="2400" b="1" dirty="0" err="1">
                <a:solidFill>
                  <a:srgbClr val="0070C0"/>
                </a:solidFill>
                <a:effectLst>
                  <a:outerShdw dist="38100" dir="2700000" algn="tl">
                    <a:srgbClr val="3333CC"/>
                  </a:outerShdw>
                </a:effectLst>
                <a:latin typeface="微软雅黑" pitchFamily="34" charset="-122"/>
                <a:ea typeface="微软雅黑" pitchFamily="34" charset="-122"/>
              </a:rPr>
              <a:t>exp</a:t>
            </a:r>
            <a:r>
              <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(T)</a:t>
            </a:r>
          </a:p>
        </p:txBody>
      </p:sp>
      <p:sp>
        <p:nvSpPr>
          <p:cNvPr id="7" name="TextBox 6"/>
          <p:cNvSpPr txBox="1"/>
          <p:nvPr/>
        </p:nvSpPr>
        <p:spPr>
          <a:xfrm>
            <a:off x="447204" y="1988840"/>
            <a:ext cx="6613605" cy="4370427"/>
          </a:xfrm>
          <a:prstGeom prst="rect">
            <a:avLst/>
          </a:prstGeom>
          <a:noFill/>
        </p:spPr>
        <p:txBody>
          <a:bodyPr wrap="none" rtlCol="0">
            <a:spAutoFit/>
          </a:bodyPr>
          <a:lstStyle/>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&gt;&gt;T=-1:0.05:1;</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&gt;&gt;X=sin(T*pi).*</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exp</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(T);</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&gt;&gt;net=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newff</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(T,X,[10,5]);</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&gt;&gt;view(net);</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net.trainParam.epochs</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=50;%</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训练迭代的最大次数</a:t>
            </a:r>
            <a:endPar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net.trainParam.goal</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=0.0001;%</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训练误差目标</a:t>
            </a:r>
            <a:endPar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&gt;&gt;net=train(</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net,T,X</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T_train</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=-1:0.02:1;</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X_train</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sim</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net,T_train</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对训练后的网络仿真</a:t>
            </a:r>
            <a:endPar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&gt;&gt;plot(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T,X,'r</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*','markersize',10)</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&gt;&gt;hold on;</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&gt;&gt;plot(T_train,X_train,'linewidth',2);</a:t>
            </a:r>
          </a:p>
          <a:p>
            <a:endParaRPr kumimoji="1" lang="zh-CN" altLang="en-US" sz="2000" b="1" dirty="0">
              <a:solidFill>
                <a:srgbClr val="0070C0"/>
              </a:solidFill>
              <a:effectLst>
                <a:outerShdw blurRad="38100" dist="38100" dir="2700000" algn="tl">
                  <a:srgbClr val="000000"/>
                </a:outerShdw>
              </a:effectLst>
              <a:latin typeface="微软雅黑" pitchFamily="34" charset="-122"/>
              <a:ea typeface="微软雅黑" pitchFamily="34" charset="-122"/>
            </a:endParaRPr>
          </a:p>
          <a:p>
            <a:endParaRPr lang="zh-CN" altLang="en-US" dirty="0"/>
          </a:p>
        </p:txBody>
      </p:sp>
      <p:grpSp>
        <p:nvGrpSpPr>
          <p:cNvPr id="12" name="组合 11"/>
          <p:cNvGrpSpPr/>
          <p:nvPr/>
        </p:nvGrpSpPr>
        <p:grpSpPr>
          <a:xfrm>
            <a:off x="899592" y="1747720"/>
            <a:ext cx="7191608" cy="1544106"/>
            <a:chOff x="899592" y="1740878"/>
            <a:chExt cx="7191608" cy="1544106"/>
          </a:xfrm>
        </p:grpSpPr>
        <p:pic>
          <p:nvPicPr>
            <p:cNvPr id="8" name="图片 7" descr="Custom Neural Network (view)"/>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0228" y="1740878"/>
              <a:ext cx="4800972" cy="1231337"/>
            </a:xfrm>
            <a:prstGeom prst="rect">
              <a:avLst/>
            </a:prstGeom>
            <a:noFill/>
            <a:ln w="28575">
              <a:solidFill>
                <a:srgbClr val="C00000"/>
              </a:solidFill>
              <a:prstDash val="dash"/>
            </a:ln>
          </p:spPr>
        </p:pic>
        <p:sp>
          <p:nvSpPr>
            <p:cNvPr id="9" name="矩形 8"/>
            <p:cNvSpPr/>
            <p:nvPr/>
          </p:nvSpPr>
          <p:spPr>
            <a:xfrm>
              <a:off x="899592" y="2972215"/>
              <a:ext cx="1296144" cy="312769"/>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a:stCxn id="9" idx="3"/>
              <a:endCxn id="8" idx="1"/>
            </p:cNvCxnSpPr>
            <p:nvPr/>
          </p:nvCxnSpPr>
          <p:spPr>
            <a:xfrm flipV="1">
              <a:off x="2195736" y="2356547"/>
              <a:ext cx="1094492" cy="772053"/>
            </a:xfrm>
            <a:prstGeom prst="line">
              <a:avLst/>
            </a:prstGeom>
            <a:noFill/>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899592" y="3128599"/>
            <a:ext cx="8032162" cy="2600465"/>
            <a:chOff x="899592" y="3128599"/>
            <a:chExt cx="8032162" cy="2600465"/>
          </a:xfrm>
        </p:grpSpPr>
        <p:pic>
          <p:nvPicPr>
            <p:cNvPr id="4098" name="Picture 2" descr="E:\学习\智能控制-信息学院春季\Neural Network\BP.png"/>
            <p:cNvPicPr>
              <a:picLocks noChangeAspect="1" noChangeArrowheads="1"/>
            </p:cNvPicPr>
            <p:nvPr/>
          </p:nvPicPr>
          <p:blipFill rotWithShape="1">
            <a:blip r:embed="rId3">
              <a:extLst>
                <a:ext uri="{28A0092B-C50C-407E-A947-70E740481C1C}">
                  <a14:useLocalDpi xmlns:a14="http://schemas.microsoft.com/office/drawing/2010/main" val="0"/>
                </a:ext>
              </a:extLst>
            </a:blip>
            <a:srcRect l="7882" t="5991" r="6004" b="6443"/>
            <a:stretch/>
          </p:blipFill>
          <p:spPr bwMode="auto">
            <a:xfrm>
              <a:off x="5511186" y="3128599"/>
              <a:ext cx="3420568" cy="2520281"/>
            </a:xfrm>
            <a:prstGeom prst="rect">
              <a:avLst/>
            </a:prstGeom>
            <a:noFill/>
            <a:ln w="28575">
              <a:solidFill>
                <a:srgbClr val="C00000"/>
              </a:solidFill>
              <a:prstDash val="dash"/>
            </a:ln>
            <a:extLst>
              <a:ext uri="{909E8E84-426E-40DD-AFC4-6F175D3DCCD1}">
                <a14:hiddenFill xmlns:a14="http://schemas.microsoft.com/office/drawing/2010/main">
                  <a:solidFill>
                    <a:srgbClr val="FFFFFF"/>
                  </a:solidFill>
                </a14:hiddenFill>
              </a:ext>
            </a:extLst>
          </p:spPr>
        </p:pic>
        <p:sp>
          <p:nvSpPr>
            <p:cNvPr id="13" name="矩形 12"/>
            <p:cNvSpPr/>
            <p:nvPr/>
          </p:nvSpPr>
          <p:spPr>
            <a:xfrm>
              <a:off x="899592" y="4792960"/>
              <a:ext cx="4320480" cy="936104"/>
            </a:xfrm>
            <a:prstGeom prst="rect">
              <a:avLst/>
            </a:prstGeom>
            <a:noFill/>
            <a:ln w="28575">
              <a:solidFill>
                <a:srgbClr val="C00000"/>
              </a:solidFill>
              <a:prstDash val="dash"/>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a:stCxn id="13" idx="3"/>
              <a:endCxn id="4098" idx="1"/>
            </p:cNvCxnSpPr>
            <p:nvPr/>
          </p:nvCxnSpPr>
          <p:spPr>
            <a:xfrm flipV="1">
              <a:off x="5220072" y="4388740"/>
              <a:ext cx="291114" cy="872272"/>
            </a:xfrm>
            <a:prstGeom prst="line">
              <a:avLst/>
            </a:prstGeom>
            <a:noFill/>
            <a:ln w="28575">
              <a:solidFill>
                <a:srgbClr val="C00000"/>
              </a:solidFill>
              <a:prstDash val="dash"/>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435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22" presetClass="entr" presetSubtype="8"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a:xfrm>
            <a:off x="353744" y="1262832"/>
            <a:ext cx="8229600" cy="820688"/>
          </a:xfrm>
        </p:spPr>
        <p:txBody>
          <a:bodyPr>
            <a:normAutofit/>
          </a:bodyPr>
          <a:lstStyle/>
          <a:p>
            <a:pPr>
              <a:buFont typeface="Wingdings" pitchFamily="2" charset="2"/>
              <a:buChar char="Ø"/>
            </a:pPr>
            <a:r>
              <a:rPr kumimoji="1" lang="zh-CN" altLang="en-US" dirty="0"/>
              <a:t>径向基神经网络</a:t>
            </a:r>
            <a:endParaRPr kumimoji="1" lang="en-US" altLang="zh-CN" dirty="0"/>
          </a:p>
          <a:p>
            <a:pPr marL="0" indent="0" fontAlgn="base">
              <a:spcBef>
                <a:spcPct val="0"/>
              </a:spcBef>
              <a:spcAft>
                <a:spcPct val="0"/>
              </a:spcAft>
              <a:buNone/>
            </a:pPr>
            <a:r>
              <a:rPr kumimoji="1" lang="en-US" altLang="zh-CN" sz="2000" dirty="0"/>
              <a:t>&gt;&gt;</a:t>
            </a:r>
            <a:r>
              <a:rPr kumimoji="1" lang="en-US" altLang="zh-CN" sz="2000" dirty="0" err="1"/>
              <a:t>newrb</a:t>
            </a:r>
            <a:endParaRPr kumimoji="1" lang="zh-CN" altLang="en-US" sz="2000" dirty="0"/>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67</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
        <p:nvSpPr>
          <p:cNvPr id="7" name="矩形 6"/>
          <p:cNvSpPr/>
          <p:nvPr/>
        </p:nvSpPr>
        <p:spPr>
          <a:xfrm>
            <a:off x="457200" y="2996952"/>
            <a:ext cx="4572000" cy="3170099"/>
          </a:xfrm>
          <a:prstGeom prst="rect">
            <a:avLst/>
          </a:prstGeom>
        </p:spPr>
        <p:txBody>
          <a:bodyPr>
            <a:spAutoFit/>
          </a:bodyPr>
          <a:lstStyle/>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&gt;&gt;T=-1:0.05:1;</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&gt;&gt;X=sin(T*pi).*</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exp</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(T);</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eg</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=0.02;</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sc</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=1;</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&gt;&gt;net=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newrb</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T,X,eg,sc</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&gt;&gt;T2=-1:0.01:1;</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&gt;&gt;X2=</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sim</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(net,T2);</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&gt;&gt;plot(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T,X,'r</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*','markersize',7)</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&gt;&gt;hold on</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&gt;&gt;plot(T2,X2,'linewidth',2);</a:t>
            </a:r>
          </a:p>
        </p:txBody>
      </p:sp>
      <p:pic>
        <p:nvPicPr>
          <p:cNvPr id="8" name="图片 7" descr="NEWRB"/>
          <p:cNvPicPr>
            <a:picLocks noChangeAspect="1"/>
          </p:cNvPicPr>
          <p:nvPr/>
        </p:nvPicPr>
        <p:blipFill rotWithShape="1">
          <a:blip r:embed="rId3">
            <a:extLst>
              <a:ext uri="{28A0092B-C50C-407E-A947-70E740481C1C}">
                <a14:useLocalDpi xmlns:a14="http://schemas.microsoft.com/office/drawing/2010/main" val="0"/>
              </a:ext>
            </a:extLst>
          </a:blip>
          <a:srcRect l="11124" t="11557" r="8332" b="5942"/>
          <a:stretch/>
        </p:blipFill>
        <p:spPr>
          <a:xfrm>
            <a:off x="4724400" y="2570011"/>
            <a:ext cx="4419600" cy="3599542"/>
          </a:xfrm>
          <a:prstGeom prst="rect">
            <a:avLst/>
          </a:prstGeom>
        </p:spPr>
      </p:pic>
      <p:sp>
        <p:nvSpPr>
          <p:cNvPr id="9" name="TextBox 8"/>
          <p:cNvSpPr txBox="1"/>
          <p:nvPr/>
        </p:nvSpPr>
        <p:spPr>
          <a:xfrm>
            <a:off x="382773" y="2152242"/>
            <a:ext cx="7850995" cy="461665"/>
          </a:xfrm>
          <a:prstGeom prst="rect">
            <a:avLst/>
          </a:prstGeom>
          <a:noFill/>
        </p:spPr>
        <p:txBody>
          <a:bodyPr wrap="none" rtlCol="0">
            <a:spAutoFit/>
          </a:bodyPr>
          <a:lstStyle/>
          <a:p>
            <a:r>
              <a:rPr kumimoji="1" lang="zh-CN" altLang="en-US" sz="2400" b="1" dirty="0" smtClean="0">
                <a:solidFill>
                  <a:srgbClr val="0070C0"/>
                </a:solidFill>
                <a:effectLst>
                  <a:outerShdw dist="38100" dir="2700000" algn="tl">
                    <a:srgbClr val="3333CC"/>
                  </a:outerShdw>
                </a:effectLst>
                <a:latin typeface="微软雅黑" pitchFamily="34" charset="-122"/>
                <a:ea typeface="微软雅黑" pitchFamily="34" charset="-122"/>
              </a:rPr>
              <a:t>例子：</a:t>
            </a:r>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对如下</a:t>
            </a:r>
            <a:r>
              <a:rPr kumimoji="1" lang="zh-CN" altLang="en-US" sz="2400" b="1" dirty="0" smtClean="0">
                <a:solidFill>
                  <a:srgbClr val="0070C0"/>
                </a:solidFill>
                <a:effectLst>
                  <a:outerShdw dist="38100" dir="2700000" algn="tl">
                    <a:srgbClr val="3333CC"/>
                  </a:outerShdw>
                </a:effectLst>
                <a:latin typeface="微软雅黑" pitchFamily="34" charset="-122"/>
                <a:ea typeface="微软雅黑" pitchFamily="34" charset="-122"/>
              </a:rPr>
              <a:t>数据拟合 </a:t>
            </a:r>
            <a:r>
              <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T=-1:0.05:1; X=sin(T).*</a:t>
            </a:r>
            <a:r>
              <a:rPr kumimoji="1" lang="en-US" altLang="zh-CN" sz="2400" b="1" dirty="0" err="1">
                <a:solidFill>
                  <a:srgbClr val="0070C0"/>
                </a:solidFill>
                <a:effectLst>
                  <a:outerShdw dist="38100" dir="2700000" algn="tl">
                    <a:srgbClr val="3333CC"/>
                  </a:outerShdw>
                </a:effectLst>
                <a:latin typeface="微软雅黑" pitchFamily="34" charset="-122"/>
                <a:ea typeface="微软雅黑" pitchFamily="34" charset="-122"/>
              </a:rPr>
              <a:t>exp</a:t>
            </a:r>
            <a:r>
              <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(T)</a:t>
            </a:r>
          </a:p>
        </p:txBody>
      </p:sp>
    </p:spTree>
    <p:extLst>
      <p:ext uri="{BB962C8B-B14F-4D97-AF65-F5344CB8AC3E}">
        <p14:creationId xmlns:p14="http://schemas.microsoft.com/office/powerpoint/2010/main" val="41777756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fontAlgn="base">
              <a:spcBef>
                <a:spcPct val="0"/>
              </a:spcBef>
              <a:spcAft>
                <a:spcPct val="0"/>
              </a:spcAft>
              <a:buNone/>
            </a:pPr>
            <a:r>
              <a:rPr kumimoji="1" lang="zh-CN" altLang="en-US" dirty="0"/>
              <a:t>另外一种简单方法</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68</a:t>
            </a:fld>
            <a:endParaRPr lang="zh-CN" altLang="zh-CN"/>
          </a:p>
        </p:txBody>
      </p:sp>
      <p:sp>
        <p:nvSpPr>
          <p:cNvPr id="5" name="矩形 4"/>
          <p:cNvSpPr/>
          <p:nvPr/>
        </p:nvSpPr>
        <p:spPr>
          <a:xfrm>
            <a:off x="395536" y="2348880"/>
            <a:ext cx="4572000" cy="1015663"/>
          </a:xfrm>
          <a:prstGeom prst="rect">
            <a:avLst/>
          </a:prstGeom>
        </p:spPr>
        <p:txBody>
          <a:bodyPr>
            <a:spAutoFit/>
          </a:bodyPr>
          <a:lstStyle/>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&gt;&gt;T=-1:0.05:1;</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&gt;&gt;X=sin(T*pi).*</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exp</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(T);</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nnstart</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p>
        </p:txBody>
      </p:sp>
      <p:grpSp>
        <p:nvGrpSpPr>
          <p:cNvPr id="8" name="组合 7"/>
          <p:cNvGrpSpPr/>
          <p:nvPr/>
        </p:nvGrpSpPr>
        <p:grpSpPr>
          <a:xfrm>
            <a:off x="3349599" y="2497584"/>
            <a:ext cx="5439535" cy="3639058"/>
            <a:chOff x="3349599" y="2497584"/>
            <a:chExt cx="5439535" cy="3639058"/>
          </a:xfrm>
        </p:grpSpPr>
        <p:pic>
          <p:nvPicPr>
            <p:cNvPr id="6" name="图片 5" descr="Neural Network Start (nnstar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599" y="2497584"/>
              <a:ext cx="5439535" cy="3639058"/>
            </a:xfrm>
            <a:prstGeom prst="rect">
              <a:avLst/>
            </a:prstGeom>
          </p:spPr>
        </p:pic>
        <p:sp>
          <p:nvSpPr>
            <p:cNvPr id="7" name="椭圆 6"/>
            <p:cNvSpPr/>
            <p:nvPr/>
          </p:nvSpPr>
          <p:spPr>
            <a:xfrm>
              <a:off x="6660232" y="4725144"/>
              <a:ext cx="1296144" cy="504056"/>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6163281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Neural Network Fitting Tool (nftool)"/>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29" y="1968901"/>
            <a:ext cx="6273741" cy="4525963"/>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69</a:t>
            </a:fld>
            <a:endParaRPr lang="zh-CN" altLang="zh-CN"/>
          </a:p>
        </p:txBody>
      </p:sp>
      <p:sp>
        <p:nvSpPr>
          <p:cNvPr id="6" name="椭圆 5"/>
          <p:cNvSpPr/>
          <p:nvPr/>
        </p:nvSpPr>
        <p:spPr>
          <a:xfrm>
            <a:off x="6387440" y="6206832"/>
            <a:ext cx="648072" cy="288032"/>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4824231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7</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人工神经网络（</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ANN</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a:t>
            </a:r>
          </a:p>
        </p:txBody>
      </p:sp>
      <p:grpSp>
        <p:nvGrpSpPr>
          <p:cNvPr id="54" name="组合 53"/>
          <p:cNvGrpSpPr/>
          <p:nvPr/>
        </p:nvGrpSpPr>
        <p:grpSpPr>
          <a:xfrm>
            <a:off x="755576" y="2096852"/>
            <a:ext cx="6937114" cy="2952328"/>
            <a:chOff x="755576" y="2096852"/>
            <a:chExt cx="6937114" cy="2952328"/>
          </a:xfrm>
        </p:grpSpPr>
        <p:sp>
          <p:nvSpPr>
            <p:cNvPr id="6" name="椭圆 5"/>
            <p:cNvSpPr/>
            <p:nvPr/>
          </p:nvSpPr>
          <p:spPr>
            <a:xfrm>
              <a:off x="3915172" y="209685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椭圆 6"/>
            <p:cNvSpPr/>
            <p:nvPr/>
          </p:nvSpPr>
          <p:spPr>
            <a:xfrm>
              <a:off x="3915172" y="3284984"/>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椭圆 7"/>
            <p:cNvSpPr/>
            <p:nvPr/>
          </p:nvSpPr>
          <p:spPr>
            <a:xfrm>
              <a:off x="1644018" y="263691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椭圆 8"/>
            <p:cNvSpPr/>
            <p:nvPr/>
          </p:nvSpPr>
          <p:spPr>
            <a:xfrm>
              <a:off x="1644018" y="3861048"/>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椭圆 9"/>
            <p:cNvSpPr/>
            <p:nvPr/>
          </p:nvSpPr>
          <p:spPr>
            <a:xfrm>
              <a:off x="3915172" y="4473116"/>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椭圆 10"/>
            <p:cNvSpPr/>
            <p:nvPr/>
          </p:nvSpPr>
          <p:spPr>
            <a:xfrm>
              <a:off x="6228184" y="263691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椭圆 11"/>
            <p:cNvSpPr/>
            <p:nvPr/>
          </p:nvSpPr>
          <p:spPr>
            <a:xfrm>
              <a:off x="6228184" y="3861048"/>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4" name="直接箭头连接符 13"/>
            <p:cNvCxnSpPr>
              <a:endCxn id="8" idx="2"/>
            </p:cNvCxnSpPr>
            <p:nvPr/>
          </p:nvCxnSpPr>
          <p:spPr>
            <a:xfrm>
              <a:off x="755576" y="2924944"/>
              <a:ext cx="888442"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5" name="直接箭头连接符 14"/>
            <p:cNvCxnSpPr/>
            <p:nvPr/>
          </p:nvCxnSpPr>
          <p:spPr>
            <a:xfrm>
              <a:off x="755576" y="4140324"/>
              <a:ext cx="888442"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endCxn id="6" idx="2"/>
            </p:cNvCxnSpPr>
            <p:nvPr/>
          </p:nvCxnSpPr>
          <p:spPr>
            <a:xfrm flipV="1">
              <a:off x="2220082" y="2384884"/>
              <a:ext cx="1695090" cy="52649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7" name="直接箭头连接符 16"/>
            <p:cNvCxnSpPr>
              <a:endCxn id="6" idx="2"/>
            </p:cNvCxnSpPr>
            <p:nvPr/>
          </p:nvCxnSpPr>
          <p:spPr>
            <a:xfrm flipV="1">
              <a:off x="2220082" y="2384884"/>
              <a:ext cx="1695090" cy="173398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9" name="直接箭头连接符 18"/>
            <p:cNvCxnSpPr>
              <a:stCxn id="8" idx="6"/>
              <a:endCxn id="7" idx="2"/>
            </p:cNvCxnSpPr>
            <p:nvPr/>
          </p:nvCxnSpPr>
          <p:spPr>
            <a:xfrm>
              <a:off x="2220082" y="2924944"/>
              <a:ext cx="1695090" cy="64807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0" name="直接箭头连接符 19"/>
            <p:cNvCxnSpPr>
              <a:stCxn id="8" idx="6"/>
              <a:endCxn id="10" idx="2"/>
            </p:cNvCxnSpPr>
            <p:nvPr/>
          </p:nvCxnSpPr>
          <p:spPr>
            <a:xfrm>
              <a:off x="2220082" y="2924944"/>
              <a:ext cx="1695090" cy="183620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6" name="直接箭头连接符 25"/>
            <p:cNvCxnSpPr>
              <a:stCxn id="9" idx="6"/>
              <a:endCxn id="10" idx="2"/>
            </p:cNvCxnSpPr>
            <p:nvPr/>
          </p:nvCxnSpPr>
          <p:spPr>
            <a:xfrm>
              <a:off x="2220082" y="4149080"/>
              <a:ext cx="1695090" cy="61206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7" name="直接箭头连接符 26"/>
            <p:cNvCxnSpPr>
              <a:stCxn id="9" idx="6"/>
              <a:endCxn id="7" idx="2"/>
            </p:cNvCxnSpPr>
            <p:nvPr/>
          </p:nvCxnSpPr>
          <p:spPr>
            <a:xfrm flipV="1">
              <a:off x="2220082" y="3573016"/>
              <a:ext cx="1695090" cy="57606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2" name="直接箭头连接符 31"/>
            <p:cNvCxnSpPr>
              <a:endCxn id="11" idx="2"/>
            </p:cNvCxnSpPr>
            <p:nvPr/>
          </p:nvCxnSpPr>
          <p:spPr>
            <a:xfrm>
              <a:off x="4491236" y="2398322"/>
              <a:ext cx="1736948" cy="52662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4" name="直接箭头连接符 33"/>
            <p:cNvCxnSpPr>
              <a:stCxn id="10" idx="6"/>
              <a:endCxn id="11" idx="2"/>
            </p:cNvCxnSpPr>
            <p:nvPr/>
          </p:nvCxnSpPr>
          <p:spPr>
            <a:xfrm flipV="1">
              <a:off x="4491236" y="2924944"/>
              <a:ext cx="1736948" cy="183620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5" name="直接箭头连接符 34"/>
            <p:cNvCxnSpPr>
              <a:stCxn id="7" idx="6"/>
              <a:endCxn id="11" idx="2"/>
            </p:cNvCxnSpPr>
            <p:nvPr/>
          </p:nvCxnSpPr>
          <p:spPr>
            <a:xfrm flipV="1">
              <a:off x="4491236" y="2924944"/>
              <a:ext cx="1736948" cy="64807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1" name="直接箭头连接符 40"/>
            <p:cNvCxnSpPr>
              <a:endCxn id="12" idx="2"/>
            </p:cNvCxnSpPr>
            <p:nvPr/>
          </p:nvCxnSpPr>
          <p:spPr>
            <a:xfrm>
              <a:off x="4491236" y="2398322"/>
              <a:ext cx="1736948" cy="175075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2" name="直接箭头连接符 41"/>
            <p:cNvCxnSpPr>
              <a:stCxn id="7" idx="6"/>
              <a:endCxn id="12" idx="2"/>
            </p:cNvCxnSpPr>
            <p:nvPr/>
          </p:nvCxnSpPr>
          <p:spPr>
            <a:xfrm>
              <a:off x="4491236" y="3573016"/>
              <a:ext cx="1736948" cy="57606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6" name="直接箭头连接符 45"/>
            <p:cNvCxnSpPr>
              <a:endCxn id="12" idx="2"/>
            </p:cNvCxnSpPr>
            <p:nvPr/>
          </p:nvCxnSpPr>
          <p:spPr>
            <a:xfrm flipV="1">
              <a:off x="4471226" y="4149080"/>
              <a:ext cx="1756958" cy="61206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8" name="直接箭头连接符 47"/>
            <p:cNvCxnSpPr/>
            <p:nvPr/>
          </p:nvCxnSpPr>
          <p:spPr>
            <a:xfrm>
              <a:off x="6804248" y="2933700"/>
              <a:ext cx="888442"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9" name="直接箭头连接符 48"/>
            <p:cNvCxnSpPr/>
            <p:nvPr/>
          </p:nvCxnSpPr>
          <p:spPr>
            <a:xfrm>
              <a:off x="6804248" y="4149080"/>
              <a:ext cx="888442"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sp>
        <p:nvSpPr>
          <p:cNvPr id="50" name="TextBox 49"/>
          <p:cNvSpPr txBox="1"/>
          <p:nvPr/>
        </p:nvSpPr>
        <p:spPr>
          <a:xfrm>
            <a:off x="179512" y="1340768"/>
            <a:ext cx="3278462"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一个典型三层神经网络</a:t>
            </a:r>
          </a:p>
        </p:txBody>
      </p:sp>
      <p:cxnSp>
        <p:nvCxnSpPr>
          <p:cNvPr id="52" name="直接箭头连接符 51"/>
          <p:cNvCxnSpPr/>
          <p:nvPr/>
        </p:nvCxnSpPr>
        <p:spPr>
          <a:xfrm flipV="1">
            <a:off x="4306099" y="1802433"/>
            <a:ext cx="481925" cy="29441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4788024" y="1602378"/>
            <a:ext cx="954107" cy="400110"/>
          </a:xfrm>
          <a:prstGeom prst="rect">
            <a:avLst/>
          </a:prstGeom>
          <a:noFill/>
        </p:spPr>
        <p:txBody>
          <a:bodyPr wrap="none" rtlCol="0">
            <a:spAutoFit/>
          </a:bodyPr>
          <a:lstStyle/>
          <a:p>
            <a:r>
              <a:rPr kumimoji="1" lang="zh-CN" altLang="en-US" sz="2000" b="1" dirty="0">
                <a:solidFill>
                  <a:schemeClr val="accent1"/>
                </a:solidFill>
                <a:effectLst>
                  <a:outerShdw blurRad="38100" dist="38100" dir="2700000" algn="tl">
                    <a:srgbClr val="000000"/>
                  </a:outerShdw>
                </a:effectLst>
                <a:latin typeface="+mn-ea"/>
                <a:ea typeface="+mn-ea"/>
              </a:rPr>
              <a:t>神经元</a:t>
            </a:r>
          </a:p>
        </p:txBody>
      </p:sp>
      <p:sp>
        <p:nvSpPr>
          <p:cNvPr id="56" name="椭圆 55"/>
          <p:cNvSpPr/>
          <p:nvPr/>
        </p:nvSpPr>
        <p:spPr>
          <a:xfrm>
            <a:off x="1403648" y="2276872"/>
            <a:ext cx="1080120" cy="266429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7" name="椭圆 56"/>
          <p:cNvSpPr/>
          <p:nvPr/>
        </p:nvSpPr>
        <p:spPr>
          <a:xfrm>
            <a:off x="3563888" y="1939658"/>
            <a:ext cx="1224136" cy="328954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8" name="椭圆 57"/>
          <p:cNvSpPr/>
          <p:nvPr/>
        </p:nvSpPr>
        <p:spPr>
          <a:xfrm>
            <a:off x="5976156" y="2240868"/>
            <a:ext cx="1080120" cy="266429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9" name="TextBox 58"/>
          <p:cNvSpPr txBox="1"/>
          <p:nvPr/>
        </p:nvSpPr>
        <p:spPr>
          <a:xfrm>
            <a:off x="1532119" y="5432355"/>
            <a:ext cx="1107996"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输入层</a:t>
            </a:r>
          </a:p>
        </p:txBody>
      </p:sp>
      <p:sp>
        <p:nvSpPr>
          <p:cNvPr id="60" name="TextBox 59"/>
          <p:cNvSpPr txBox="1"/>
          <p:nvPr/>
        </p:nvSpPr>
        <p:spPr>
          <a:xfrm>
            <a:off x="3723745" y="5432355"/>
            <a:ext cx="1107996"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隐含层</a:t>
            </a:r>
          </a:p>
        </p:txBody>
      </p:sp>
      <p:sp>
        <p:nvSpPr>
          <p:cNvPr id="62" name="TextBox 61"/>
          <p:cNvSpPr txBox="1"/>
          <p:nvPr/>
        </p:nvSpPr>
        <p:spPr>
          <a:xfrm>
            <a:off x="6036757" y="5391100"/>
            <a:ext cx="1107996"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输出层</a:t>
            </a:r>
          </a:p>
        </p:txBody>
      </p:sp>
    </p:spTree>
    <p:extLst>
      <p:ext uri="{BB962C8B-B14F-4D97-AF65-F5344CB8AC3E}">
        <p14:creationId xmlns:p14="http://schemas.microsoft.com/office/powerpoint/2010/main" val="37363974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descr="Neural Network Fitting Tool (nftool)"/>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2060848"/>
            <a:ext cx="6273741" cy="4525963"/>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70</a:t>
            </a:fld>
            <a:endParaRPr lang="zh-CN" altLang="zh-CN"/>
          </a:p>
        </p:txBody>
      </p:sp>
      <p:sp>
        <p:nvSpPr>
          <p:cNvPr id="6" name="椭圆 5"/>
          <p:cNvSpPr/>
          <p:nvPr/>
        </p:nvSpPr>
        <p:spPr>
          <a:xfrm>
            <a:off x="3291235" y="3356992"/>
            <a:ext cx="864096" cy="360040"/>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291235" y="2924944"/>
            <a:ext cx="864096" cy="360040"/>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372200" y="6237312"/>
            <a:ext cx="648072" cy="360040"/>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179512" y="1516722"/>
            <a:ext cx="2646878" cy="461665"/>
          </a:xfrm>
          <a:prstGeom prst="rect">
            <a:avLst/>
          </a:prstGeom>
          <a:noFill/>
        </p:spPr>
        <p:txBody>
          <a:bodyPr wrap="none" rtlCol="0">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选择要拟合的数据</a:t>
            </a:r>
          </a:p>
        </p:txBody>
      </p:sp>
      <p:sp>
        <p:nvSpPr>
          <p:cNvPr id="12"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27743892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Neural Network Fitting Tool (nftool)"/>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29" y="1600200"/>
            <a:ext cx="6273741" cy="4525963"/>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71</a:t>
            </a:fld>
            <a:endParaRPr lang="zh-CN" altLang="zh-CN"/>
          </a:p>
        </p:txBody>
      </p:sp>
      <p:sp>
        <p:nvSpPr>
          <p:cNvPr id="6" name="椭圆 5"/>
          <p:cNvSpPr/>
          <p:nvPr/>
        </p:nvSpPr>
        <p:spPr>
          <a:xfrm>
            <a:off x="6372200" y="5805264"/>
            <a:ext cx="648072" cy="288032"/>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236950295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Neural Network Fitting Tool (nftool)"/>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2204864"/>
            <a:ext cx="6273741" cy="4525963"/>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72</a:t>
            </a:fld>
            <a:endParaRPr lang="zh-CN" altLang="zh-CN"/>
          </a:p>
        </p:txBody>
      </p:sp>
      <p:sp>
        <p:nvSpPr>
          <p:cNvPr id="6" name="椭圆 5"/>
          <p:cNvSpPr/>
          <p:nvPr/>
        </p:nvSpPr>
        <p:spPr>
          <a:xfrm>
            <a:off x="6366073" y="6451240"/>
            <a:ext cx="648072" cy="252028"/>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779912" y="3140968"/>
            <a:ext cx="648072" cy="252028"/>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79512" y="1574834"/>
            <a:ext cx="3570208" cy="461665"/>
          </a:xfrm>
          <a:prstGeom prst="rect">
            <a:avLst/>
          </a:prstGeom>
          <a:noFill/>
        </p:spPr>
        <p:txBody>
          <a:bodyPr wrap="none" rtlCol="0">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设置隐含层神经元的个数</a:t>
            </a:r>
          </a:p>
        </p:txBody>
      </p:sp>
      <p:sp>
        <p:nvSpPr>
          <p:cNvPr id="9"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347585864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Neural Network Fitting Tool (nftool)"/>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1988840"/>
            <a:ext cx="6273741" cy="4525963"/>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73</a:t>
            </a:fld>
            <a:endParaRPr lang="zh-CN" altLang="zh-CN"/>
          </a:p>
        </p:txBody>
      </p:sp>
      <p:sp>
        <p:nvSpPr>
          <p:cNvPr id="6" name="椭圆 5"/>
          <p:cNvSpPr/>
          <p:nvPr/>
        </p:nvSpPr>
        <p:spPr>
          <a:xfrm>
            <a:off x="2668311" y="2953544"/>
            <a:ext cx="648072" cy="252028"/>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97023" y="1485407"/>
            <a:ext cx="936104" cy="400110"/>
          </a:xfrm>
          <a:prstGeom prst="rect">
            <a:avLst/>
          </a:prstGeom>
          <a:noFill/>
        </p:spPr>
        <p:txBody>
          <a:bodyPr wrap="square" rtlCol="0">
            <a:spAutoFit/>
          </a:bodyPr>
          <a:lstStyle/>
          <a:p>
            <a:r>
              <a:rPr kumimoji="1" lang="zh-CN" altLang="en-US" sz="2000" b="1" dirty="0">
                <a:solidFill>
                  <a:srgbClr val="FF3300"/>
                </a:solidFill>
                <a:effectLst>
                  <a:outerShdw blurRad="38100" dist="38100" dir="2700000" algn="tl">
                    <a:srgbClr val="000000"/>
                  </a:outerShdw>
                </a:effectLst>
                <a:latin typeface="微软雅黑" pitchFamily="34" charset="-122"/>
                <a:ea typeface="微软雅黑" pitchFamily="34" charset="-122"/>
              </a:rPr>
              <a:t>训练</a:t>
            </a:r>
          </a:p>
        </p:txBody>
      </p:sp>
      <p:sp>
        <p:nvSpPr>
          <p:cNvPr id="8"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17904160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Neural Network Training (nntraintool)"/>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2564904"/>
            <a:ext cx="2397931" cy="3773143"/>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74</a:t>
            </a:fld>
            <a:endParaRPr lang="zh-CN" altLang="zh-CN"/>
          </a:p>
        </p:txBody>
      </p:sp>
      <p:pic>
        <p:nvPicPr>
          <p:cNvPr id="6" name="内容占位符 4" descr="Neural Network Training Fit (plotfit), Epoch 911, Minimum gradient reached."/>
          <p:cNvPicPr>
            <a:picLocks noChangeAspect="1"/>
          </p:cNvPicPr>
          <p:nvPr/>
        </p:nvPicPr>
        <p:blipFill rotWithShape="1">
          <a:blip r:embed="rId3">
            <a:extLst>
              <a:ext uri="{28A0092B-C50C-407E-A947-70E740481C1C}">
                <a14:useLocalDpi xmlns:a14="http://schemas.microsoft.com/office/drawing/2010/main" val="0"/>
              </a:ext>
            </a:extLst>
          </a:blip>
          <a:srcRect l="4893" t="11161" r="7901" b="5459"/>
          <a:stretch/>
        </p:blipFill>
        <p:spPr>
          <a:xfrm>
            <a:off x="3707904" y="2636912"/>
            <a:ext cx="4992914" cy="3773714"/>
          </a:xfrm>
          <a:prstGeom prst="rect">
            <a:avLst/>
          </a:prstGeom>
          <a:noFill/>
          <a:ln w="28575">
            <a:solidFill>
              <a:srgbClr val="C00000"/>
            </a:solidFill>
            <a:prstDash val="dash"/>
          </a:ln>
        </p:spPr>
      </p:pic>
      <p:sp>
        <p:nvSpPr>
          <p:cNvPr id="7" name="TextBox 6"/>
          <p:cNvSpPr txBox="1"/>
          <p:nvPr/>
        </p:nvSpPr>
        <p:spPr>
          <a:xfrm>
            <a:off x="457200" y="1483989"/>
            <a:ext cx="1415772" cy="461665"/>
          </a:xfrm>
          <a:prstGeom prst="rect">
            <a:avLst/>
          </a:prstGeom>
          <a:noFill/>
        </p:spPr>
        <p:txBody>
          <a:bodyPr wrap="none" rtlCol="0">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训练结果</a:t>
            </a:r>
          </a:p>
        </p:txBody>
      </p:sp>
      <p:sp>
        <p:nvSpPr>
          <p:cNvPr id="8" name="椭圆 7"/>
          <p:cNvSpPr/>
          <p:nvPr/>
        </p:nvSpPr>
        <p:spPr>
          <a:xfrm>
            <a:off x="905468" y="5537848"/>
            <a:ext cx="568921" cy="156489"/>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8" idx="6"/>
            <a:endCxn id="6" idx="1"/>
          </p:cNvCxnSpPr>
          <p:nvPr/>
        </p:nvCxnSpPr>
        <p:spPr>
          <a:xfrm flipV="1">
            <a:off x="1474389" y="4523769"/>
            <a:ext cx="2233515" cy="1092324"/>
          </a:xfrm>
          <a:prstGeom prst="line">
            <a:avLst/>
          </a:prstGeom>
          <a:noFill/>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1"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15746714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descr="Neural Network Fitting Tool (nftool)"/>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29" y="1600200"/>
            <a:ext cx="6273741" cy="4525963"/>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75</a:t>
            </a:fld>
            <a:endParaRPr lang="zh-CN" altLang="zh-CN"/>
          </a:p>
        </p:txBody>
      </p:sp>
      <p:sp>
        <p:nvSpPr>
          <p:cNvPr id="8" name="椭圆 7"/>
          <p:cNvSpPr/>
          <p:nvPr/>
        </p:nvSpPr>
        <p:spPr>
          <a:xfrm>
            <a:off x="6369471" y="5839172"/>
            <a:ext cx="648072" cy="252028"/>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2586383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Neural Network Fitting Tool (nftool)"/>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2143397"/>
            <a:ext cx="6273741" cy="4525963"/>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76</a:t>
            </a:fld>
            <a:endParaRPr lang="zh-CN" altLang="zh-CN"/>
          </a:p>
        </p:txBody>
      </p:sp>
      <p:sp>
        <p:nvSpPr>
          <p:cNvPr id="6" name="椭圆 5"/>
          <p:cNvSpPr/>
          <p:nvPr/>
        </p:nvSpPr>
        <p:spPr>
          <a:xfrm>
            <a:off x="5673935" y="2935485"/>
            <a:ext cx="648072" cy="252028"/>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69397" y="1658934"/>
            <a:ext cx="4801314" cy="461665"/>
          </a:xfrm>
          <a:prstGeom prst="rect">
            <a:avLst/>
          </a:prstGeom>
          <a:noFill/>
        </p:spPr>
        <p:txBody>
          <a:bodyPr wrap="none" rtlCol="0">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生成相应的命令行代码（见下页）</a:t>
            </a:r>
          </a:p>
        </p:txBody>
      </p:sp>
      <p:sp>
        <p:nvSpPr>
          <p:cNvPr id="8"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5541675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780928"/>
            <a:ext cx="8229600" cy="3917032"/>
          </a:xfrm>
        </p:spPr>
        <p:txBody>
          <a:bodyPr>
            <a:normAutofit/>
          </a:bodyPr>
          <a:lstStyle/>
          <a:p>
            <a:pPr marL="0" indent="0" fontAlgn="base">
              <a:spcBef>
                <a:spcPct val="0"/>
              </a:spcBef>
              <a:spcAft>
                <a:spcPct val="0"/>
              </a:spcAft>
              <a:buNone/>
            </a:pPr>
            <a:r>
              <a:rPr kumimoji="1" lang="en-US" altLang="zh-CN" sz="2000" dirty="0"/>
              <a:t>inputs = T;</a:t>
            </a:r>
          </a:p>
          <a:p>
            <a:pPr marL="0" indent="0" fontAlgn="base">
              <a:spcBef>
                <a:spcPct val="0"/>
              </a:spcBef>
              <a:spcAft>
                <a:spcPct val="0"/>
              </a:spcAft>
              <a:buNone/>
            </a:pPr>
            <a:r>
              <a:rPr kumimoji="1" lang="en-US" altLang="zh-CN" sz="2000" dirty="0"/>
              <a:t>targets = X;</a:t>
            </a:r>
          </a:p>
          <a:p>
            <a:pPr marL="0" indent="0" fontAlgn="base">
              <a:spcBef>
                <a:spcPct val="0"/>
              </a:spcBef>
              <a:spcAft>
                <a:spcPct val="0"/>
              </a:spcAft>
              <a:buNone/>
            </a:pPr>
            <a:r>
              <a:rPr kumimoji="1" lang="en-US" altLang="zh-CN" sz="2000" dirty="0" err="1"/>
              <a:t>hiddenLayerSize</a:t>
            </a:r>
            <a:r>
              <a:rPr kumimoji="1" lang="en-US" altLang="zh-CN" sz="2000" dirty="0"/>
              <a:t> = 10;</a:t>
            </a:r>
          </a:p>
          <a:p>
            <a:pPr marL="0" indent="0" fontAlgn="base">
              <a:spcBef>
                <a:spcPct val="0"/>
              </a:spcBef>
              <a:spcAft>
                <a:spcPct val="0"/>
              </a:spcAft>
              <a:buNone/>
            </a:pPr>
            <a:r>
              <a:rPr kumimoji="1" lang="en-US" altLang="zh-CN" sz="2000" dirty="0"/>
              <a:t>net = </a:t>
            </a:r>
            <a:r>
              <a:rPr kumimoji="1" lang="en-US" altLang="zh-CN" sz="2000" dirty="0" err="1"/>
              <a:t>fitnet</a:t>
            </a:r>
            <a:r>
              <a:rPr kumimoji="1" lang="en-US" altLang="zh-CN" sz="2000" dirty="0"/>
              <a:t>(</a:t>
            </a:r>
            <a:r>
              <a:rPr kumimoji="1" lang="en-US" altLang="zh-CN" sz="2000" dirty="0" err="1"/>
              <a:t>hiddenLayerSize</a:t>
            </a:r>
            <a:r>
              <a:rPr kumimoji="1" lang="en-US" altLang="zh-CN" sz="2000" dirty="0"/>
              <a:t>);</a:t>
            </a:r>
            <a:endParaRPr kumimoji="1" lang="zh-CN" altLang="en-US" sz="2000" dirty="0"/>
          </a:p>
          <a:p>
            <a:pPr marL="0" indent="0" fontAlgn="base">
              <a:spcBef>
                <a:spcPct val="0"/>
              </a:spcBef>
              <a:spcAft>
                <a:spcPct val="0"/>
              </a:spcAft>
              <a:buNone/>
            </a:pPr>
            <a:r>
              <a:rPr kumimoji="1" lang="en-US" altLang="zh-CN" sz="2000" dirty="0" err="1"/>
              <a:t>net.divideParam.trainRatio</a:t>
            </a:r>
            <a:r>
              <a:rPr kumimoji="1" lang="en-US" altLang="zh-CN" sz="2000" dirty="0"/>
              <a:t> = 70/100;</a:t>
            </a:r>
          </a:p>
          <a:p>
            <a:pPr marL="0" indent="0" fontAlgn="base">
              <a:spcBef>
                <a:spcPct val="0"/>
              </a:spcBef>
              <a:spcAft>
                <a:spcPct val="0"/>
              </a:spcAft>
              <a:buNone/>
            </a:pPr>
            <a:r>
              <a:rPr kumimoji="1" lang="en-US" altLang="zh-CN" sz="2000" dirty="0" err="1"/>
              <a:t>net.divideParam.valRatio</a:t>
            </a:r>
            <a:r>
              <a:rPr kumimoji="1" lang="en-US" altLang="zh-CN" sz="2000" dirty="0"/>
              <a:t> = 15/100;</a:t>
            </a:r>
          </a:p>
          <a:p>
            <a:pPr marL="0" indent="0" fontAlgn="base">
              <a:spcBef>
                <a:spcPct val="0"/>
              </a:spcBef>
              <a:spcAft>
                <a:spcPct val="0"/>
              </a:spcAft>
              <a:buNone/>
            </a:pPr>
            <a:r>
              <a:rPr kumimoji="1" lang="en-US" altLang="zh-CN" sz="2000" dirty="0" err="1"/>
              <a:t>net.divideParam.testRatio</a:t>
            </a:r>
            <a:r>
              <a:rPr kumimoji="1" lang="en-US" altLang="zh-CN" sz="2000" dirty="0"/>
              <a:t> = 15/100;</a:t>
            </a:r>
            <a:endParaRPr kumimoji="1" lang="zh-CN" altLang="en-US" sz="2000" dirty="0"/>
          </a:p>
          <a:p>
            <a:pPr marL="0" indent="0" fontAlgn="base">
              <a:spcBef>
                <a:spcPct val="0"/>
              </a:spcBef>
              <a:spcAft>
                <a:spcPct val="0"/>
              </a:spcAft>
              <a:buNone/>
            </a:pPr>
            <a:r>
              <a:rPr kumimoji="1" lang="en-US" altLang="zh-CN" sz="2000" dirty="0"/>
              <a:t>[</a:t>
            </a:r>
            <a:r>
              <a:rPr kumimoji="1" lang="en-US" altLang="zh-CN" sz="2000" dirty="0" err="1"/>
              <a:t>net,tr</a:t>
            </a:r>
            <a:r>
              <a:rPr kumimoji="1" lang="en-US" altLang="zh-CN" sz="2000" dirty="0"/>
              <a:t>] = train(</a:t>
            </a:r>
            <a:r>
              <a:rPr kumimoji="1" lang="en-US" altLang="zh-CN" sz="2000" dirty="0" err="1"/>
              <a:t>net,inputs,targets</a:t>
            </a:r>
            <a:r>
              <a:rPr kumimoji="1" lang="en-US" altLang="zh-CN" sz="2000" dirty="0"/>
              <a:t>);</a:t>
            </a:r>
            <a:endParaRPr kumimoji="1" lang="zh-CN" altLang="en-US" sz="2000" dirty="0"/>
          </a:p>
          <a:p>
            <a:pPr marL="0" indent="0" fontAlgn="base">
              <a:spcBef>
                <a:spcPct val="0"/>
              </a:spcBef>
              <a:spcAft>
                <a:spcPct val="0"/>
              </a:spcAft>
              <a:buNone/>
            </a:pPr>
            <a:r>
              <a:rPr kumimoji="1" lang="en-US" altLang="zh-CN" sz="2000" dirty="0"/>
              <a:t>outputs = net(inputs);</a:t>
            </a:r>
          </a:p>
          <a:p>
            <a:pPr marL="0" indent="0" fontAlgn="base">
              <a:spcBef>
                <a:spcPct val="0"/>
              </a:spcBef>
              <a:spcAft>
                <a:spcPct val="0"/>
              </a:spcAft>
              <a:buNone/>
            </a:pPr>
            <a:r>
              <a:rPr kumimoji="1" lang="en-US" altLang="zh-CN" sz="2000" dirty="0"/>
              <a:t>errors = </a:t>
            </a:r>
            <a:r>
              <a:rPr kumimoji="1" lang="en-US" altLang="zh-CN" sz="2000" dirty="0" err="1"/>
              <a:t>gsubtract</a:t>
            </a:r>
            <a:r>
              <a:rPr kumimoji="1" lang="en-US" altLang="zh-CN" sz="2000" dirty="0"/>
              <a:t>(</a:t>
            </a:r>
            <a:r>
              <a:rPr kumimoji="1" lang="en-US" altLang="zh-CN" sz="2000" dirty="0" err="1"/>
              <a:t>targets,outputs</a:t>
            </a:r>
            <a:r>
              <a:rPr kumimoji="1" lang="en-US" altLang="zh-CN" sz="2000" dirty="0"/>
              <a:t>);</a:t>
            </a:r>
          </a:p>
          <a:p>
            <a:pPr marL="0" indent="0" fontAlgn="base">
              <a:spcBef>
                <a:spcPct val="0"/>
              </a:spcBef>
              <a:spcAft>
                <a:spcPct val="0"/>
              </a:spcAft>
              <a:buNone/>
            </a:pPr>
            <a:r>
              <a:rPr kumimoji="1" lang="en-US" altLang="zh-CN" sz="2000" dirty="0"/>
              <a:t>performance = perform(</a:t>
            </a:r>
            <a:r>
              <a:rPr kumimoji="1" lang="en-US" altLang="zh-CN" sz="2000" dirty="0" err="1"/>
              <a:t>net,targets,outputs</a:t>
            </a:r>
            <a:r>
              <a:rPr kumimoji="1" lang="en-US" altLang="zh-CN" sz="2000" dirty="0"/>
              <a:t>)</a:t>
            </a:r>
            <a:endParaRPr kumimoji="1" lang="zh-CN" altLang="en-US" sz="2000" dirty="0"/>
          </a:p>
          <a:p>
            <a:pPr marL="0" indent="0" fontAlgn="base">
              <a:spcBef>
                <a:spcPct val="0"/>
              </a:spcBef>
              <a:spcAft>
                <a:spcPct val="0"/>
              </a:spcAft>
              <a:buNone/>
            </a:pPr>
            <a:r>
              <a:rPr kumimoji="1" lang="en-US" altLang="zh-CN" sz="2000" dirty="0"/>
              <a:t>view(net)</a:t>
            </a:r>
          </a:p>
          <a:p>
            <a:endParaRPr lang="zh-CN" altLang="en-US" dirty="0"/>
          </a:p>
          <a:p>
            <a:endParaRPr lang="zh-CN" altLang="en-US" dirty="0"/>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77</a:t>
            </a:fld>
            <a:endParaRPr lang="zh-CN" altLang="zh-CN"/>
          </a:p>
        </p:txBody>
      </p:sp>
      <p:sp>
        <p:nvSpPr>
          <p:cNvPr id="5" name="TextBox 4"/>
          <p:cNvSpPr txBox="1"/>
          <p:nvPr/>
        </p:nvSpPr>
        <p:spPr>
          <a:xfrm>
            <a:off x="0" y="1835666"/>
            <a:ext cx="8964488" cy="830997"/>
          </a:xfrm>
          <a:prstGeom prst="rect">
            <a:avLst/>
          </a:prstGeom>
          <a:noFill/>
        </p:spPr>
        <p:txBody>
          <a:bodyPr wrap="square" rtlCol="0">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生成的命令行代码，运行下面的代码，与以上</a:t>
            </a:r>
            <a:r>
              <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GUI</a:t>
            </a:r>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操作得到的结果相同。</a:t>
            </a:r>
          </a:p>
        </p:txBody>
      </p:sp>
      <p:sp>
        <p:nvSpPr>
          <p:cNvPr id="6"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8663688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8</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为什么研究神经网络（</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ANN</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a:t>
            </a:r>
          </a:p>
        </p:txBody>
      </p:sp>
      <p:sp>
        <p:nvSpPr>
          <p:cNvPr id="6" name="TextBox 5"/>
          <p:cNvSpPr txBox="1"/>
          <p:nvPr/>
        </p:nvSpPr>
        <p:spPr>
          <a:xfrm>
            <a:off x="2051720" y="1835984"/>
            <a:ext cx="3621504" cy="369332"/>
          </a:xfrm>
          <a:prstGeom prst="rect">
            <a:avLst/>
          </a:prstGeom>
          <a:noFill/>
        </p:spPr>
        <p:txBody>
          <a:bodyPr wrap="none" rtlCol="0">
            <a:spAutoFit/>
          </a:bodyPr>
          <a:lstStyle/>
          <a:p>
            <a:r>
              <a:rPr lang="zh-CN" altLang="en-US" dirty="0" smtClean="0"/>
              <a:t>大脑（生物神经网络） </a:t>
            </a:r>
            <a:r>
              <a:rPr lang="en-US" altLang="zh-CN" dirty="0" smtClean="0"/>
              <a:t>VS </a:t>
            </a:r>
            <a:r>
              <a:rPr lang="zh-CN" altLang="en-US" dirty="0" smtClean="0"/>
              <a:t>计算机</a:t>
            </a:r>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1485034791"/>
              </p:ext>
            </p:extLst>
          </p:nvPr>
        </p:nvGraphicFramePr>
        <p:xfrm>
          <a:off x="755576" y="1556792"/>
          <a:ext cx="7344816" cy="3322320"/>
        </p:xfrm>
        <a:graphic>
          <a:graphicData uri="http://schemas.openxmlformats.org/drawingml/2006/table">
            <a:tbl>
              <a:tblPr firstRow="1" bandRow="1">
                <a:tableStyleId>{125E5076-3810-47DD-B79F-674D7AD40C01}</a:tableStyleId>
              </a:tblPr>
              <a:tblGrid>
                <a:gridCol w="1910328"/>
                <a:gridCol w="2914208"/>
                <a:gridCol w="2520280"/>
              </a:tblGrid>
              <a:tr h="370840">
                <a:tc>
                  <a:txBody>
                    <a:bodyPr/>
                    <a:lstStyle/>
                    <a:p>
                      <a:pPr algn="ctr"/>
                      <a:endParaRPr kumimoji="0" lang="zh-CN" altLang="en-US" sz="3200" kern="1200" dirty="0">
                        <a:solidFill>
                          <a:srgbClr val="FFC000"/>
                        </a:solidFill>
                        <a:latin typeface="+mn-lt"/>
                        <a:ea typeface="+mn-ea"/>
                        <a:cs typeface="+mn-cs"/>
                      </a:endParaRPr>
                    </a:p>
                  </a:txBody>
                  <a:tcPr>
                    <a:lnL>
                      <a:noFill/>
                    </a:lnL>
                    <a:lnR w="12700" cap="flat" cmpd="sng" algn="ctr">
                      <a:solidFill>
                        <a:schemeClr val="bg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a:txBody>
                    <a:bodyPr/>
                    <a:lstStyle/>
                    <a:p>
                      <a:pPr algn="ctr"/>
                      <a:r>
                        <a:rPr lang="zh-CN" altLang="en-US" sz="2800" dirty="0" smtClean="0">
                          <a:solidFill>
                            <a:srgbClr val="FFC000"/>
                          </a:solidFill>
                        </a:rPr>
                        <a:t>大脑（</a:t>
                      </a:r>
                      <a:r>
                        <a:rPr lang="en-US" altLang="zh-CN" sz="2800" dirty="0" smtClean="0">
                          <a:solidFill>
                            <a:srgbClr val="FFC000"/>
                          </a:solidFill>
                        </a:rPr>
                        <a:t>BNN</a:t>
                      </a:r>
                      <a:r>
                        <a:rPr lang="zh-CN" altLang="en-US" sz="2800" dirty="0" smtClean="0">
                          <a:solidFill>
                            <a:srgbClr val="FFC000"/>
                          </a:solidFill>
                        </a:rPr>
                        <a:t>）</a:t>
                      </a:r>
                      <a:endParaRPr lang="zh-CN" altLang="en-US" sz="2800" dirty="0">
                        <a:solidFill>
                          <a:srgbClr val="FFC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a:txBody>
                    <a:bodyPr/>
                    <a:lstStyle/>
                    <a:p>
                      <a:pPr algn="ctr"/>
                      <a:r>
                        <a:rPr lang="zh-CN" altLang="en-US" sz="2800" dirty="0" smtClean="0">
                          <a:solidFill>
                            <a:srgbClr val="FFC000"/>
                          </a:solidFill>
                        </a:rPr>
                        <a:t>计算机</a:t>
                      </a:r>
                      <a:endParaRPr lang="zh-CN" altLang="en-US" sz="2800" dirty="0">
                        <a:solidFill>
                          <a:srgbClr val="FFC000"/>
                        </a:solidFill>
                      </a:endParaRPr>
                    </a:p>
                  </a:txBody>
                  <a:tcPr>
                    <a:lnL w="12700" cap="flat" cmpd="sng" algn="ctr">
                      <a:solidFill>
                        <a:schemeClr val="bg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tcPr>
                </a:tc>
              </a:tr>
              <a:tr h="444768">
                <a:tc>
                  <a:txBody>
                    <a:bodyPr/>
                    <a:lstStyle/>
                    <a:p>
                      <a:pPr algn="ctr"/>
                      <a:r>
                        <a:rPr lang="zh-CN" altLang="en-US" sz="2400" b="1" i="0" dirty="0" smtClean="0">
                          <a:solidFill>
                            <a:schemeClr val="accent6"/>
                          </a:solidFill>
                        </a:rPr>
                        <a:t>处理速度</a:t>
                      </a:r>
                      <a:endParaRPr lang="zh-CN" altLang="en-US" sz="2400" b="1" i="0" dirty="0">
                        <a:solidFill>
                          <a:schemeClr val="accent6"/>
                        </a:solidFill>
                      </a:endParaRPr>
                    </a:p>
                  </a:txBody>
                  <a:tcPr>
                    <a:lnL>
                      <a:noFill/>
                    </a:lnL>
                    <a:lnR w="12700" cap="flat" cmpd="sng" algn="ctr">
                      <a:solidFill>
                        <a:schemeClr val="bg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pPr algn="ctr"/>
                      <a:r>
                        <a:rPr lang="zh-CN" altLang="en-US" sz="2400" b="1" i="0" dirty="0" smtClean="0">
                          <a:solidFill>
                            <a:srgbClr val="FFFF00"/>
                          </a:solidFill>
                        </a:rPr>
                        <a:t>慢</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pPr algn="ctr"/>
                      <a:r>
                        <a:rPr lang="zh-CN" altLang="en-US" sz="2400" b="1" i="0" dirty="0" smtClean="0">
                          <a:solidFill>
                            <a:srgbClr val="FFFF00"/>
                          </a:solidFill>
                        </a:rPr>
                        <a:t>快</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tr>
              <a:tr h="370840">
                <a:tc>
                  <a:txBody>
                    <a:bodyPr/>
                    <a:lstStyle/>
                    <a:p>
                      <a:pPr algn="ctr"/>
                      <a:r>
                        <a:rPr lang="zh-CN" altLang="en-US" sz="2400" b="1" i="0" dirty="0" smtClean="0">
                          <a:solidFill>
                            <a:schemeClr val="accent6"/>
                          </a:solidFill>
                        </a:rPr>
                        <a:t>处理顺序</a:t>
                      </a:r>
                      <a:endParaRPr lang="zh-CN" altLang="en-US" sz="2400" b="1" i="0" dirty="0">
                        <a:solidFill>
                          <a:schemeClr val="accent6"/>
                        </a:solidFill>
                      </a:endParaRPr>
                    </a:p>
                  </a:txBody>
                  <a:tcP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400" b="1" i="0" dirty="0" smtClean="0">
                          <a:solidFill>
                            <a:srgbClr val="FFFF00"/>
                          </a:solidFill>
                        </a:rPr>
                        <a:t>并行</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400" b="1" i="0" dirty="0" smtClean="0">
                          <a:solidFill>
                            <a:srgbClr val="FFFF00"/>
                          </a:solidFill>
                        </a:rPr>
                        <a:t>串行</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370840">
                <a:tc>
                  <a:txBody>
                    <a:bodyPr/>
                    <a:lstStyle/>
                    <a:p>
                      <a:pPr algn="ctr"/>
                      <a:r>
                        <a:rPr lang="zh-CN" altLang="en-US" sz="2400" b="1" i="0" dirty="0" smtClean="0">
                          <a:solidFill>
                            <a:schemeClr val="accent6"/>
                          </a:solidFill>
                        </a:rPr>
                        <a:t>复杂程度</a:t>
                      </a:r>
                      <a:endParaRPr lang="zh-CN" altLang="en-US" sz="2400" b="1" i="0" dirty="0">
                        <a:solidFill>
                          <a:schemeClr val="accent6"/>
                        </a:solidFill>
                      </a:endParaRPr>
                    </a:p>
                  </a:txBody>
                  <a:tcP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400" b="1" i="0" dirty="0" smtClean="0">
                          <a:solidFill>
                            <a:srgbClr val="FFFF00"/>
                          </a:solidFill>
                        </a:rPr>
                        <a:t>高</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400" b="1" i="0" dirty="0" smtClean="0">
                          <a:solidFill>
                            <a:srgbClr val="FFFF00"/>
                          </a:solidFill>
                        </a:rPr>
                        <a:t>低（相对）</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370840">
                <a:tc>
                  <a:txBody>
                    <a:bodyPr/>
                    <a:lstStyle/>
                    <a:p>
                      <a:pPr algn="ctr"/>
                      <a:r>
                        <a:rPr lang="zh-CN" altLang="en-US" sz="2400" b="1" i="0" dirty="0" smtClean="0">
                          <a:solidFill>
                            <a:schemeClr val="accent6"/>
                          </a:solidFill>
                        </a:rPr>
                        <a:t>知识存储</a:t>
                      </a:r>
                      <a:endParaRPr lang="zh-CN" altLang="en-US" sz="2400" b="1" i="0" dirty="0">
                        <a:solidFill>
                          <a:schemeClr val="accent6"/>
                        </a:solidFill>
                      </a:endParaRPr>
                    </a:p>
                  </a:txBody>
                  <a:tcP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400" b="1" i="0" dirty="0" smtClean="0">
                          <a:solidFill>
                            <a:srgbClr val="FFFF00"/>
                          </a:solidFill>
                        </a:rPr>
                        <a:t>有较强的适应性</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400" b="1" i="0" dirty="0" smtClean="0">
                          <a:solidFill>
                            <a:srgbClr val="FFFF00"/>
                          </a:solidFill>
                        </a:rPr>
                        <a:t>严格的替换关系</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370840">
                <a:tc>
                  <a:txBody>
                    <a:bodyPr/>
                    <a:lstStyle/>
                    <a:p>
                      <a:pPr algn="ctr"/>
                      <a:r>
                        <a:rPr lang="zh-CN" altLang="en-US" sz="2400" b="1" i="0" dirty="0" smtClean="0">
                          <a:solidFill>
                            <a:schemeClr val="accent6"/>
                          </a:solidFill>
                        </a:rPr>
                        <a:t>容错能力</a:t>
                      </a:r>
                      <a:endParaRPr lang="zh-CN" altLang="en-US" sz="2400" b="1" i="0" dirty="0">
                        <a:solidFill>
                          <a:schemeClr val="accent6"/>
                        </a:solidFill>
                      </a:endParaRPr>
                    </a:p>
                  </a:txBody>
                  <a:tcP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400" b="1" i="0" dirty="0" smtClean="0">
                          <a:solidFill>
                            <a:srgbClr val="FFFF00"/>
                          </a:solidFill>
                        </a:rPr>
                        <a:t>强</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400" b="1" i="0" dirty="0" smtClean="0">
                          <a:solidFill>
                            <a:srgbClr val="FFFF00"/>
                          </a:solidFill>
                        </a:rPr>
                        <a:t>弱</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370840">
                <a:tc>
                  <a:txBody>
                    <a:bodyPr/>
                    <a:lstStyle/>
                    <a:p>
                      <a:pPr algn="ctr"/>
                      <a:r>
                        <a:rPr lang="zh-CN" altLang="en-US" sz="2400" b="1" i="0" dirty="0" smtClean="0">
                          <a:solidFill>
                            <a:schemeClr val="accent6"/>
                          </a:solidFill>
                        </a:rPr>
                        <a:t>运行控制</a:t>
                      </a:r>
                      <a:endParaRPr lang="zh-CN" altLang="en-US" sz="2400" b="1" i="0" dirty="0">
                        <a:solidFill>
                          <a:schemeClr val="accent6"/>
                        </a:solidFill>
                      </a:endParaRPr>
                    </a:p>
                  </a:txBody>
                  <a:tcP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400" b="1" i="0" dirty="0" smtClean="0">
                          <a:solidFill>
                            <a:srgbClr val="FFFF00"/>
                          </a:solidFill>
                        </a:rPr>
                        <a:t>无中央处理单元</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400" b="1" i="0" dirty="0" smtClean="0">
                          <a:solidFill>
                            <a:srgbClr val="FFFF00"/>
                          </a:solidFill>
                        </a:rPr>
                        <a:t>中央处理单元</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grpSp>
        <p:nvGrpSpPr>
          <p:cNvPr id="15" name="组合 14"/>
          <p:cNvGrpSpPr/>
          <p:nvPr/>
        </p:nvGrpSpPr>
        <p:grpSpPr>
          <a:xfrm>
            <a:off x="2185864" y="5185787"/>
            <a:ext cx="4603868" cy="1288765"/>
            <a:chOff x="983794" y="5340833"/>
            <a:chExt cx="4603868" cy="1288765"/>
          </a:xfrm>
        </p:grpSpPr>
        <p:sp>
          <p:nvSpPr>
            <p:cNvPr id="8" name="TextBox 7"/>
            <p:cNvSpPr txBox="1"/>
            <p:nvPr/>
          </p:nvSpPr>
          <p:spPr>
            <a:xfrm>
              <a:off x="983794" y="5340833"/>
              <a:ext cx="1415772"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神经网络</a:t>
              </a:r>
            </a:p>
          </p:txBody>
        </p:sp>
        <p:sp>
          <p:nvSpPr>
            <p:cNvPr id="9" name="TextBox 8"/>
            <p:cNvSpPr txBox="1"/>
            <p:nvPr/>
          </p:nvSpPr>
          <p:spPr>
            <a:xfrm>
              <a:off x="1137682" y="6167933"/>
              <a:ext cx="1107996"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计算机</a:t>
              </a:r>
            </a:p>
          </p:txBody>
        </p:sp>
        <p:sp>
          <p:nvSpPr>
            <p:cNvPr id="11" name="左大括号 10"/>
            <p:cNvSpPr/>
            <p:nvPr/>
          </p:nvSpPr>
          <p:spPr>
            <a:xfrm flipH="1">
              <a:off x="2483768" y="5571665"/>
              <a:ext cx="216024" cy="953679"/>
            </a:xfrm>
            <a:prstGeom prst="leftBrace">
              <a:avLst/>
            </a:prstGeom>
            <a:noFill/>
            <a:ln w="57150">
              <a:solidFill>
                <a:srgbClr val="3333CC"/>
              </a:solidFill>
            </a:ln>
            <a:effectLst>
              <a:outerShdw dist="25400" dir="2400000" algn="ctr" rotWithShape="0">
                <a:srgbClr val="0070C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 name="等于号 11"/>
            <p:cNvSpPr/>
            <p:nvPr/>
          </p:nvSpPr>
          <p:spPr>
            <a:xfrm>
              <a:off x="2937358" y="5877360"/>
              <a:ext cx="338498" cy="357720"/>
            </a:xfrm>
            <a:prstGeom prst="mathEqual">
              <a:avLst>
                <a:gd name="adj1" fmla="val 13532"/>
                <a:gd name="adj2" fmla="val 27965"/>
              </a:avLst>
            </a:prstGeom>
            <a:noFill/>
            <a:ln w="57150">
              <a:solidFill>
                <a:srgbClr val="3333CC"/>
              </a:solidFill>
            </a:ln>
            <a:effectLst>
              <a:outerShdw dist="25400" dir="2400000" algn="ctr" rotWithShape="0">
                <a:srgbClr val="0070C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加号 12"/>
            <p:cNvSpPr/>
            <p:nvPr/>
          </p:nvSpPr>
          <p:spPr>
            <a:xfrm>
              <a:off x="1529662" y="5851033"/>
              <a:ext cx="324036" cy="316900"/>
            </a:xfrm>
            <a:prstGeom prst="mathPlus">
              <a:avLst>
                <a:gd name="adj1" fmla="val 13599"/>
              </a:avLst>
            </a:prstGeom>
            <a:noFill/>
            <a:ln w="57150">
              <a:solidFill>
                <a:srgbClr val="3333CC"/>
              </a:solidFill>
            </a:ln>
            <a:effectLst>
              <a:outerShdw dist="25400" dir="2400000" algn="ctr" rotWithShape="0">
                <a:srgbClr val="0070C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3556337" y="5825388"/>
              <a:ext cx="2031325" cy="461665"/>
            </a:xfrm>
            <a:prstGeom prst="rect">
              <a:avLst/>
            </a:prstGeom>
            <a:noFill/>
          </p:spPr>
          <p:txBody>
            <a:bodyPr wrap="none" rtlCol="0">
              <a:spAutoFit/>
            </a:bodyPr>
            <a:lstStyle>
              <a:defPPr>
                <a:defRPr lang="zh-CN"/>
              </a:defPPr>
              <a:lvl1pPr>
                <a:defRPr sz="2400" b="1">
                  <a:solidFill>
                    <a:srgbClr val="0070C0"/>
                  </a:solidFill>
                  <a:effectLst>
                    <a:outerShdw dist="38100" dir="2700000" algn="tl">
                      <a:srgbClr val="3333CC"/>
                    </a:outerShdw>
                  </a:effectLst>
                  <a:latin typeface="微软雅黑" pitchFamily="34" charset="-122"/>
                  <a:ea typeface="微软雅黑" pitchFamily="34" charset="-122"/>
                </a:defRPr>
              </a:lvl1pPr>
            </a:lstStyle>
            <a:p>
              <a:r>
                <a:rPr lang="zh-CN" altLang="en-US" dirty="0"/>
                <a:t>人工神经网络</a:t>
              </a:r>
            </a:p>
          </p:txBody>
        </p:sp>
      </p:grpSp>
    </p:spTree>
    <p:extLst>
      <p:ext uri="{BB962C8B-B14F-4D97-AF65-F5344CB8AC3E}">
        <p14:creationId xmlns:p14="http://schemas.microsoft.com/office/powerpoint/2010/main" val="190139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604663"/>
          </a:xfrm>
        </p:spPr>
        <p:txBody>
          <a:bodyPr>
            <a:normAutofit/>
          </a:bodyPr>
          <a:lstStyle/>
          <a:p>
            <a:pPr marL="0" indent="0">
              <a:buNone/>
            </a:pPr>
            <a:r>
              <a:rPr lang="zh-CN" altLang="en-US" dirty="0"/>
              <a:t>目前约有</a:t>
            </a:r>
            <a:r>
              <a:rPr lang="en-US" altLang="zh-CN" dirty="0"/>
              <a:t>40</a:t>
            </a:r>
            <a:r>
              <a:rPr lang="zh-CN" altLang="en-US" dirty="0"/>
              <a:t>种神经网络模型：</a:t>
            </a:r>
            <a:endParaRPr lang="en-US" altLang="zh-CN" dirty="0"/>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9</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神经网络分类</a:t>
            </a:r>
          </a:p>
        </p:txBody>
      </p:sp>
      <p:sp>
        <p:nvSpPr>
          <p:cNvPr id="6" name="矩形 5"/>
          <p:cNvSpPr/>
          <p:nvPr/>
        </p:nvSpPr>
        <p:spPr>
          <a:xfrm>
            <a:off x="457200" y="3567119"/>
            <a:ext cx="4572000" cy="461665"/>
          </a:xfrm>
          <a:prstGeom prst="rect">
            <a:avLst/>
          </a:prstGeom>
        </p:spPr>
        <p:txBody>
          <a:bodyPr>
            <a:spAutoFit/>
          </a:bodyPr>
          <a:lstStyle/>
          <a:p>
            <a:pPr>
              <a:spcBef>
                <a:spcPct val="20000"/>
              </a:spcBef>
            </a:pPr>
            <a:r>
              <a:rPr lang="zh-CN" altLang="en-US" sz="2400" b="1" dirty="0" smtClean="0">
                <a:solidFill>
                  <a:srgbClr val="0070C0"/>
                </a:solidFill>
                <a:effectLst>
                  <a:outerShdw dist="38100" dir="2700000" algn="tl">
                    <a:srgbClr val="3333CC"/>
                  </a:outerShdw>
                </a:effectLst>
                <a:latin typeface="微软雅黑" pitchFamily="34" charset="-122"/>
                <a:ea typeface="微软雅黑" pitchFamily="34" charset="-122"/>
              </a:rPr>
              <a:t>我们将研究以下两种</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p:txBody>
      </p:sp>
      <p:sp>
        <p:nvSpPr>
          <p:cNvPr id="7" name="矩形 6"/>
          <p:cNvSpPr/>
          <p:nvPr/>
        </p:nvSpPr>
        <p:spPr>
          <a:xfrm>
            <a:off x="2763168" y="4393862"/>
            <a:ext cx="4572000" cy="584775"/>
          </a:xfrm>
          <a:prstGeom prst="rect">
            <a:avLst/>
          </a:prstGeom>
        </p:spPr>
        <p:txBody>
          <a:bodyPr>
            <a:spAutoFit/>
          </a:bodyPr>
          <a:lstStyle/>
          <a:p>
            <a:pPr marL="0" indent="0">
              <a:buNone/>
            </a:pPr>
            <a:r>
              <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前馈</a:t>
            </a:r>
            <a:r>
              <a:rPr lang="zh-CN" altLang="en-US"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神经网络</a:t>
            </a:r>
            <a:endParaRPr lang="en-US" altLang="zh-CN"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 name="矩形 7"/>
          <p:cNvSpPr/>
          <p:nvPr/>
        </p:nvSpPr>
        <p:spPr>
          <a:xfrm>
            <a:off x="2763168" y="4967822"/>
            <a:ext cx="4572000" cy="584775"/>
          </a:xfrm>
          <a:prstGeom prst="rect">
            <a:avLst/>
          </a:prstGeom>
        </p:spPr>
        <p:txBody>
          <a:bodyPr>
            <a:spAutoFit/>
          </a:bodyPr>
          <a:lstStyle/>
          <a:p>
            <a:pPr marL="0" indent="0">
              <a:buNone/>
            </a:pPr>
            <a:r>
              <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反馈</a:t>
            </a:r>
            <a:r>
              <a:rPr lang="zh-CN" altLang="en-US"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神经网络</a:t>
            </a:r>
            <a:endParaRPr lang="en-US" altLang="zh-CN"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 name="矩形 12"/>
          <p:cNvSpPr/>
          <p:nvPr/>
        </p:nvSpPr>
        <p:spPr>
          <a:xfrm>
            <a:off x="683568" y="2204864"/>
            <a:ext cx="7200800" cy="1200329"/>
          </a:xfrm>
          <a:prstGeom prst="rect">
            <a:avLst/>
          </a:prstGeom>
        </p:spPr>
        <p:txBody>
          <a:bodyPr wrap="square">
            <a:spAutoFit/>
          </a:bodyPr>
          <a:lstStyle/>
          <a:p>
            <a:pPr marL="400050" lvl="1" indent="0" algn="just">
              <a:buNone/>
            </a:pPr>
            <a:r>
              <a:rPr lang="en-US" altLang="zh-CN" sz="2400" b="1" dirty="0">
                <a:solidFill>
                  <a:srgbClr val="FF0000"/>
                </a:solidFill>
                <a:latin typeface="+mn-ea"/>
              </a:rPr>
              <a:t>BP</a:t>
            </a:r>
            <a:r>
              <a:rPr lang="zh-CN" altLang="en-US" sz="2400" b="1" dirty="0">
                <a:solidFill>
                  <a:srgbClr val="FF0000"/>
                </a:solidFill>
                <a:latin typeface="+mn-ea"/>
              </a:rPr>
              <a:t>网络、回归</a:t>
            </a:r>
            <a:r>
              <a:rPr lang="en-US" altLang="zh-CN" sz="2400" b="1" dirty="0">
                <a:solidFill>
                  <a:srgbClr val="FF0000"/>
                </a:solidFill>
                <a:latin typeface="+mn-ea"/>
              </a:rPr>
              <a:t>BP</a:t>
            </a:r>
            <a:r>
              <a:rPr lang="zh-CN" altLang="en-US" sz="2400" b="1" dirty="0">
                <a:solidFill>
                  <a:srgbClr val="FF0000"/>
                </a:solidFill>
                <a:latin typeface="+mn-ea"/>
              </a:rPr>
              <a:t>网络、</a:t>
            </a:r>
            <a:r>
              <a:rPr lang="en-US" altLang="zh-CN" sz="2400" b="1" dirty="0">
                <a:solidFill>
                  <a:srgbClr val="FF0000"/>
                </a:solidFill>
                <a:latin typeface="+mn-ea"/>
              </a:rPr>
              <a:t>GMDH</a:t>
            </a:r>
            <a:r>
              <a:rPr lang="zh-CN" altLang="en-US" sz="2400" b="1" dirty="0">
                <a:solidFill>
                  <a:srgbClr val="FF0000"/>
                </a:solidFill>
                <a:latin typeface="+mn-ea"/>
              </a:rPr>
              <a:t>网络、径向基神经网络、感知器、</a:t>
            </a:r>
            <a:r>
              <a:rPr lang="en-US" altLang="zh-CN" sz="2400" b="1" dirty="0">
                <a:solidFill>
                  <a:srgbClr val="FF0000"/>
                </a:solidFill>
                <a:latin typeface="+mn-ea"/>
              </a:rPr>
              <a:t>CG</a:t>
            </a:r>
            <a:r>
              <a:rPr lang="zh-CN" altLang="en-US" sz="2400" b="1" dirty="0">
                <a:solidFill>
                  <a:srgbClr val="FF0000"/>
                </a:solidFill>
                <a:latin typeface="+mn-ea"/>
              </a:rPr>
              <a:t>网络、</a:t>
            </a:r>
            <a:r>
              <a:rPr lang="en-US" altLang="zh-CN" sz="2400" b="1" dirty="0">
                <a:solidFill>
                  <a:srgbClr val="FF0000"/>
                </a:solidFill>
                <a:latin typeface="+mn-ea"/>
              </a:rPr>
              <a:t>Hopfield</a:t>
            </a:r>
            <a:r>
              <a:rPr lang="zh-CN" altLang="en-US" sz="2400" b="1" dirty="0">
                <a:solidFill>
                  <a:srgbClr val="FF0000"/>
                </a:solidFill>
                <a:latin typeface="+mn-ea"/>
              </a:rPr>
              <a:t>神经网络、雪崩网络、</a:t>
            </a:r>
            <a:r>
              <a:rPr lang="en-US" altLang="zh-CN" sz="2400" b="1" dirty="0">
                <a:solidFill>
                  <a:srgbClr val="FF0000"/>
                </a:solidFill>
                <a:latin typeface="+mn-ea"/>
              </a:rPr>
              <a:t>BAM</a:t>
            </a:r>
            <a:r>
              <a:rPr lang="zh-CN" altLang="en-US" sz="2400" b="1" dirty="0" smtClean="0">
                <a:solidFill>
                  <a:srgbClr val="FF0000"/>
                </a:solidFill>
                <a:latin typeface="+mn-ea"/>
              </a:rPr>
              <a:t>网络</a:t>
            </a:r>
            <a:r>
              <a:rPr lang="zh-CN" altLang="en-US" sz="2400" b="1" dirty="0">
                <a:solidFill>
                  <a:srgbClr val="FF0000"/>
                </a:solidFill>
                <a:latin typeface="+mn-ea"/>
              </a:rPr>
              <a:t>、</a:t>
            </a:r>
            <a:r>
              <a:rPr lang="en-US" altLang="zh-CN" sz="2400" b="1" dirty="0" smtClean="0">
                <a:solidFill>
                  <a:srgbClr val="FF0000"/>
                </a:solidFill>
                <a:latin typeface="+mn-ea"/>
              </a:rPr>
              <a:t>SOM</a:t>
            </a:r>
            <a:r>
              <a:rPr lang="zh-CN" altLang="en-US" sz="2400" b="1" dirty="0" smtClean="0">
                <a:solidFill>
                  <a:srgbClr val="FF0000"/>
                </a:solidFill>
                <a:latin typeface="+mn-ea"/>
              </a:rPr>
              <a:t>、</a:t>
            </a:r>
            <a:r>
              <a:rPr lang="en-US" altLang="zh-CN" sz="2400" b="1" dirty="0" smtClean="0">
                <a:solidFill>
                  <a:srgbClr val="FF0000"/>
                </a:solidFill>
                <a:latin typeface="+mn-ea"/>
              </a:rPr>
              <a:t>LRN</a:t>
            </a:r>
            <a:r>
              <a:rPr lang="zh-CN" altLang="en-US" sz="2400" b="1" dirty="0" smtClean="0">
                <a:solidFill>
                  <a:srgbClr val="FF0000"/>
                </a:solidFill>
                <a:latin typeface="+mn-ea"/>
              </a:rPr>
              <a:t>等等</a:t>
            </a:r>
            <a:endParaRPr lang="en-US" altLang="zh-CN" sz="2400" b="1" dirty="0">
              <a:solidFill>
                <a:srgbClr val="FF0000"/>
              </a:solidFill>
              <a:latin typeface="+mn-ea"/>
            </a:endParaRPr>
          </a:p>
        </p:txBody>
      </p:sp>
    </p:spTree>
    <p:extLst>
      <p:ext uri="{BB962C8B-B14F-4D97-AF65-F5344CB8AC3E}">
        <p14:creationId xmlns:p14="http://schemas.microsoft.com/office/powerpoint/2010/main" val="7922695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6637</TotalTime>
  <Pages>0</Pages>
  <Words>3709</Words>
  <Characters>0</Characters>
  <Application>Microsoft Office PowerPoint</Application>
  <DocSecurity>0</DocSecurity>
  <PresentationFormat>全屏显示(4:3)</PresentationFormat>
  <Lines>0</Lines>
  <Paragraphs>908</Paragraphs>
  <Slides>77</Slides>
  <Notes>16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77</vt:i4>
      </vt:variant>
    </vt:vector>
  </HeadingPairs>
  <TitlesOfParts>
    <vt:vector size="90" baseType="lpstr">
      <vt:lpstr>Adobe 黑体 Std R</vt:lpstr>
      <vt:lpstr>华文行楷</vt:lpstr>
      <vt:lpstr>华文楷体</vt:lpstr>
      <vt:lpstr>楷体</vt:lpstr>
      <vt:lpstr>隶书</vt:lpstr>
      <vt:lpstr>宋体</vt:lpstr>
      <vt:lpstr>微软雅黑</vt:lpstr>
      <vt:lpstr>Arial</vt:lpstr>
      <vt:lpstr>Calibri</vt:lpstr>
      <vt:lpstr>Cambria Math</vt:lpstr>
      <vt:lpstr>Times New Roman</vt:lpstr>
      <vt:lpstr>Wingdings</vt:lpstr>
      <vt:lpstr>Office 主题​​</vt:lpstr>
      <vt:lpstr>神经网络（Neural Networks）</vt:lpstr>
      <vt:lpstr>参考书</vt:lpstr>
      <vt:lpstr>提纲</vt:lpstr>
      <vt:lpstr>什么是神经网络？</vt:lpstr>
      <vt:lpstr>PowerPoint 演示文稿</vt:lpstr>
      <vt:lpstr>PowerPoint 演示文稿</vt:lpstr>
      <vt:lpstr>PowerPoint 演示文稿</vt:lpstr>
      <vt:lpstr>PowerPoint 演示文稿</vt:lpstr>
      <vt:lpstr>PowerPoint 演示文稿</vt:lpstr>
      <vt:lpstr>历史背景介绍</vt:lpstr>
      <vt:lpstr>历史背景介绍</vt:lpstr>
      <vt:lpstr>PowerPoint 演示文稿</vt:lpstr>
      <vt:lpstr>PowerPoint 演示文稿</vt:lpstr>
      <vt:lpstr>PowerPoint 演示文稿</vt:lpstr>
      <vt:lpstr>提纲</vt:lpstr>
      <vt:lpstr>前馈神经网络</vt:lpstr>
      <vt:lpstr>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Matlab神经网络工具箱</vt:lpstr>
      <vt:lpstr>PowerPoint 演示文稿</vt:lpstr>
      <vt:lpstr>PowerPoint 演示文稿</vt:lpstr>
      <vt:lpstr>PowerPoint 演示文稿</vt:lpstr>
      <vt:lpstr>PowerPoint 演示文稿</vt:lpstr>
      <vt:lpstr>支撑向量机 Support Vector Machine</vt:lpstr>
      <vt:lpstr>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提纲</vt:lpstr>
      <vt:lpstr>PowerPoint 演示文稿</vt:lpstr>
      <vt:lpstr>PowerPoint 演示文稿</vt:lpstr>
      <vt:lpstr>PowerPoint 演示文稿</vt:lpstr>
      <vt:lpstr>PowerPoint 演示文稿</vt:lpstr>
      <vt:lpstr>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智能控制 神经网络（Neural Network）</dc:title>
  <dc:creator>sa</dc:creator>
  <cp:lastModifiedBy>lenovo</cp:lastModifiedBy>
  <cp:revision>260</cp:revision>
  <dcterms:created xsi:type="dcterms:W3CDTF">2012-06-06T01:30:27Z</dcterms:created>
  <dcterms:modified xsi:type="dcterms:W3CDTF">2020-09-15T08:40:19Z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2052-8.1.0.2424</vt:lpwstr>
  </property>
</Properties>
</file>